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54" autoAdjust="0"/>
  </p:normalViewPr>
  <p:slideViewPr>
    <p:cSldViewPr>
      <p:cViewPr varScale="1">
        <p:scale>
          <a:sx n="109" d="100"/>
          <a:sy n="109" d="100"/>
        </p:scale>
        <p:origin x="14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0AC62-C48C-4E1B-A5E8-3594125F430C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D9918-F3B6-4071-9191-D327EC9C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80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3914-270D-420B-98B5-366C5B9BE22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1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6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8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1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2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0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59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50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54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39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92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2BF45-E689-40DC-B5B6-7CC23B3429CA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9A17D-EC98-48A3-8F7F-2417C07A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7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r>
              <a:rPr lang="en-GB" b="1" dirty="0" smtClean="0"/>
              <a:t>Understanding </a:t>
            </a:r>
            <a:r>
              <a:rPr lang="en-GB" b="1" dirty="0"/>
              <a:t>the impact of institutional financial support on student success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Survey Example Frequencies and Crosstabs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5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Amount of financial support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530906"/>
              </p:ext>
            </p:extLst>
          </p:nvPr>
        </p:nvGraphicFramePr>
        <p:xfrm>
          <a:off x="611560" y="1628799"/>
          <a:ext cx="7344816" cy="3888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5044"/>
                <a:gridCol w="2344063"/>
                <a:gridCol w="2075709"/>
              </a:tblGrid>
              <a:tr h="1235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Q8 How much university/college financial support did you receive in 2014/15? 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Frequency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Valid Percent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£500-£1000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54.9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£1001-£1500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12.7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£1501-£2000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11.6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£2001-£3000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£3001-£4000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over 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10.2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275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5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FS for continuation</a:t>
            </a:r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2028220"/>
            <a:ext cx="79928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Q9 How important do you think the bursary or scholarship has been for your ability to financially continue with your studies?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578276"/>
              </p:ext>
            </p:extLst>
          </p:nvPr>
        </p:nvGraphicFramePr>
        <p:xfrm>
          <a:off x="899591" y="2889995"/>
          <a:ext cx="7056784" cy="2627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094"/>
                <a:gridCol w="1025615"/>
                <a:gridCol w="1025615"/>
                <a:gridCol w="1025615"/>
                <a:gridCol w="1025615"/>
                <a:gridCol w="1025615"/>
                <a:gridCol w="1025615"/>
              </a:tblGrid>
              <a:tr h="768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 Not at all important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 Very important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74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452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038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7.9%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18.4%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67.5%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82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571820"/>
              </p:ext>
            </p:extLst>
          </p:nvPr>
        </p:nvGraphicFramePr>
        <p:xfrm>
          <a:off x="251520" y="1124740"/>
          <a:ext cx="8496944" cy="5400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6729"/>
                <a:gridCol w="1570038"/>
                <a:gridCol w="1760792"/>
                <a:gridCol w="1599385"/>
              </a:tblGrid>
              <a:tr h="871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Q9a Activities that would likely need to cut back without financial support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30000" dirty="0">
                          <a:effectLst/>
                        </a:rPr>
                        <a:t>(tick as many as apply)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 Responses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 of Cases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Socialising with friends (e.g. eating out, cinema, theatre,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545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82.8%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Leisure (e.g. holidays for self and/or family)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412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14.5%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62.6%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Travelling between home and University when desired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398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14.0%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60.5%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61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Family treats (e.g. birthday presents)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369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13.0%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Buying course books and materials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365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12.9%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55.5%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Buying social resources (e.g. phone and broadband contract)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8.9%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38.3%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Participation in a sport or other hobby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8.5%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36.6%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8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Participation in a University or Students' Union club or so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31.6%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Other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1.7%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7.1%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2837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431.2%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Belonging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223412"/>
              </p:ext>
            </p:extLst>
          </p:nvPr>
        </p:nvGraphicFramePr>
        <p:xfrm>
          <a:off x="323529" y="1124749"/>
          <a:ext cx="8424934" cy="5400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7738"/>
                <a:gridCol w="374673"/>
                <a:gridCol w="1062604"/>
                <a:gridCol w="834904"/>
                <a:gridCol w="1062604"/>
                <a:gridCol w="834904"/>
                <a:gridCol w="1062604"/>
                <a:gridCol w="834903"/>
              </a:tblGrid>
              <a:tr h="87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Q10 (aggregated) - Receiving financial support helps me to... </a:t>
                      </a:r>
                      <a:endParaRPr lang="en-GB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Strongly agree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Agree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Neither agree nor disagree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Disagree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Strongly disagree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Total N</a:t>
                      </a:r>
                      <a:endParaRPr lang="en-GB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 afford to participate along with my fellow students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344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%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51.3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36.0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8.7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2.8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1.2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2. concentrate on my studies without worrying about finances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451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81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67.3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23.4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5.1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2.4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1.8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3. balance commitments such as work, study and family relationships</a:t>
                      </a:r>
                      <a:endParaRPr lang="en-GB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311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81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46.4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34.0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13.7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4.9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.9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4. feel part of the university community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230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186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171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668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34.4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27.8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25.6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9.0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3.1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5. feel less anxious than I would have felt otherwise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383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57.2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30.6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7.3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2.8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6. be included on social and study trips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284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187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42.6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28.0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19.5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3.3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6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7. feel more satisfied with my life as a student</a:t>
                      </a:r>
                      <a:endParaRPr lang="en-GB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N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380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82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56.6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31.0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8.0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2.7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1.6</a:t>
                      </a:r>
                      <a:endParaRPr lang="en-GB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2100" y="1916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Cross-tabs - FS amount by employment/mode of employment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291946"/>
              </p:ext>
            </p:extLst>
          </p:nvPr>
        </p:nvGraphicFramePr>
        <p:xfrm>
          <a:off x="611561" y="1772815"/>
          <a:ext cx="7704853" cy="1957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187"/>
                <a:gridCol w="780238"/>
                <a:gridCol w="780238"/>
                <a:gridCol w="780238"/>
                <a:gridCol w="780238"/>
                <a:gridCol w="780238"/>
                <a:gridCol w="780238"/>
                <a:gridCol w="780238"/>
              </a:tblGrid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you undertake any paid work during 2014/15?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£500-£1000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£1001-£1500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£1501-£2000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£2001-£3000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£3001-£4000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over 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68.2%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66.7%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69.2%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60.3%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68.1%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65.5%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31.8%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33.3%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30.8%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39.7%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43.5%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31.9%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34.5%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 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635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90291"/>
              </p:ext>
            </p:extLst>
          </p:nvPr>
        </p:nvGraphicFramePr>
        <p:xfrm>
          <a:off x="611561" y="4149079"/>
          <a:ext cx="7704852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186"/>
                <a:gridCol w="780238"/>
                <a:gridCol w="780238"/>
                <a:gridCol w="780238"/>
                <a:gridCol w="780238"/>
                <a:gridCol w="780238"/>
                <a:gridCol w="780238"/>
                <a:gridCol w="780238"/>
              </a:tblGrid>
              <a:tr h="56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If YES was this </a:t>
                      </a:r>
                      <a:r>
                        <a:rPr lang="en-GB" sz="1600" dirty="0" smtClean="0">
                          <a:effectLst/>
                        </a:rPr>
                        <a:t>work.... </a:t>
                      </a:r>
                      <a:r>
                        <a:rPr lang="en-GB" sz="1600" dirty="0">
                          <a:effectLst/>
                        </a:rPr>
                        <a:t>(tick one only)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£500-£1000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£1001-£1500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£1501-£2000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£2001-£3000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£3001-£4000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over 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51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Term time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11.5%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10.9%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1.9%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5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Non term time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39.1%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61.5%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65.5%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61.7%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66.0%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57.3%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5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Both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26.9%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23.6%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34.0%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32.1%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22.6%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34.4%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1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 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424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80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Cross-tab FS amount by hours of paid employment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407913"/>
              </p:ext>
            </p:extLst>
          </p:nvPr>
        </p:nvGraphicFramePr>
        <p:xfrm>
          <a:off x="611563" y="1628800"/>
          <a:ext cx="7776860" cy="374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150"/>
                <a:gridCol w="787530"/>
                <a:gridCol w="787530"/>
                <a:gridCol w="787530"/>
                <a:gridCol w="787530"/>
                <a:gridCol w="787530"/>
                <a:gridCol w="787530"/>
                <a:gridCol w="787530"/>
              </a:tblGrid>
              <a:tr h="1658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How much time (on average) did you spend during academic year 2014/15 on paid work (in term time only)?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£500-£1000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£1001-£1500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£1501-£2000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£2001-£3000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£3001-£4000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over £4000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3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1-4 hrs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22.7%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27.3%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08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5-8 hrs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16.8%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13.6%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22.7%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20.0%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26.5%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19.7%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08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8+ hrs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63.2%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63.6%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54.0%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62100" y="3157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Cross-tab importance of bursary by amount of paid work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350902"/>
              </p:ext>
            </p:extLst>
          </p:nvPr>
        </p:nvGraphicFramePr>
        <p:xfrm>
          <a:off x="611559" y="1628797"/>
          <a:ext cx="7591706" cy="4564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9175"/>
                <a:gridCol w="1193274"/>
                <a:gridCol w="1110983"/>
                <a:gridCol w="1152128"/>
                <a:gridCol w="1296146"/>
              </a:tblGrid>
              <a:tr h="596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How much time (on average) did you spend during academic year 2014/15 on paid work (in term time only)?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89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How important do you think the bursary or scholarship has been for your ability to financially continue with your studies?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1-4 hrs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5-8 hrs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8+ hrs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Not at all important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0.0%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2.2%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11.7%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6.7%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7.9%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16.7%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11.9%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Very important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68.3%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73.3%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75.4%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67.6%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 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126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2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</a:t>
            </a:r>
            <a:r>
              <a:rPr lang="en-GB" dirty="0" smtClean="0">
                <a:solidFill>
                  <a:srgbClr val="FF0000"/>
                </a:solidFill>
              </a:rPr>
              <a:t>- indicative findings only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do not cite the following survey findings as conclusive or robust</a:t>
            </a:r>
          </a:p>
          <a:p>
            <a:r>
              <a:rPr lang="en-GB" dirty="0" smtClean="0"/>
              <a:t>These findings are derived from TESTING of the survey instrument at four institutions</a:t>
            </a:r>
          </a:p>
          <a:p>
            <a:r>
              <a:rPr lang="en-GB" dirty="0" smtClean="0"/>
              <a:t>These findings are presented only to demonstrate the utility of the questions</a:t>
            </a:r>
          </a:p>
          <a:p>
            <a:r>
              <a:rPr lang="en-GB" dirty="0" smtClean="0"/>
              <a:t>They relate to selected questions from the BOS survey tool</a:t>
            </a:r>
          </a:p>
        </p:txBody>
      </p:sp>
    </p:spTree>
    <p:extLst>
      <p:ext uri="{BB962C8B-B14F-4D97-AF65-F5344CB8AC3E}">
        <p14:creationId xmlns:p14="http://schemas.microsoft.com/office/powerpoint/2010/main" val="333345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of study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304997"/>
              </p:ext>
            </p:extLst>
          </p:nvPr>
        </p:nvGraphicFramePr>
        <p:xfrm>
          <a:off x="1043608" y="1556792"/>
          <a:ext cx="6624736" cy="2304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1922"/>
                <a:gridCol w="1492058"/>
                <a:gridCol w="1360756"/>
              </a:tblGrid>
              <a:tr h="639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Q1 Which year of study are you currently in?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3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44.8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29.4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22.6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Other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081844"/>
              </p:ext>
            </p:extLst>
          </p:nvPr>
        </p:nvGraphicFramePr>
        <p:xfrm>
          <a:off x="1051242" y="4221089"/>
          <a:ext cx="6617101" cy="1800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7575"/>
                <a:gridCol w="1490338"/>
                <a:gridCol w="1359188"/>
              </a:tblGrid>
              <a:tr h="638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Q2 Did you receive financial support from your university last year? (2014/15)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9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594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87.5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9.1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Don't know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9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679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11463" y="3244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64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Paid work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832793"/>
              </p:ext>
            </p:extLst>
          </p:nvPr>
        </p:nvGraphicFramePr>
        <p:xfrm>
          <a:off x="755576" y="1416013"/>
          <a:ext cx="7488832" cy="2877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3412"/>
                <a:gridCol w="2105896"/>
                <a:gridCol w="2489524"/>
              </a:tblGrid>
              <a:tr h="82349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Q5 Did you undertake any paid work during 2014/15? (not counting </a:t>
                      </a:r>
                      <a:r>
                        <a:rPr lang="en-GB" sz="1600" dirty="0" smtClean="0">
                          <a:effectLst/>
                        </a:rPr>
                        <a:t>work placements </a:t>
                      </a:r>
                      <a:r>
                        <a:rPr lang="en-GB" sz="1600" dirty="0">
                          <a:effectLst/>
                        </a:rPr>
                        <a:t>that were part of your course requirement)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3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13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437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64.7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13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238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35.3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12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30375" y="3324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676525" y="3319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Hours of paid work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301415"/>
              </p:ext>
            </p:extLst>
          </p:nvPr>
        </p:nvGraphicFramePr>
        <p:xfrm>
          <a:off x="971601" y="1484785"/>
          <a:ext cx="7056783" cy="2179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9337"/>
                <a:gridCol w="1658138"/>
                <a:gridCol w="1659308"/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Q5b How much time (on average) did you spend during academic year 2014/15 on paid work (in term time </a:t>
                      </a:r>
                      <a:r>
                        <a:rPr lang="en-GB" sz="1600" dirty="0" smtClean="0">
                          <a:effectLst/>
                        </a:rPr>
                        <a:t>only)?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1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1-4 hrs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14.8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1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5-8 hrs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20.8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1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8+ hrs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64.5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79354"/>
              </p:ext>
            </p:extLst>
          </p:nvPr>
        </p:nvGraphicFramePr>
        <p:xfrm>
          <a:off x="971600" y="3861047"/>
          <a:ext cx="7056784" cy="2072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5874"/>
                <a:gridCol w="1644494"/>
                <a:gridCol w="1676416"/>
              </a:tblGrid>
              <a:tr h="630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Q5c Did you work throughout the vacation periods? (e.g. Christmas, Easter</a:t>
                      </a:r>
                      <a:r>
                        <a:rPr lang="en-GB" sz="1600" dirty="0" smtClean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80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64.2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80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35.8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80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550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51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paid work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13829"/>
              </p:ext>
            </p:extLst>
          </p:nvPr>
        </p:nvGraphicFramePr>
        <p:xfrm>
          <a:off x="395535" y="1268759"/>
          <a:ext cx="8352930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277"/>
                <a:gridCol w="1543428"/>
                <a:gridCol w="1730948"/>
                <a:gridCol w="1572277"/>
              </a:tblGrid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Q5d Reasons for doing paid work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30000" dirty="0">
                          <a:effectLst/>
                        </a:rPr>
                        <a:t>(tick as many as apply)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 Responses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 of Cases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 pay for essential living costs (rent, fuel bills etc)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297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63.3%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 have more comfortable life while studying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259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55.2%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9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 enable you to do other things outside of university life (e.g. travel, have hobbies etc)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249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53.1%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 help pay the costs of books, study materials, field trips etc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208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44.3%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 gain employment experience in your field of study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7.9%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22.8%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 save for a specific purpose (e.g. a holiday or a car)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7.6%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 avoid student debt (if you have any debt)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4.6%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13.2%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6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Other (please specify)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6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 support family (e.g. your children)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2.4%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6.8%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6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1350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100.0%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287.8%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81225" y="2236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paid work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091764"/>
              </p:ext>
            </p:extLst>
          </p:nvPr>
        </p:nvGraphicFramePr>
        <p:xfrm>
          <a:off x="971600" y="1772815"/>
          <a:ext cx="6768752" cy="3024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3390"/>
                <a:gridCol w="1577372"/>
                <a:gridCol w="1607990"/>
              </a:tblGrid>
              <a:tr h="99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Q5e How important is having a paid job in helping you to financially continue at University? 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Not at all important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19.7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16.7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20.3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100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17.2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Very important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26.0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38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580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676525" y="3025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Financial support - eligibility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71072"/>
              </p:ext>
            </p:extLst>
          </p:nvPr>
        </p:nvGraphicFramePr>
        <p:xfrm>
          <a:off x="899592" y="1988840"/>
          <a:ext cx="7056784" cy="2952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5875"/>
                <a:gridCol w="1644494"/>
                <a:gridCol w="1676415"/>
              </a:tblGrid>
              <a:tr h="124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Q6 Prior to starting your course, did you know you would be eligible for financial support?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Frequency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3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40.8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127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41.8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16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Unsure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53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17.4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16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304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66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Financial support - prior knowledge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827006"/>
              </p:ext>
            </p:extLst>
          </p:nvPr>
        </p:nvGraphicFramePr>
        <p:xfrm>
          <a:off x="755576" y="1772816"/>
          <a:ext cx="7416825" cy="2952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6481"/>
                <a:gridCol w="1728397"/>
                <a:gridCol w="1761947"/>
              </a:tblGrid>
              <a:tr h="119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Q7 Prior to starting your course, did you know how much financial support you would receive?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Frequency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Valid Percent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39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Yes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182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27.1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9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394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58.7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9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Unsure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95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14.2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9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671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100.0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1329</Words>
  <Application>Microsoft Office PowerPoint</Application>
  <PresentationFormat>On-screen Show (4:3)</PresentationFormat>
  <Paragraphs>542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  Understanding the impact of institutional financial support on student success </vt:lpstr>
      <vt:lpstr>Survey - indicative findings only</vt:lpstr>
      <vt:lpstr>Year of study</vt:lpstr>
      <vt:lpstr>Paid work</vt:lpstr>
      <vt:lpstr>Hours of paid work</vt:lpstr>
      <vt:lpstr>Reasons for paid work</vt:lpstr>
      <vt:lpstr>Importance of paid work</vt:lpstr>
      <vt:lpstr>Financial support - eligibility</vt:lpstr>
      <vt:lpstr>Financial support - prior knowledge</vt:lpstr>
      <vt:lpstr>Amount of financial support</vt:lpstr>
      <vt:lpstr>Importance of FS for continuation</vt:lpstr>
      <vt:lpstr>Activities</vt:lpstr>
      <vt:lpstr>Belonging</vt:lpstr>
      <vt:lpstr>Cross-tabs - FS amount by employment/mode of employment</vt:lpstr>
      <vt:lpstr>Cross-tab FS amount by hours of paid employment</vt:lpstr>
      <vt:lpstr>Cross-tab importance of bursary by amount of paid work</vt:lpstr>
    </vt:vector>
  </TitlesOfParts>
  <Company>Sheffield Hallam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Mccaig</dc:creator>
  <cp:lastModifiedBy>Aislinn Keogh [7173]</cp:lastModifiedBy>
  <cp:revision>2</cp:revision>
  <dcterms:created xsi:type="dcterms:W3CDTF">2017-12-01T11:43:18Z</dcterms:created>
  <dcterms:modified xsi:type="dcterms:W3CDTF">2018-02-13T15:03:49Z</dcterms:modified>
</cp:coreProperties>
</file>