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handoutMasterIdLst>
    <p:handoutMasterId r:id="rId26"/>
  </p:handoutMasterIdLst>
  <p:sldIdLst>
    <p:sldId id="257" r:id="rId2"/>
    <p:sldId id="258" r:id="rId3"/>
    <p:sldId id="259" r:id="rId4"/>
    <p:sldId id="273" r:id="rId5"/>
    <p:sldId id="260" r:id="rId6"/>
    <p:sldId id="282" r:id="rId7"/>
    <p:sldId id="283" r:id="rId8"/>
    <p:sldId id="261" r:id="rId9"/>
    <p:sldId id="274" r:id="rId10"/>
    <p:sldId id="275" r:id="rId11"/>
    <p:sldId id="263" r:id="rId12"/>
    <p:sldId id="268" r:id="rId13"/>
    <p:sldId id="264" r:id="rId14"/>
    <p:sldId id="265" r:id="rId15"/>
    <p:sldId id="266" r:id="rId16"/>
    <p:sldId id="267" r:id="rId17"/>
    <p:sldId id="269" r:id="rId18"/>
    <p:sldId id="276" r:id="rId19"/>
    <p:sldId id="277" r:id="rId20"/>
    <p:sldId id="278" r:id="rId21"/>
    <p:sldId id="279" r:id="rId22"/>
    <p:sldId id="270" r:id="rId23"/>
    <p:sldId id="271" r:id="rId24"/>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winney, Ryan" initials="SR" lastIdx="1" clrIdx="0">
    <p:extLst>
      <p:ext uri="{19B8F6BF-5375-455C-9EA6-DF929625EA0E}">
        <p15:presenceInfo xmlns:p15="http://schemas.microsoft.com/office/powerpoint/2012/main" userId="S-1-5-21-137024685-2204166116-4157399963-898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7782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612" autoAdjust="0"/>
    <p:restoredTop sz="78784" autoAdjust="0"/>
  </p:normalViewPr>
  <p:slideViewPr>
    <p:cSldViewPr snapToGrid="0">
      <p:cViewPr varScale="1">
        <p:scale>
          <a:sx n="57" d="100"/>
          <a:sy n="57" d="100"/>
        </p:scale>
        <p:origin x="16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FA719150-C7B1-46EE-8DC2-21A510431911}" type="datetimeFigureOut">
              <a:rPr lang="en-GB" smtClean="0"/>
              <a:t>15/05/2019</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2E34CBC8-F457-4204-901F-8D64BA3F15A7}" type="slidenum">
              <a:rPr lang="en-GB" smtClean="0"/>
              <a:t>‹#›</a:t>
            </a:fld>
            <a:endParaRPr lang="en-GB"/>
          </a:p>
        </p:txBody>
      </p:sp>
    </p:spTree>
    <p:extLst>
      <p:ext uri="{BB962C8B-B14F-4D97-AF65-F5344CB8AC3E}">
        <p14:creationId xmlns:p14="http://schemas.microsoft.com/office/powerpoint/2010/main" val="2591564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84B65606-FD54-4F63-A54B-75810E470C79}" type="datetimeFigureOut">
              <a:rPr lang="en-GB" smtClean="0"/>
              <a:t>15/05/2019</a:t>
            </a:fld>
            <a:endParaRPr lang="en-GB"/>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E01BC611-3AAF-4BE5-91ED-64A1567F1049}" type="slidenum">
              <a:rPr lang="en-GB" smtClean="0"/>
              <a:t>‹#›</a:t>
            </a:fld>
            <a:endParaRPr lang="en-GB"/>
          </a:p>
        </p:txBody>
      </p:sp>
    </p:spTree>
    <p:extLst>
      <p:ext uri="{BB962C8B-B14F-4D97-AF65-F5344CB8AC3E}">
        <p14:creationId xmlns:p14="http://schemas.microsoft.com/office/powerpoint/2010/main" val="8182617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01BC611-3AAF-4BE5-91ED-64A1567F1049}" type="slidenum">
              <a:rPr lang="en-GB" smtClean="0"/>
              <a:t>1</a:t>
            </a:fld>
            <a:endParaRPr lang="en-GB"/>
          </a:p>
        </p:txBody>
      </p:sp>
    </p:spTree>
    <p:extLst>
      <p:ext uri="{BB962C8B-B14F-4D97-AF65-F5344CB8AC3E}">
        <p14:creationId xmlns:p14="http://schemas.microsoft.com/office/powerpoint/2010/main" val="34312575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01BC611-3AAF-4BE5-91ED-64A1567F1049}" type="slidenum">
              <a:rPr lang="en-GB" smtClean="0"/>
              <a:t>10</a:t>
            </a:fld>
            <a:endParaRPr lang="en-GB"/>
          </a:p>
        </p:txBody>
      </p:sp>
    </p:spTree>
    <p:extLst>
      <p:ext uri="{BB962C8B-B14F-4D97-AF65-F5344CB8AC3E}">
        <p14:creationId xmlns:p14="http://schemas.microsoft.com/office/powerpoint/2010/main" val="6632155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 bystander is a person who is present at an event, party, or other setting who notices a problematic situation.</a:t>
            </a:r>
          </a:p>
          <a:p>
            <a:r>
              <a:rPr lang="en-GB" baseline="0" dirty="0" smtClean="0"/>
              <a:t/>
            </a:r>
            <a:br>
              <a:rPr lang="en-GB" baseline="0" dirty="0" smtClean="0"/>
            </a:br>
            <a:r>
              <a:rPr lang="en-GB" baseline="0" dirty="0" smtClean="0"/>
              <a:t>Passive bystander – chooses to ignore it, not to get involved.</a:t>
            </a:r>
          </a:p>
          <a:p>
            <a:endParaRPr lang="en-GB" baseline="0" dirty="0" smtClean="0"/>
          </a:p>
          <a:p>
            <a:r>
              <a:rPr lang="en-GB" dirty="0" smtClean="0"/>
              <a:t>The bystander then takes on personal responsibility and takes action to intervene, with the goal of preventing the situation from escalating – turns into active Bystander.</a:t>
            </a:r>
            <a:endParaRPr lang="en-GB" dirty="0"/>
          </a:p>
        </p:txBody>
      </p:sp>
      <p:sp>
        <p:nvSpPr>
          <p:cNvPr id="4" name="Slide Number Placeholder 3"/>
          <p:cNvSpPr>
            <a:spLocks noGrp="1"/>
          </p:cNvSpPr>
          <p:nvPr>
            <p:ph type="sldNum" sz="quarter" idx="10"/>
          </p:nvPr>
        </p:nvSpPr>
        <p:spPr/>
        <p:txBody>
          <a:bodyPr/>
          <a:lstStyle/>
          <a:p>
            <a:fld id="{E01BC611-3AAF-4BE5-91ED-64A1567F1049}" type="slidenum">
              <a:rPr lang="en-GB" smtClean="0"/>
              <a:t>11</a:t>
            </a:fld>
            <a:endParaRPr lang="en-GB"/>
          </a:p>
        </p:txBody>
      </p:sp>
    </p:spTree>
    <p:extLst>
      <p:ext uri="{BB962C8B-B14F-4D97-AF65-F5344CB8AC3E}">
        <p14:creationId xmlns:p14="http://schemas.microsoft.com/office/powerpoint/2010/main" val="36482064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“Direct“: It’s the kind where you step in, directly, to intervene.</a:t>
            </a:r>
          </a:p>
          <a:p>
            <a:endParaRPr lang="en-GB" dirty="0" smtClean="0"/>
          </a:p>
          <a:p>
            <a:r>
              <a:rPr lang="en-GB" dirty="0" smtClean="0"/>
              <a:t>“Distraction” is a fun way to intervene. Is there a creeper that won’t leave your friend alone? What if you distract said creeper by shouting, “Oh my god! Is that Prince William and the royal baby over there?” While creeper is looking in the opposite direction, grab your friend and boogie on out of that space.</a:t>
            </a:r>
          </a:p>
          <a:p>
            <a:endParaRPr lang="en-GB" dirty="0" smtClean="0"/>
          </a:p>
          <a:p>
            <a:r>
              <a:rPr lang="en-GB" dirty="0" smtClean="0"/>
              <a:t>“Delegate” is another great way to feel a part of a community working to do good. Talk to someone with presumably more social power than you about it. This can be a bouncer or a bartender — or could just be a crowd of friendly looking people to have on your side. You can talk about strategy together and thus figure out the best way to disrupt possible danger — together.</a:t>
            </a:r>
          </a:p>
          <a:p>
            <a:endParaRPr lang="en-GB" dirty="0" smtClean="0"/>
          </a:p>
          <a:p>
            <a:r>
              <a:rPr lang="en-GB" dirty="0" smtClean="0"/>
              <a:t>And finally, “Delay.” Delay is often not talked about, but I think it’s still a really important strategy — specifically for introverts and for folks that are traditionally marginalized (and thus it may not be safe for them to jump in or corral other folks).</a:t>
            </a:r>
            <a:r>
              <a:rPr lang="en-GB" baseline="0" dirty="0" smtClean="0"/>
              <a:t> </a:t>
            </a:r>
            <a:r>
              <a:rPr lang="en-GB" dirty="0" smtClean="0"/>
              <a:t>Delay is where you check in with the victim of the incident after it has occurred to see if you can do anything to help them. Maybe you weren’t there when the incident happened, but you see someone looking really upset walking down the street. Simply saying “Hey, are you okay? Can I do anything?” again illustrates that they are not alone and that you care about those in your community.</a:t>
            </a:r>
            <a:endParaRPr lang="en-GB" dirty="0"/>
          </a:p>
        </p:txBody>
      </p:sp>
      <p:sp>
        <p:nvSpPr>
          <p:cNvPr id="4" name="Slide Number Placeholder 3"/>
          <p:cNvSpPr>
            <a:spLocks noGrp="1"/>
          </p:cNvSpPr>
          <p:nvPr>
            <p:ph type="sldNum" sz="quarter" idx="10"/>
          </p:nvPr>
        </p:nvSpPr>
        <p:spPr/>
        <p:txBody>
          <a:bodyPr/>
          <a:lstStyle/>
          <a:p>
            <a:fld id="{E01BC611-3AAF-4BE5-91ED-64A1567F1049}" type="slidenum">
              <a:rPr lang="en-GB" smtClean="0"/>
              <a:t>12</a:t>
            </a:fld>
            <a:endParaRPr lang="en-GB"/>
          </a:p>
        </p:txBody>
      </p:sp>
    </p:spTree>
    <p:extLst>
      <p:ext uri="{BB962C8B-B14F-4D97-AF65-F5344CB8AC3E}">
        <p14:creationId xmlns:p14="http://schemas.microsoft.com/office/powerpoint/2010/main" val="23188998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01BC611-3AAF-4BE5-91ED-64A1567F1049}" type="slidenum">
              <a:rPr lang="en-GB" smtClean="0"/>
              <a:t>13</a:t>
            </a:fld>
            <a:endParaRPr lang="en-GB"/>
          </a:p>
        </p:txBody>
      </p:sp>
    </p:spTree>
    <p:extLst>
      <p:ext uri="{BB962C8B-B14F-4D97-AF65-F5344CB8AC3E}">
        <p14:creationId xmlns:p14="http://schemas.microsoft.com/office/powerpoint/2010/main" val="12981814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Having the moral desire to help is really important.</a:t>
            </a:r>
            <a:endParaRPr lang="en-GB" dirty="0"/>
          </a:p>
        </p:txBody>
      </p:sp>
      <p:sp>
        <p:nvSpPr>
          <p:cNvPr id="4" name="Slide Number Placeholder 3"/>
          <p:cNvSpPr>
            <a:spLocks noGrp="1"/>
          </p:cNvSpPr>
          <p:nvPr>
            <p:ph type="sldNum" sz="quarter" idx="10"/>
          </p:nvPr>
        </p:nvSpPr>
        <p:spPr/>
        <p:txBody>
          <a:bodyPr/>
          <a:lstStyle/>
          <a:p>
            <a:fld id="{E01BC611-3AAF-4BE5-91ED-64A1567F1049}" type="slidenum">
              <a:rPr lang="en-GB" smtClean="0"/>
              <a:t>14</a:t>
            </a:fld>
            <a:endParaRPr lang="en-GB"/>
          </a:p>
        </p:txBody>
      </p:sp>
    </p:spTree>
    <p:extLst>
      <p:ext uri="{BB962C8B-B14F-4D97-AF65-F5344CB8AC3E}">
        <p14:creationId xmlns:p14="http://schemas.microsoft.com/office/powerpoint/2010/main" val="13806825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01BC611-3AAF-4BE5-91ED-64A1567F1049}" type="slidenum">
              <a:rPr lang="en-GB" smtClean="0"/>
              <a:t>15</a:t>
            </a:fld>
            <a:endParaRPr lang="en-GB"/>
          </a:p>
        </p:txBody>
      </p:sp>
    </p:spTree>
    <p:extLst>
      <p:ext uri="{BB962C8B-B14F-4D97-AF65-F5344CB8AC3E}">
        <p14:creationId xmlns:p14="http://schemas.microsoft.com/office/powerpoint/2010/main" val="3318431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01BC611-3AAF-4BE5-91ED-64A1567F1049}" type="slidenum">
              <a:rPr lang="en-GB" smtClean="0"/>
              <a:t>16</a:t>
            </a:fld>
            <a:endParaRPr lang="en-GB"/>
          </a:p>
        </p:txBody>
      </p:sp>
    </p:spTree>
    <p:extLst>
      <p:ext uri="{BB962C8B-B14F-4D97-AF65-F5344CB8AC3E}">
        <p14:creationId xmlns:p14="http://schemas.microsoft.com/office/powerpoint/2010/main" val="30471919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01BC611-3AAF-4BE5-91ED-64A1567F1049}" type="slidenum">
              <a:rPr lang="en-GB" smtClean="0"/>
              <a:t>17</a:t>
            </a:fld>
            <a:endParaRPr lang="en-GB"/>
          </a:p>
        </p:txBody>
      </p:sp>
    </p:spTree>
    <p:extLst>
      <p:ext uri="{BB962C8B-B14F-4D97-AF65-F5344CB8AC3E}">
        <p14:creationId xmlns:p14="http://schemas.microsoft.com/office/powerpoint/2010/main" val="42912491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01BC611-3AAF-4BE5-91ED-64A1567F1049}" type="slidenum">
              <a:rPr lang="en-GB" smtClean="0"/>
              <a:t>18</a:t>
            </a:fld>
            <a:endParaRPr lang="en-GB"/>
          </a:p>
        </p:txBody>
      </p:sp>
    </p:spTree>
    <p:extLst>
      <p:ext uri="{BB962C8B-B14F-4D97-AF65-F5344CB8AC3E}">
        <p14:creationId xmlns:p14="http://schemas.microsoft.com/office/powerpoint/2010/main" val="40460346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01BC611-3AAF-4BE5-91ED-64A1567F1049}" type="slidenum">
              <a:rPr lang="en-GB" smtClean="0"/>
              <a:t>19</a:t>
            </a:fld>
            <a:endParaRPr lang="en-GB"/>
          </a:p>
        </p:txBody>
      </p:sp>
    </p:spTree>
    <p:extLst>
      <p:ext uri="{BB962C8B-B14F-4D97-AF65-F5344CB8AC3E}">
        <p14:creationId xmlns:p14="http://schemas.microsoft.com/office/powerpoint/2010/main" val="19076262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Introduce yourself and highlight the code of conduct</a:t>
            </a:r>
            <a:endParaRPr lang="en-GB" dirty="0"/>
          </a:p>
        </p:txBody>
      </p:sp>
      <p:sp>
        <p:nvSpPr>
          <p:cNvPr id="4" name="Slide Number Placeholder 3"/>
          <p:cNvSpPr>
            <a:spLocks noGrp="1"/>
          </p:cNvSpPr>
          <p:nvPr>
            <p:ph type="sldNum" sz="quarter" idx="10"/>
          </p:nvPr>
        </p:nvSpPr>
        <p:spPr/>
        <p:txBody>
          <a:bodyPr/>
          <a:lstStyle/>
          <a:p>
            <a:fld id="{E01BC611-3AAF-4BE5-91ED-64A1567F1049}" type="slidenum">
              <a:rPr lang="en-GB" smtClean="0"/>
              <a:t>2</a:t>
            </a:fld>
            <a:endParaRPr lang="en-GB"/>
          </a:p>
        </p:txBody>
      </p:sp>
    </p:spTree>
    <p:extLst>
      <p:ext uri="{BB962C8B-B14F-4D97-AF65-F5344CB8AC3E}">
        <p14:creationId xmlns:p14="http://schemas.microsoft.com/office/powerpoint/2010/main" val="803591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01BC611-3AAF-4BE5-91ED-64A1567F1049}" type="slidenum">
              <a:rPr lang="en-GB" smtClean="0"/>
              <a:t>20</a:t>
            </a:fld>
            <a:endParaRPr lang="en-GB"/>
          </a:p>
        </p:txBody>
      </p:sp>
    </p:spTree>
    <p:extLst>
      <p:ext uri="{BB962C8B-B14F-4D97-AF65-F5344CB8AC3E}">
        <p14:creationId xmlns:p14="http://schemas.microsoft.com/office/powerpoint/2010/main" val="554229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01BC611-3AAF-4BE5-91ED-64A1567F1049}" type="slidenum">
              <a:rPr lang="en-GB" smtClean="0"/>
              <a:t>21</a:t>
            </a:fld>
            <a:endParaRPr lang="en-GB"/>
          </a:p>
        </p:txBody>
      </p:sp>
    </p:spTree>
    <p:extLst>
      <p:ext uri="{BB962C8B-B14F-4D97-AF65-F5344CB8AC3E}">
        <p14:creationId xmlns:p14="http://schemas.microsoft.com/office/powerpoint/2010/main" val="16546920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01BC611-3AAF-4BE5-91ED-64A1567F1049}" type="slidenum">
              <a:rPr lang="en-GB" smtClean="0"/>
              <a:t>22</a:t>
            </a:fld>
            <a:endParaRPr lang="en-GB"/>
          </a:p>
        </p:txBody>
      </p:sp>
    </p:spTree>
    <p:extLst>
      <p:ext uri="{BB962C8B-B14F-4D97-AF65-F5344CB8AC3E}">
        <p14:creationId xmlns:p14="http://schemas.microsoft.com/office/powerpoint/2010/main" val="33140581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01BC611-3AAF-4BE5-91ED-64A1567F1049}" type="slidenum">
              <a:rPr lang="en-GB" smtClean="0"/>
              <a:t>23</a:t>
            </a:fld>
            <a:endParaRPr lang="en-GB"/>
          </a:p>
        </p:txBody>
      </p:sp>
    </p:spTree>
    <p:extLst>
      <p:ext uri="{BB962C8B-B14F-4D97-AF65-F5344CB8AC3E}">
        <p14:creationId xmlns:p14="http://schemas.microsoft.com/office/powerpoint/2010/main" val="25145374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01BC611-3AAF-4BE5-91ED-64A1567F1049}" type="slidenum">
              <a:rPr lang="en-GB" smtClean="0"/>
              <a:t>3</a:t>
            </a:fld>
            <a:endParaRPr lang="en-GB"/>
          </a:p>
        </p:txBody>
      </p:sp>
    </p:spTree>
    <p:extLst>
      <p:ext uri="{BB962C8B-B14F-4D97-AF65-F5344CB8AC3E}">
        <p14:creationId xmlns:p14="http://schemas.microsoft.com/office/powerpoint/2010/main" val="32652173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01BC611-3AAF-4BE5-91ED-64A1567F1049}" type="slidenum">
              <a:rPr lang="en-GB" smtClean="0"/>
              <a:t>4</a:t>
            </a:fld>
            <a:endParaRPr lang="en-GB"/>
          </a:p>
        </p:txBody>
      </p:sp>
    </p:spTree>
    <p:extLst>
      <p:ext uri="{BB962C8B-B14F-4D97-AF65-F5344CB8AC3E}">
        <p14:creationId xmlns:p14="http://schemas.microsoft.com/office/powerpoint/2010/main" val="27522097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01BC611-3AAF-4BE5-91ED-64A1567F1049}" type="slidenum">
              <a:rPr lang="en-GB" smtClean="0"/>
              <a:t>5</a:t>
            </a:fld>
            <a:endParaRPr lang="en-GB"/>
          </a:p>
        </p:txBody>
      </p:sp>
    </p:spTree>
    <p:extLst>
      <p:ext uri="{BB962C8B-B14F-4D97-AF65-F5344CB8AC3E}">
        <p14:creationId xmlns:p14="http://schemas.microsoft.com/office/powerpoint/2010/main" val="9035611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Give the</a:t>
            </a:r>
            <a:r>
              <a:rPr lang="en-GB" baseline="0" dirty="0" smtClean="0"/>
              <a:t> </a:t>
            </a:r>
            <a:r>
              <a:rPr lang="en-GB" dirty="0" smtClean="0"/>
              <a:t>groups the stats sheet. 2min task.</a:t>
            </a:r>
            <a:endParaRPr lang="en-GB" dirty="0"/>
          </a:p>
        </p:txBody>
      </p:sp>
      <p:sp>
        <p:nvSpPr>
          <p:cNvPr id="4" name="Slide Number Placeholder 3"/>
          <p:cNvSpPr>
            <a:spLocks noGrp="1"/>
          </p:cNvSpPr>
          <p:nvPr>
            <p:ph type="sldNum" sz="quarter" idx="10"/>
          </p:nvPr>
        </p:nvSpPr>
        <p:spPr/>
        <p:txBody>
          <a:bodyPr/>
          <a:lstStyle/>
          <a:p>
            <a:fld id="{E01BC611-3AAF-4BE5-91ED-64A1567F1049}" type="slidenum">
              <a:rPr lang="en-GB" smtClean="0"/>
              <a:t>6</a:t>
            </a:fld>
            <a:endParaRPr lang="en-GB"/>
          </a:p>
        </p:txBody>
      </p:sp>
    </p:spTree>
    <p:extLst>
      <p:ext uri="{BB962C8B-B14F-4D97-AF65-F5344CB8AC3E}">
        <p14:creationId xmlns:p14="http://schemas.microsoft.com/office/powerpoint/2010/main" val="20454956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 UUK taskforce commissioned by the UK Government reported its findings in October 2016 that there is currently high-level sector interest in sexual misconduct amongst students. The report and its accompanying legal guidance required universities to change their approach to investigating potentially criminal misconduct by students, as well as taking a proactive approach to the prevention of sexual misconduct and establishing clear reporting pathways.</a:t>
            </a:r>
          </a:p>
          <a:p>
            <a:endParaRPr lang="en-GB" dirty="0" smtClean="0"/>
          </a:p>
          <a:p>
            <a:r>
              <a:rPr lang="en-GB" dirty="0" smtClean="0"/>
              <a:t>So the University tackled this in two phases: Phase 1 and phase 2 (why you are here today).</a:t>
            </a:r>
            <a:endParaRPr lang="en-GB" dirty="0"/>
          </a:p>
        </p:txBody>
      </p:sp>
      <p:sp>
        <p:nvSpPr>
          <p:cNvPr id="4" name="Slide Number Placeholder 3"/>
          <p:cNvSpPr>
            <a:spLocks noGrp="1"/>
          </p:cNvSpPr>
          <p:nvPr>
            <p:ph type="sldNum" sz="quarter" idx="10"/>
          </p:nvPr>
        </p:nvSpPr>
        <p:spPr/>
        <p:txBody>
          <a:bodyPr/>
          <a:lstStyle/>
          <a:p>
            <a:fld id="{E01BC611-3AAF-4BE5-91ED-64A1567F1049}" type="slidenum">
              <a:rPr lang="en-GB" smtClean="0"/>
              <a:t>7</a:t>
            </a:fld>
            <a:endParaRPr lang="en-GB"/>
          </a:p>
        </p:txBody>
      </p:sp>
    </p:spTree>
    <p:extLst>
      <p:ext uri="{BB962C8B-B14F-4D97-AF65-F5344CB8AC3E}">
        <p14:creationId xmlns:p14="http://schemas.microsoft.com/office/powerpoint/2010/main" val="39297132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Previous guidance for universities on investigating cases of potentially criminal misconduct, including sexual misconduct, was published in 1994 and is known as the </a:t>
            </a:r>
            <a:r>
              <a:rPr lang="en-GB" dirty="0" err="1" smtClean="0"/>
              <a:t>Zellick</a:t>
            </a:r>
            <a:r>
              <a:rPr lang="en-GB" dirty="0" smtClean="0"/>
              <a:t> report. Under this guidance, where a complainant did not wish to report an incident of potentially criminal misconduct to the police, universities were advised to take no disciplinary action. This guidance was revised in 2016 on the recommendation of the task force.</a:t>
            </a:r>
          </a:p>
          <a:p>
            <a:endParaRPr lang="en-GB" dirty="0" smtClean="0"/>
          </a:p>
          <a:p>
            <a:r>
              <a:rPr lang="en-GB" dirty="0" smtClean="0"/>
              <a:t>The Law – Rape, sexual assault, harassment, hate crime and other similar behaviours are listed as criminal </a:t>
            </a:r>
            <a:r>
              <a:rPr lang="en-GB" dirty="0" smtClean="0"/>
              <a:t>offences </a:t>
            </a:r>
            <a:r>
              <a:rPr lang="en-GB" dirty="0" smtClean="0"/>
              <a:t>under UK law. The criminal process takes priority over disciplinary proceedings, and universities should take no disciplinary action until criminal proceedings have concluded. </a:t>
            </a:r>
          </a:p>
          <a:p>
            <a:endParaRPr lang="en-GB" dirty="0" smtClean="0"/>
          </a:p>
          <a:p>
            <a:r>
              <a:rPr lang="en-GB" dirty="0" smtClean="0"/>
              <a:t>Sexual assault, harassment and hate crime can be treated as either criminal or disciplinary offences, depending on how the victim/survivor wishes to proceed. Due to new guidance published in 2016, universities may now investigate potentially criminal misconduct offences under their own disciplinary proceedings in the following cases:</a:t>
            </a:r>
          </a:p>
          <a:p>
            <a:r>
              <a:rPr lang="en-GB" dirty="0" smtClean="0"/>
              <a:t>•Where the victim/survivor does not wish to report the incident to the police;</a:t>
            </a:r>
          </a:p>
          <a:p>
            <a:r>
              <a:rPr lang="en-GB" dirty="0" smtClean="0"/>
              <a:t>•Where criminal proceedings have concluded.</a:t>
            </a:r>
          </a:p>
          <a:p>
            <a:r>
              <a:rPr lang="en-GB" dirty="0" smtClean="0"/>
              <a:t>Disciplinary proceedings</a:t>
            </a:r>
          </a:p>
          <a:p>
            <a:r>
              <a:rPr lang="en-GB" dirty="0" smtClean="0"/>
              <a:t>If the victim/survivor does not wish to report the incident to the police, they may wish the University to take action instead. The University does not have the power to investigate crimes, but it does have the power to investigate breaches of its Policy on Student Conduct and Discipline in cases where the alleged perpetrator is a UoL student.</a:t>
            </a:r>
          </a:p>
          <a:p>
            <a:endParaRPr lang="en-GB" dirty="0"/>
          </a:p>
        </p:txBody>
      </p:sp>
      <p:sp>
        <p:nvSpPr>
          <p:cNvPr id="4" name="Slide Number Placeholder 3"/>
          <p:cNvSpPr>
            <a:spLocks noGrp="1"/>
          </p:cNvSpPr>
          <p:nvPr>
            <p:ph type="sldNum" sz="quarter" idx="10"/>
          </p:nvPr>
        </p:nvSpPr>
        <p:spPr/>
        <p:txBody>
          <a:bodyPr/>
          <a:lstStyle/>
          <a:p>
            <a:fld id="{E01BC611-3AAF-4BE5-91ED-64A1567F1049}" type="slidenum">
              <a:rPr lang="en-GB" smtClean="0"/>
              <a:t>8</a:t>
            </a:fld>
            <a:endParaRPr lang="en-GB"/>
          </a:p>
        </p:txBody>
      </p:sp>
    </p:spTree>
    <p:extLst>
      <p:ext uri="{BB962C8B-B14F-4D97-AF65-F5344CB8AC3E}">
        <p14:creationId xmlns:p14="http://schemas.microsoft.com/office/powerpoint/2010/main" val="36728658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01BC611-3AAF-4BE5-91ED-64A1567F1049}" type="slidenum">
              <a:rPr lang="en-GB" smtClean="0"/>
              <a:t>9</a:t>
            </a:fld>
            <a:endParaRPr lang="en-GB"/>
          </a:p>
        </p:txBody>
      </p:sp>
    </p:spTree>
    <p:extLst>
      <p:ext uri="{BB962C8B-B14F-4D97-AF65-F5344CB8AC3E}">
        <p14:creationId xmlns:p14="http://schemas.microsoft.com/office/powerpoint/2010/main" val="1565368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26A0B2D-5BED-4EBE-9A3F-B995838CC23F}" type="datetimeFigureOut">
              <a:rPr lang="en-GB" smtClean="0"/>
              <a:t>15/05/2019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45F263-702C-43E5-8D95-F23FE0C90311}" type="slidenum">
              <a:rPr lang="en-GB" smtClean="0"/>
              <a:t>‹#›</a:t>
            </a:fld>
            <a:endParaRPr lang="en-GB"/>
          </a:p>
        </p:txBody>
      </p:sp>
    </p:spTree>
    <p:extLst>
      <p:ext uri="{BB962C8B-B14F-4D97-AF65-F5344CB8AC3E}">
        <p14:creationId xmlns:p14="http://schemas.microsoft.com/office/powerpoint/2010/main" val="2096138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6A0B2D-5BED-4EBE-9A3F-B995838CC23F}" type="datetimeFigureOut">
              <a:rPr lang="en-GB" smtClean="0"/>
              <a:t>15/05/2019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45F263-702C-43E5-8D95-F23FE0C90311}" type="slidenum">
              <a:rPr lang="en-GB" smtClean="0"/>
              <a:t>‹#›</a:t>
            </a:fld>
            <a:endParaRPr lang="en-GB"/>
          </a:p>
        </p:txBody>
      </p:sp>
    </p:spTree>
    <p:extLst>
      <p:ext uri="{BB962C8B-B14F-4D97-AF65-F5344CB8AC3E}">
        <p14:creationId xmlns:p14="http://schemas.microsoft.com/office/powerpoint/2010/main" val="4019608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6A0B2D-5BED-4EBE-9A3F-B995838CC23F}" type="datetimeFigureOut">
              <a:rPr lang="en-GB" smtClean="0"/>
              <a:t>15/05/2019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45F263-702C-43E5-8D95-F23FE0C90311}" type="slidenum">
              <a:rPr lang="en-GB" smtClean="0"/>
              <a:t>‹#›</a:t>
            </a:fld>
            <a:endParaRPr lang="en-GB"/>
          </a:p>
        </p:txBody>
      </p:sp>
    </p:spTree>
    <p:extLst>
      <p:ext uri="{BB962C8B-B14F-4D97-AF65-F5344CB8AC3E}">
        <p14:creationId xmlns:p14="http://schemas.microsoft.com/office/powerpoint/2010/main" val="4263441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6A0B2D-5BED-4EBE-9A3F-B995838CC23F}" type="datetimeFigureOut">
              <a:rPr lang="en-GB" smtClean="0"/>
              <a:t>15/05/2019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45F263-702C-43E5-8D95-F23FE0C90311}" type="slidenum">
              <a:rPr lang="en-GB" smtClean="0"/>
              <a:t>‹#›</a:t>
            </a:fld>
            <a:endParaRPr lang="en-GB"/>
          </a:p>
        </p:txBody>
      </p:sp>
    </p:spTree>
    <p:extLst>
      <p:ext uri="{BB962C8B-B14F-4D97-AF65-F5344CB8AC3E}">
        <p14:creationId xmlns:p14="http://schemas.microsoft.com/office/powerpoint/2010/main" val="1170302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26A0B2D-5BED-4EBE-9A3F-B995838CC23F}" type="datetimeFigureOut">
              <a:rPr lang="en-GB" smtClean="0"/>
              <a:t>15/05/2019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45F263-702C-43E5-8D95-F23FE0C90311}" type="slidenum">
              <a:rPr lang="en-GB" smtClean="0"/>
              <a:t>‹#›</a:t>
            </a:fld>
            <a:endParaRPr lang="en-GB"/>
          </a:p>
        </p:txBody>
      </p:sp>
    </p:spTree>
    <p:extLst>
      <p:ext uri="{BB962C8B-B14F-4D97-AF65-F5344CB8AC3E}">
        <p14:creationId xmlns:p14="http://schemas.microsoft.com/office/powerpoint/2010/main" val="3285298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26A0B2D-5BED-4EBE-9A3F-B995838CC23F}" type="datetimeFigureOut">
              <a:rPr lang="en-GB" smtClean="0"/>
              <a:t>15/05/2019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945F263-702C-43E5-8D95-F23FE0C90311}" type="slidenum">
              <a:rPr lang="en-GB" smtClean="0"/>
              <a:t>‹#›</a:t>
            </a:fld>
            <a:endParaRPr lang="en-GB"/>
          </a:p>
        </p:txBody>
      </p:sp>
    </p:spTree>
    <p:extLst>
      <p:ext uri="{BB962C8B-B14F-4D97-AF65-F5344CB8AC3E}">
        <p14:creationId xmlns:p14="http://schemas.microsoft.com/office/powerpoint/2010/main" val="3485121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26A0B2D-5BED-4EBE-9A3F-B995838CC23F}" type="datetimeFigureOut">
              <a:rPr lang="en-GB" smtClean="0"/>
              <a:t>15/05/2019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945F263-702C-43E5-8D95-F23FE0C90311}" type="slidenum">
              <a:rPr lang="en-GB" smtClean="0"/>
              <a:t>‹#›</a:t>
            </a:fld>
            <a:endParaRPr lang="en-GB"/>
          </a:p>
        </p:txBody>
      </p:sp>
    </p:spTree>
    <p:extLst>
      <p:ext uri="{BB962C8B-B14F-4D97-AF65-F5344CB8AC3E}">
        <p14:creationId xmlns:p14="http://schemas.microsoft.com/office/powerpoint/2010/main" val="196840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26A0B2D-5BED-4EBE-9A3F-B995838CC23F}" type="datetimeFigureOut">
              <a:rPr lang="en-GB" smtClean="0"/>
              <a:t>15/05/2019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945F263-702C-43E5-8D95-F23FE0C90311}" type="slidenum">
              <a:rPr lang="en-GB" smtClean="0"/>
              <a:t>‹#›</a:t>
            </a:fld>
            <a:endParaRPr lang="en-GB"/>
          </a:p>
        </p:txBody>
      </p:sp>
    </p:spTree>
    <p:extLst>
      <p:ext uri="{BB962C8B-B14F-4D97-AF65-F5344CB8AC3E}">
        <p14:creationId xmlns:p14="http://schemas.microsoft.com/office/powerpoint/2010/main" val="3899241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6A0B2D-5BED-4EBE-9A3F-B995838CC23F}" type="datetimeFigureOut">
              <a:rPr lang="en-GB" smtClean="0"/>
              <a:t>15/05/2019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945F263-702C-43E5-8D95-F23FE0C90311}" type="slidenum">
              <a:rPr lang="en-GB" smtClean="0"/>
              <a:t>‹#›</a:t>
            </a:fld>
            <a:endParaRPr lang="en-GB"/>
          </a:p>
        </p:txBody>
      </p:sp>
    </p:spTree>
    <p:extLst>
      <p:ext uri="{BB962C8B-B14F-4D97-AF65-F5344CB8AC3E}">
        <p14:creationId xmlns:p14="http://schemas.microsoft.com/office/powerpoint/2010/main" val="2125153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26A0B2D-5BED-4EBE-9A3F-B995838CC23F}" type="datetimeFigureOut">
              <a:rPr lang="en-GB" smtClean="0"/>
              <a:t>15/05/2019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945F263-702C-43E5-8D95-F23FE0C90311}" type="slidenum">
              <a:rPr lang="en-GB" smtClean="0"/>
              <a:t>‹#›</a:t>
            </a:fld>
            <a:endParaRPr lang="en-GB"/>
          </a:p>
        </p:txBody>
      </p:sp>
    </p:spTree>
    <p:extLst>
      <p:ext uri="{BB962C8B-B14F-4D97-AF65-F5344CB8AC3E}">
        <p14:creationId xmlns:p14="http://schemas.microsoft.com/office/powerpoint/2010/main" val="3159948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26A0B2D-5BED-4EBE-9A3F-B995838CC23F}" type="datetimeFigureOut">
              <a:rPr lang="en-GB" smtClean="0"/>
              <a:t>15/05/2019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945F263-702C-43E5-8D95-F23FE0C90311}" type="slidenum">
              <a:rPr lang="en-GB" smtClean="0"/>
              <a:t>‹#›</a:t>
            </a:fld>
            <a:endParaRPr lang="en-GB"/>
          </a:p>
        </p:txBody>
      </p:sp>
    </p:spTree>
    <p:extLst>
      <p:ext uri="{BB962C8B-B14F-4D97-AF65-F5344CB8AC3E}">
        <p14:creationId xmlns:p14="http://schemas.microsoft.com/office/powerpoint/2010/main" val="22190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6A0B2D-5BED-4EBE-9A3F-B995838CC23F}" type="datetimeFigureOut">
              <a:rPr lang="en-GB" smtClean="0"/>
              <a:t>15/05/2019</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45F263-702C-43E5-8D95-F23FE0C90311}" type="slidenum">
              <a:rPr lang="en-GB" smtClean="0"/>
              <a:t>‹#›</a:t>
            </a:fld>
            <a:endParaRPr lang="en-GB"/>
          </a:p>
        </p:txBody>
      </p:sp>
    </p:spTree>
    <p:extLst>
      <p:ext uri="{BB962C8B-B14F-4D97-AF65-F5344CB8AC3E}">
        <p14:creationId xmlns:p14="http://schemas.microsoft.com/office/powerpoint/2010/main" val="29229700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jpg"/><Relationship Id="rId7" Type="http://schemas.openxmlformats.org/officeDocument/2006/relationships/hyperlink" Target="http://www.google.co.uk/url?url=http://www.smilingwolf.co.uk/project/&amp;rct=j&amp;frm=1&amp;q=&amp;esrc=s&amp;sa=U&amp;ved=0ahUKEwjU-YKmssXWAhWmI8AKHUtuDJYQwW4IGDAB&amp;usg=AFQjCNEHsu9tbqS20XykTWgzWTwK6HWQJA"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hyperlink" Target="https://www.google.co.uk/url?url=https://twitter.com/sportliverpool&amp;rct=j&amp;frm=1&amp;q=&amp;esrc=s&amp;sa=U&amp;ved=0ahUKEwiKvo2OssXWAhUDKMAKHcwmCN4QwW4IHjAE&amp;usg=AFQjCNFqNFxehabUMj6yZ7yYu-inXcQSGw" TargetMode="Externa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174" y="1125789"/>
            <a:ext cx="7767163" cy="1912606"/>
          </a:xfrm>
        </p:spPr>
        <p:txBody>
          <a:bodyPr>
            <a:normAutofit/>
          </a:bodyPr>
          <a:lstStyle/>
          <a:p>
            <a:r>
              <a:rPr lang="en-GB" sz="4062" dirty="0">
                <a:solidFill>
                  <a:srgbClr val="A77825"/>
                </a:solidFill>
              </a:rPr>
              <a:t>CHANGING CAMPUS CULTURE </a:t>
            </a:r>
            <a:r>
              <a:rPr lang="en-GB" sz="4431" dirty="0">
                <a:solidFill>
                  <a:srgbClr val="002060"/>
                </a:solidFill>
              </a:rPr>
              <a:t/>
            </a:r>
            <a:br>
              <a:rPr lang="en-GB" sz="4431" dirty="0">
                <a:solidFill>
                  <a:srgbClr val="002060"/>
                </a:solidFill>
              </a:rPr>
            </a:br>
            <a:r>
              <a:rPr lang="en-GB" sz="3692" dirty="0">
                <a:solidFill>
                  <a:srgbClr val="002060"/>
                </a:solidFill>
              </a:rPr>
              <a:t>BYSTANDER INTERVENTION WORKSHOP</a:t>
            </a:r>
          </a:p>
        </p:txBody>
      </p:sp>
      <p:sp>
        <p:nvSpPr>
          <p:cNvPr id="3" name="Subtitle 2"/>
          <p:cNvSpPr>
            <a:spLocks noGrp="1"/>
          </p:cNvSpPr>
          <p:nvPr>
            <p:ph type="subTitle" idx="1"/>
          </p:nvPr>
        </p:nvSpPr>
        <p:spPr>
          <a:xfrm>
            <a:off x="1072771" y="3247510"/>
            <a:ext cx="6858000" cy="1528396"/>
          </a:xfrm>
        </p:spPr>
        <p:txBody>
          <a:bodyPr/>
          <a:lstStyle/>
          <a:p>
            <a:endParaRPr lang="en-GB" dirty="0" smtClean="0">
              <a:solidFill>
                <a:srgbClr val="A77825"/>
              </a:solidFill>
            </a:endParaRPr>
          </a:p>
        </p:txBody>
      </p:sp>
      <p:pic>
        <p:nvPicPr>
          <p:cNvPr id="4" name="Picture 3"/>
          <p:cNvPicPr/>
          <p:nvPr/>
        </p:nvPicPr>
        <p:blipFill rotWithShape="1">
          <a:blip r:embed="rId3" cstate="print">
            <a:extLst>
              <a:ext uri="{28A0092B-C50C-407E-A947-70E740481C1C}">
                <a14:useLocalDpi xmlns:a14="http://schemas.microsoft.com/office/drawing/2010/main" val="0"/>
              </a:ext>
            </a:extLst>
          </a:blip>
          <a:srcRect l="31576" t="32787" r="35187"/>
          <a:stretch/>
        </p:blipFill>
        <p:spPr bwMode="auto">
          <a:xfrm>
            <a:off x="2121251" y="5276768"/>
            <a:ext cx="2446505" cy="820004"/>
          </a:xfrm>
          <a:prstGeom prst="rect">
            <a:avLst/>
          </a:prstGeom>
          <a:ln>
            <a:noFill/>
          </a:ln>
          <a:extLst>
            <a:ext uri="{53640926-AAD7-44D8-BBD7-CCE9431645EC}">
              <a14:shadowObscured xmlns:a14="http://schemas.microsoft.com/office/drawing/2010/main"/>
            </a:ext>
          </a:extLst>
        </p:spPr>
      </p:pic>
      <p:pic>
        <p:nvPicPr>
          <p:cNvPr id="1026" name="Picture 2" descr="http://www.eauc.org.uk/image_uploads/hefce_large.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57548" y="5271000"/>
            <a:ext cx="2312641" cy="76895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sport liverpool logo">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48132" y="5327050"/>
            <a:ext cx="657614" cy="657615"/>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Image result for the guild of students liverpool logo">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287000" y="5279980"/>
            <a:ext cx="817593" cy="8175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90045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92" dirty="0" smtClean="0">
                <a:solidFill>
                  <a:srgbClr val="A77825"/>
                </a:solidFill>
              </a:rPr>
              <a:t>ONLINE HARASSMENT </a:t>
            </a:r>
            <a:endParaRPr lang="en-GB" sz="3692" dirty="0">
              <a:solidFill>
                <a:srgbClr val="A77825"/>
              </a:solidFill>
            </a:endParaRPr>
          </a:p>
        </p:txBody>
      </p:sp>
      <p:sp>
        <p:nvSpPr>
          <p:cNvPr id="3" name="Content Placeholder 2"/>
          <p:cNvSpPr>
            <a:spLocks noGrp="1"/>
          </p:cNvSpPr>
          <p:nvPr>
            <p:ph idx="1"/>
          </p:nvPr>
        </p:nvSpPr>
        <p:spPr>
          <a:xfrm>
            <a:off x="628651" y="1948961"/>
            <a:ext cx="7886700" cy="4438744"/>
          </a:xfrm>
        </p:spPr>
        <p:txBody>
          <a:bodyPr>
            <a:normAutofit/>
          </a:bodyPr>
          <a:lstStyle/>
          <a:p>
            <a:r>
              <a:rPr lang="en-GB" sz="1600" dirty="0" smtClean="0">
                <a:solidFill>
                  <a:srgbClr val="A77825"/>
                </a:solidFill>
              </a:rPr>
              <a:t>Behaviours </a:t>
            </a:r>
            <a:r>
              <a:rPr lang="en-GB" sz="1600" dirty="0">
                <a:solidFill>
                  <a:srgbClr val="A77825"/>
                </a:solidFill>
              </a:rPr>
              <a:t>that the University of Liverpool regards as </a:t>
            </a:r>
            <a:r>
              <a:rPr lang="en-GB" sz="1600" b="1" dirty="0">
                <a:solidFill>
                  <a:srgbClr val="A77825"/>
                </a:solidFill>
              </a:rPr>
              <a:t>online misconduct </a:t>
            </a:r>
            <a:r>
              <a:rPr lang="en-GB" sz="1600" dirty="0">
                <a:solidFill>
                  <a:srgbClr val="A77825"/>
                </a:solidFill>
              </a:rPr>
              <a:t>include:</a:t>
            </a:r>
          </a:p>
          <a:p>
            <a:pPr lvl="1"/>
            <a:r>
              <a:rPr lang="en-GB" sz="1400" dirty="0">
                <a:solidFill>
                  <a:schemeClr val="accent5">
                    <a:lumMod val="50000"/>
                  </a:schemeClr>
                </a:solidFill>
              </a:rPr>
              <a:t>Threats to cause harm (physical, emotional, reputational) to another person</a:t>
            </a:r>
          </a:p>
          <a:p>
            <a:pPr lvl="1"/>
            <a:r>
              <a:rPr lang="en-GB" sz="1400" dirty="0">
                <a:solidFill>
                  <a:schemeClr val="accent5">
                    <a:lumMod val="50000"/>
                  </a:schemeClr>
                </a:solidFill>
              </a:rPr>
              <a:t>Identity-based harassment - posting offensive comments about someone’s racial, sexual, gendered, religious identity and/or physical appearance</a:t>
            </a:r>
          </a:p>
          <a:p>
            <a:pPr lvl="1"/>
            <a:r>
              <a:rPr lang="en-GB" sz="1400" dirty="0">
                <a:solidFill>
                  <a:schemeClr val="accent5">
                    <a:lumMod val="50000"/>
                  </a:schemeClr>
                </a:solidFill>
              </a:rPr>
              <a:t>Posting personal information about someone online without their consent</a:t>
            </a:r>
          </a:p>
          <a:p>
            <a:pPr lvl="1"/>
            <a:r>
              <a:rPr lang="en-GB" sz="1400" dirty="0">
                <a:solidFill>
                  <a:schemeClr val="accent5">
                    <a:lumMod val="50000"/>
                  </a:schemeClr>
                </a:solidFill>
              </a:rPr>
              <a:t>Online impersonation (e.g. setting up online profiles in someone else’s name)</a:t>
            </a:r>
          </a:p>
          <a:p>
            <a:pPr lvl="1"/>
            <a:r>
              <a:rPr lang="en-GB" sz="1400" dirty="0">
                <a:solidFill>
                  <a:schemeClr val="accent5">
                    <a:lumMod val="50000"/>
                  </a:schemeClr>
                </a:solidFill>
              </a:rPr>
              <a:t>Sharing or creating private sexual materials (i.e. those made of an individual with the understanding that such material would not be shared) online or in digital spaces</a:t>
            </a:r>
          </a:p>
          <a:p>
            <a:pPr lvl="1"/>
            <a:r>
              <a:rPr lang="en-GB" sz="1400" dirty="0">
                <a:solidFill>
                  <a:schemeClr val="accent5">
                    <a:lumMod val="50000"/>
                  </a:schemeClr>
                </a:solidFill>
              </a:rPr>
              <a:t>Sharing or creating public sexual materials (i.e. pornographic materials that are widely available via media outlets) online or in digital spaces with the intention to sexually harass and/or incite gender-based violence</a:t>
            </a:r>
          </a:p>
          <a:p>
            <a:pPr lvl="1"/>
            <a:r>
              <a:rPr lang="en-GB" sz="1400" dirty="0">
                <a:solidFill>
                  <a:schemeClr val="accent5">
                    <a:lumMod val="50000"/>
                  </a:schemeClr>
                </a:solidFill>
              </a:rPr>
              <a:t>Online communication that employs forms of coercion to extort sexual favours from the victim</a:t>
            </a:r>
          </a:p>
          <a:p>
            <a:pPr lvl="1"/>
            <a:r>
              <a:rPr lang="en-GB" sz="1400" dirty="0">
                <a:solidFill>
                  <a:schemeClr val="accent5">
                    <a:lumMod val="50000"/>
                  </a:schemeClr>
                </a:solidFill>
              </a:rPr>
              <a:t>Repeated unwanted and unsolicited contact with another person by email, text message, social media or in any online or digital space</a:t>
            </a:r>
          </a:p>
          <a:p>
            <a:pPr lvl="1"/>
            <a:r>
              <a:rPr lang="en-GB" sz="1400" dirty="0">
                <a:solidFill>
                  <a:schemeClr val="accent5">
                    <a:lumMod val="50000"/>
                  </a:schemeClr>
                </a:solidFill>
              </a:rPr>
              <a:t>Indecent, disorderly, threatening, intimidating or offensive language, photos or other content, expressed electronically, including blogs and social networking websites</a:t>
            </a:r>
          </a:p>
          <a:p>
            <a:pPr lvl="1"/>
            <a:r>
              <a:rPr lang="en-GB" sz="1400" dirty="0">
                <a:solidFill>
                  <a:schemeClr val="accent5">
                    <a:lumMod val="50000"/>
                  </a:schemeClr>
                </a:solidFill>
              </a:rPr>
              <a:t>Distribution or publication of any electronic publication including audio-visual material, social media post, blog or webpage, which is offensive, intimidating, threatening, indecent or illegal</a:t>
            </a:r>
          </a:p>
          <a:p>
            <a:pPr marL="0" indent="0">
              <a:buNone/>
            </a:pPr>
            <a:endParaRPr lang="en-GB" sz="1600" dirty="0" smtClean="0"/>
          </a:p>
          <a:p>
            <a:pPr marL="0" indent="0">
              <a:buNone/>
            </a:pPr>
            <a:endParaRPr lang="en-GB" sz="1600" dirty="0" smtClean="0">
              <a:solidFill>
                <a:schemeClr val="accent5">
                  <a:lumMod val="50000"/>
                </a:schemeClr>
              </a:solidFill>
            </a:endParaRPr>
          </a:p>
        </p:txBody>
      </p:sp>
      <p:grpSp>
        <p:nvGrpSpPr>
          <p:cNvPr id="5" name="Group 4"/>
          <p:cNvGrpSpPr/>
          <p:nvPr/>
        </p:nvGrpSpPr>
        <p:grpSpPr>
          <a:xfrm>
            <a:off x="7764319" y="495414"/>
            <a:ext cx="1156319" cy="862205"/>
            <a:chOff x="8411345" y="250948"/>
            <a:chExt cx="1252679" cy="934055"/>
          </a:xfrm>
        </p:grpSpPr>
        <p:pic>
          <p:nvPicPr>
            <p:cNvPr id="6" name="Picture 5"/>
            <p:cNvPicPr/>
            <p:nvPr/>
          </p:nvPicPr>
          <p:blipFill rotWithShape="1">
            <a:blip r:embed="rId3" cstate="print">
              <a:extLst>
                <a:ext uri="{28A0092B-C50C-407E-A947-70E740481C1C}">
                  <a14:useLocalDpi xmlns:a14="http://schemas.microsoft.com/office/drawing/2010/main" val="0"/>
                </a:ext>
              </a:extLst>
            </a:blip>
            <a:srcRect l="31576" t="32787" r="35187"/>
            <a:stretch/>
          </p:blipFill>
          <p:spPr bwMode="auto">
            <a:xfrm>
              <a:off x="8494476" y="250948"/>
              <a:ext cx="1169548" cy="517538"/>
            </a:xfrm>
            <a:prstGeom prst="rect">
              <a:avLst/>
            </a:prstGeom>
            <a:ln>
              <a:noFill/>
            </a:ln>
            <a:extLst>
              <a:ext uri="{53640926-AAD7-44D8-BBD7-CCE9431645EC}">
                <a14:shadowObscured xmlns:a14="http://schemas.microsoft.com/office/drawing/2010/main"/>
              </a:ext>
            </a:extLst>
          </p:spPr>
        </p:pic>
        <p:pic>
          <p:nvPicPr>
            <p:cNvPr id="7" name="Picture 2" descr="http://www.eauc.org.uk/image_uploads/hefce_large.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11345" y="768487"/>
              <a:ext cx="1252679" cy="41651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809783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500"/>
                                        <p:tgtEl>
                                          <p:spTgt spid="3">
                                            <p:txEl>
                                              <p:pRg st="7" end="7"/>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fade">
                                      <p:cBhvr>
                                        <p:cTn id="33" dur="500"/>
                                        <p:tgtEl>
                                          <p:spTgt spid="3">
                                            <p:txEl>
                                              <p:pRg st="8" end="8"/>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fade">
                                      <p:cBhvr>
                                        <p:cTn id="36" dur="500"/>
                                        <p:tgtEl>
                                          <p:spTgt spid="3">
                                            <p:txEl>
                                              <p:pRg st="9" end="9"/>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Effect transition="in" filter="fade">
                                      <p:cBhvr>
                                        <p:cTn id="39"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GB" sz="1846" dirty="0">
                <a:solidFill>
                  <a:srgbClr val="A77825"/>
                </a:solidFill>
              </a:rPr>
              <a:t>BYSTANDER</a:t>
            </a:r>
          </a:p>
          <a:p>
            <a:r>
              <a:rPr lang="en-GB" sz="1846" dirty="0">
                <a:solidFill>
                  <a:srgbClr val="002060"/>
                </a:solidFill>
              </a:rPr>
              <a:t>Someone who is witness to a situation or interaction, but </a:t>
            </a:r>
            <a:r>
              <a:rPr lang="en-GB" sz="1846" dirty="0" smtClean="0">
                <a:solidFill>
                  <a:srgbClr val="002060"/>
                </a:solidFill>
              </a:rPr>
              <a:t>is not involved</a:t>
            </a:r>
          </a:p>
          <a:p>
            <a:endParaRPr lang="en-GB" sz="1846" dirty="0">
              <a:solidFill>
                <a:srgbClr val="002060"/>
              </a:solidFill>
            </a:endParaRPr>
          </a:p>
          <a:p>
            <a:pPr marL="0" lvl="0" indent="0">
              <a:buNone/>
            </a:pPr>
            <a:r>
              <a:rPr lang="en-GB" sz="1846" dirty="0">
                <a:solidFill>
                  <a:srgbClr val="A77825"/>
                </a:solidFill>
              </a:rPr>
              <a:t>PASSIVE </a:t>
            </a:r>
            <a:r>
              <a:rPr lang="en-GB" sz="1846" dirty="0" smtClean="0">
                <a:solidFill>
                  <a:srgbClr val="A77825"/>
                </a:solidFill>
              </a:rPr>
              <a:t>BYSTANDER</a:t>
            </a:r>
            <a:endParaRPr lang="en-GB" sz="1846" dirty="0">
              <a:solidFill>
                <a:srgbClr val="A77825"/>
              </a:solidFill>
            </a:endParaRPr>
          </a:p>
          <a:p>
            <a:pPr lvl="0"/>
            <a:r>
              <a:rPr lang="en-GB" sz="1846" dirty="0">
                <a:solidFill>
                  <a:srgbClr val="002060"/>
                </a:solidFill>
              </a:rPr>
              <a:t>Someone who does not intervene in a situation</a:t>
            </a:r>
          </a:p>
          <a:p>
            <a:pPr marL="0" indent="0">
              <a:buNone/>
            </a:pPr>
            <a:endParaRPr lang="en-GB" sz="1846" dirty="0">
              <a:solidFill>
                <a:srgbClr val="002060"/>
              </a:solidFill>
            </a:endParaRPr>
          </a:p>
          <a:p>
            <a:pPr marL="0" indent="0">
              <a:buNone/>
            </a:pPr>
            <a:r>
              <a:rPr lang="en-GB" sz="1846" dirty="0">
                <a:solidFill>
                  <a:srgbClr val="A77825"/>
                </a:solidFill>
              </a:rPr>
              <a:t>ACTIVE </a:t>
            </a:r>
            <a:r>
              <a:rPr lang="en-GB" sz="1846" dirty="0" smtClean="0">
                <a:solidFill>
                  <a:srgbClr val="A77825"/>
                </a:solidFill>
              </a:rPr>
              <a:t>BYSTANDER</a:t>
            </a:r>
            <a:endParaRPr lang="en-GB" sz="1846" dirty="0" smtClean="0">
              <a:solidFill>
                <a:srgbClr val="002060"/>
              </a:solidFill>
            </a:endParaRPr>
          </a:p>
          <a:p>
            <a:r>
              <a:rPr lang="en-GB" sz="1846" dirty="0" smtClean="0">
                <a:solidFill>
                  <a:srgbClr val="002060"/>
                </a:solidFill>
              </a:rPr>
              <a:t>Someone who chooses to intervene to stop or diffuse the situation</a:t>
            </a:r>
          </a:p>
          <a:p>
            <a:pPr marL="0" indent="0">
              <a:buNone/>
            </a:pPr>
            <a:endParaRPr lang="en-GB" sz="1846" dirty="0">
              <a:solidFill>
                <a:srgbClr val="002060"/>
              </a:solidFill>
            </a:endParaRPr>
          </a:p>
          <a:p>
            <a:pPr marL="0" indent="0">
              <a:buNone/>
            </a:pPr>
            <a:r>
              <a:rPr lang="en-GB" sz="1846" dirty="0" smtClean="0">
                <a:solidFill>
                  <a:srgbClr val="002060"/>
                </a:solidFill>
              </a:rPr>
              <a:t>Research has shown that encouraging people to be active bystanders is an effective way to reduce levels of violence and create community cultures in which victims of violence feel supported.</a:t>
            </a:r>
          </a:p>
          <a:p>
            <a:endParaRPr lang="en-GB" sz="1846" dirty="0">
              <a:solidFill>
                <a:srgbClr val="002060"/>
              </a:solidFill>
            </a:endParaRPr>
          </a:p>
          <a:p>
            <a:endParaRPr lang="en-GB" sz="1846" dirty="0" smtClean="0">
              <a:solidFill>
                <a:srgbClr val="002060"/>
              </a:solidFill>
            </a:endParaRPr>
          </a:p>
          <a:p>
            <a:pPr marL="0" indent="0">
              <a:buNone/>
            </a:pPr>
            <a:endParaRPr lang="en-GB" sz="1846" dirty="0">
              <a:solidFill>
                <a:srgbClr val="002060"/>
              </a:solidFill>
            </a:endParaRPr>
          </a:p>
        </p:txBody>
      </p:sp>
      <p:sp>
        <p:nvSpPr>
          <p:cNvPr id="2" name="Title 1"/>
          <p:cNvSpPr>
            <a:spLocks noGrp="1"/>
          </p:cNvSpPr>
          <p:nvPr>
            <p:ph type="title"/>
          </p:nvPr>
        </p:nvSpPr>
        <p:spPr/>
        <p:txBody>
          <a:bodyPr>
            <a:normAutofit/>
          </a:bodyPr>
          <a:lstStyle/>
          <a:p>
            <a:r>
              <a:rPr lang="en-GB" sz="3692" dirty="0">
                <a:solidFill>
                  <a:srgbClr val="A77825"/>
                </a:solidFill>
              </a:rPr>
              <a:t>TYPES OF BYSTANDER</a:t>
            </a:r>
          </a:p>
        </p:txBody>
      </p:sp>
      <p:grpSp>
        <p:nvGrpSpPr>
          <p:cNvPr id="5" name="Group 4"/>
          <p:cNvGrpSpPr/>
          <p:nvPr/>
        </p:nvGrpSpPr>
        <p:grpSpPr>
          <a:xfrm>
            <a:off x="7764319" y="495414"/>
            <a:ext cx="1156319" cy="862205"/>
            <a:chOff x="8411345" y="250948"/>
            <a:chExt cx="1252679" cy="934055"/>
          </a:xfrm>
        </p:grpSpPr>
        <p:pic>
          <p:nvPicPr>
            <p:cNvPr id="6" name="Picture 5"/>
            <p:cNvPicPr/>
            <p:nvPr/>
          </p:nvPicPr>
          <p:blipFill rotWithShape="1">
            <a:blip r:embed="rId3" cstate="print">
              <a:extLst>
                <a:ext uri="{28A0092B-C50C-407E-A947-70E740481C1C}">
                  <a14:useLocalDpi xmlns:a14="http://schemas.microsoft.com/office/drawing/2010/main" val="0"/>
                </a:ext>
              </a:extLst>
            </a:blip>
            <a:srcRect l="31576" t="32787" r="35187"/>
            <a:stretch/>
          </p:blipFill>
          <p:spPr bwMode="auto">
            <a:xfrm>
              <a:off x="8494476" y="250948"/>
              <a:ext cx="1169548" cy="517538"/>
            </a:xfrm>
            <a:prstGeom prst="rect">
              <a:avLst/>
            </a:prstGeom>
            <a:ln>
              <a:noFill/>
            </a:ln>
            <a:extLst>
              <a:ext uri="{53640926-AAD7-44D8-BBD7-CCE9431645EC}">
                <a14:shadowObscured xmlns:a14="http://schemas.microsoft.com/office/drawing/2010/main"/>
              </a:ext>
            </a:extLst>
          </p:spPr>
        </p:pic>
        <p:pic>
          <p:nvPicPr>
            <p:cNvPr id="7" name="Picture 2" descr="http://www.eauc.org.uk/image_uploads/hefce_large.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11345" y="768487"/>
              <a:ext cx="1252679" cy="41651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060666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fade">
                                      <p:cBhvr>
                                        <p:cTn id="3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92" dirty="0">
                <a:solidFill>
                  <a:srgbClr val="A77825"/>
                </a:solidFill>
              </a:rPr>
              <a:t>APPROACHES TO INTERVENTION</a:t>
            </a:r>
          </a:p>
        </p:txBody>
      </p:sp>
      <p:sp>
        <p:nvSpPr>
          <p:cNvPr id="3" name="Content Placeholder 2"/>
          <p:cNvSpPr>
            <a:spLocks noGrp="1"/>
          </p:cNvSpPr>
          <p:nvPr>
            <p:ph idx="1"/>
          </p:nvPr>
        </p:nvSpPr>
        <p:spPr>
          <a:xfrm>
            <a:off x="628650" y="1825624"/>
            <a:ext cx="7886700" cy="4550237"/>
          </a:xfrm>
        </p:spPr>
        <p:txBody>
          <a:bodyPr>
            <a:normAutofit/>
          </a:bodyPr>
          <a:lstStyle/>
          <a:p>
            <a:r>
              <a:rPr lang="en-GB" sz="1846" b="1" dirty="0" smtClean="0">
                <a:solidFill>
                  <a:srgbClr val="A77825"/>
                </a:solidFill>
              </a:rPr>
              <a:t>DIRECT</a:t>
            </a:r>
            <a:r>
              <a:rPr lang="en-GB" sz="1846" dirty="0" smtClean="0">
                <a:solidFill>
                  <a:srgbClr val="A77825"/>
                </a:solidFill>
              </a:rPr>
              <a:t> </a:t>
            </a:r>
            <a:r>
              <a:rPr lang="en-GB" sz="1846" dirty="0" smtClean="0">
                <a:solidFill>
                  <a:srgbClr val="002060"/>
                </a:solidFill>
              </a:rPr>
              <a:t>– directly intervening			</a:t>
            </a:r>
            <a:endParaRPr lang="en-GB" sz="1100" dirty="0" smtClean="0">
              <a:solidFill>
                <a:srgbClr val="002060"/>
              </a:solidFill>
            </a:endParaRPr>
          </a:p>
          <a:p>
            <a:r>
              <a:rPr lang="en-GB" sz="1846" b="1" dirty="0" smtClean="0">
                <a:solidFill>
                  <a:srgbClr val="A77825"/>
                </a:solidFill>
              </a:rPr>
              <a:t>DISTRACT</a:t>
            </a:r>
            <a:r>
              <a:rPr lang="en-GB" sz="1846" b="1" dirty="0" smtClean="0">
                <a:solidFill>
                  <a:srgbClr val="002060"/>
                </a:solidFill>
              </a:rPr>
              <a:t> </a:t>
            </a:r>
            <a:r>
              <a:rPr lang="en-GB" sz="1846" dirty="0" smtClean="0">
                <a:solidFill>
                  <a:srgbClr val="002060"/>
                </a:solidFill>
              </a:rPr>
              <a:t>– indirectly intervening to diffuse the situation      </a:t>
            </a:r>
            <a:endParaRPr lang="en-GB" sz="1108" dirty="0" smtClean="0">
              <a:solidFill>
                <a:srgbClr val="002060"/>
              </a:solidFill>
            </a:endParaRPr>
          </a:p>
          <a:p>
            <a:r>
              <a:rPr lang="en-GB" sz="1846" b="1" dirty="0" smtClean="0">
                <a:solidFill>
                  <a:srgbClr val="A77825"/>
                </a:solidFill>
              </a:rPr>
              <a:t>DELEGATE</a:t>
            </a:r>
            <a:r>
              <a:rPr lang="en-GB" sz="1846" b="1" dirty="0" smtClean="0">
                <a:solidFill>
                  <a:srgbClr val="002060"/>
                </a:solidFill>
              </a:rPr>
              <a:t> </a:t>
            </a:r>
            <a:r>
              <a:rPr lang="en-GB" sz="1846" dirty="0" smtClean="0">
                <a:solidFill>
                  <a:srgbClr val="002060"/>
                </a:solidFill>
              </a:rPr>
              <a:t>– seeking assistance</a:t>
            </a:r>
            <a:endParaRPr lang="en-GB" sz="1100" dirty="0" smtClean="0">
              <a:solidFill>
                <a:srgbClr val="002060"/>
              </a:solidFill>
            </a:endParaRPr>
          </a:p>
          <a:p>
            <a:r>
              <a:rPr lang="en-GB" sz="1846" b="1" dirty="0" smtClean="0">
                <a:solidFill>
                  <a:srgbClr val="A77825"/>
                </a:solidFill>
              </a:rPr>
              <a:t>DELAY</a:t>
            </a:r>
            <a:r>
              <a:rPr lang="en-GB" sz="1846" b="1" dirty="0" smtClean="0">
                <a:solidFill>
                  <a:srgbClr val="002060"/>
                </a:solidFill>
              </a:rPr>
              <a:t> </a:t>
            </a:r>
            <a:r>
              <a:rPr lang="en-GB" sz="1846" dirty="0" smtClean="0">
                <a:solidFill>
                  <a:srgbClr val="002060"/>
                </a:solidFill>
              </a:rPr>
              <a:t>– intervention after the event has happened</a:t>
            </a:r>
          </a:p>
          <a:p>
            <a:pPr marL="0" indent="0">
              <a:buNone/>
            </a:pPr>
            <a:endParaRPr lang="en-GB" sz="1846" dirty="0" smtClean="0">
              <a:solidFill>
                <a:srgbClr val="002060"/>
              </a:solidFill>
            </a:endParaRPr>
          </a:p>
          <a:p>
            <a:pPr marL="0" indent="0">
              <a:buNone/>
            </a:pPr>
            <a:r>
              <a:rPr lang="en-GB" sz="1846" dirty="0" smtClean="0">
                <a:solidFill>
                  <a:srgbClr val="002060"/>
                </a:solidFill>
              </a:rPr>
              <a:t>Intervention can happen before, during or after an incident.</a:t>
            </a:r>
          </a:p>
          <a:p>
            <a:pPr marL="0" indent="0">
              <a:buNone/>
            </a:pPr>
            <a:endParaRPr lang="en-GB" sz="1846" b="1" dirty="0" smtClean="0">
              <a:solidFill>
                <a:srgbClr val="002060"/>
              </a:solidFill>
            </a:endParaRPr>
          </a:p>
          <a:p>
            <a:pPr marL="0" indent="0">
              <a:buNone/>
            </a:pPr>
            <a:r>
              <a:rPr lang="en-GB" sz="1846" dirty="0" smtClean="0">
                <a:solidFill>
                  <a:srgbClr val="A77825"/>
                </a:solidFill>
              </a:rPr>
              <a:t>SAFETY FIRST! </a:t>
            </a:r>
            <a:r>
              <a:rPr lang="en-GB" sz="1846" dirty="0" smtClean="0">
                <a:solidFill>
                  <a:srgbClr val="002060"/>
                </a:solidFill>
              </a:rPr>
              <a:t>Always consider your safety before intervening, if your approach doesn’t make you feel safe, consider another approach. </a:t>
            </a:r>
            <a:endParaRPr lang="en-GB" sz="1846" dirty="0">
              <a:solidFill>
                <a:srgbClr val="002060"/>
              </a:solidFill>
            </a:endParaRPr>
          </a:p>
        </p:txBody>
      </p:sp>
      <p:grpSp>
        <p:nvGrpSpPr>
          <p:cNvPr id="5" name="Group 4"/>
          <p:cNvGrpSpPr/>
          <p:nvPr/>
        </p:nvGrpSpPr>
        <p:grpSpPr>
          <a:xfrm>
            <a:off x="7764319" y="495414"/>
            <a:ext cx="1156319" cy="862205"/>
            <a:chOff x="8411345" y="250948"/>
            <a:chExt cx="1252679" cy="934055"/>
          </a:xfrm>
        </p:grpSpPr>
        <p:pic>
          <p:nvPicPr>
            <p:cNvPr id="6" name="Picture 5"/>
            <p:cNvPicPr/>
            <p:nvPr/>
          </p:nvPicPr>
          <p:blipFill rotWithShape="1">
            <a:blip r:embed="rId3" cstate="print">
              <a:extLst>
                <a:ext uri="{28A0092B-C50C-407E-A947-70E740481C1C}">
                  <a14:useLocalDpi xmlns:a14="http://schemas.microsoft.com/office/drawing/2010/main" val="0"/>
                </a:ext>
              </a:extLst>
            </a:blip>
            <a:srcRect l="31576" t="32787" r="35187"/>
            <a:stretch/>
          </p:blipFill>
          <p:spPr bwMode="auto">
            <a:xfrm>
              <a:off x="8494476" y="250948"/>
              <a:ext cx="1169548" cy="517538"/>
            </a:xfrm>
            <a:prstGeom prst="rect">
              <a:avLst/>
            </a:prstGeom>
            <a:ln>
              <a:noFill/>
            </a:ln>
            <a:extLst>
              <a:ext uri="{53640926-AAD7-44D8-BBD7-CCE9431645EC}">
                <a14:shadowObscured xmlns:a14="http://schemas.microsoft.com/office/drawing/2010/main"/>
              </a:ext>
            </a:extLst>
          </p:spPr>
        </p:pic>
        <p:pic>
          <p:nvPicPr>
            <p:cNvPr id="7" name="Picture 2" descr="http://www.eauc.org.uk/image_uploads/hefce_large.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11345" y="768487"/>
              <a:ext cx="1252679" cy="41651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570069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par>
                          <p:cTn id="28" fill="hold">
                            <p:stCondLst>
                              <p:cond delay="500"/>
                            </p:stCondLst>
                            <p:childTnLst>
                              <p:par>
                                <p:cTn id="29" presetID="10" presetClass="entr" presetSubtype="0" fill="hold" grpId="0" nodeType="after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fade">
                                      <p:cBhvr>
                                        <p:cTn id="3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GB" sz="1846" dirty="0">
                <a:solidFill>
                  <a:srgbClr val="002060"/>
                </a:solidFill>
              </a:rPr>
              <a:t>In </a:t>
            </a:r>
            <a:r>
              <a:rPr lang="en-GB" sz="1846" dirty="0" smtClean="0">
                <a:solidFill>
                  <a:srgbClr val="002060"/>
                </a:solidFill>
              </a:rPr>
              <a:t>your groups</a:t>
            </a:r>
            <a:r>
              <a:rPr lang="en-GB" sz="1846" dirty="0">
                <a:solidFill>
                  <a:srgbClr val="002060"/>
                </a:solidFill>
              </a:rPr>
              <a:t>, </a:t>
            </a:r>
            <a:r>
              <a:rPr lang="en-GB" sz="1846" dirty="0" smtClean="0">
                <a:solidFill>
                  <a:srgbClr val="002060"/>
                </a:solidFill>
              </a:rPr>
              <a:t>think about the following questions in relation to the approach at the top of your page: DIRECT, DISTRACT, DELEGATE, DELAY. Write as many answers down you can think of.</a:t>
            </a:r>
          </a:p>
          <a:p>
            <a:pPr marL="0" indent="0">
              <a:buNone/>
            </a:pPr>
            <a:endParaRPr lang="en-GB" sz="1846" dirty="0">
              <a:solidFill>
                <a:srgbClr val="A77825"/>
              </a:solidFill>
            </a:endParaRPr>
          </a:p>
          <a:p>
            <a:pPr marL="0" indent="0">
              <a:buNone/>
            </a:pPr>
            <a:r>
              <a:rPr lang="en-GB" sz="1846" dirty="0">
                <a:solidFill>
                  <a:srgbClr val="A77825"/>
                </a:solidFill>
              </a:rPr>
              <a:t>FACILITATORS </a:t>
            </a:r>
            <a:r>
              <a:rPr lang="en-GB" sz="1846" dirty="0">
                <a:solidFill>
                  <a:srgbClr val="002060"/>
                </a:solidFill>
              </a:rPr>
              <a:t>- what </a:t>
            </a:r>
            <a:r>
              <a:rPr lang="en-GB" sz="1846" dirty="0" smtClean="0">
                <a:solidFill>
                  <a:srgbClr val="002060"/>
                </a:solidFill>
              </a:rPr>
              <a:t>might help </a:t>
            </a:r>
            <a:r>
              <a:rPr lang="en-GB" sz="1846" dirty="0">
                <a:solidFill>
                  <a:srgbClr val="002060"/>
                </a:solidFill>
              </a:rPr>
              <a:t>us </a:t>
            </a:r>
            <a:r>
              <a:rPr lang="en-GB" sz="1846" dirty="0" smtClean="0">
                <a:solidFill>
                  <a:srgbClr val="002060"/>
                </a:solidFill>
              </a:rPr>
              <a:t>intervening with this approach?</a:t>
            </a:r>
            <a:endParaRPr lang="en-GB" sz="1846" dirty="0">
              <a:solidFill>
                <a:srgbClr val="002060"/>
              </a:solidFill>
            </a:endParaRPr>
          </a:p>
          <a:p>
            <a:pPr marL="0" indent="0">
              <a:buNone/>
            </a:pPr>
            <a:endParaRPr lang="en-GB" sz="1846" dirty="0">
              <a:solidFill>
                <a:srgbClr val="A77825"/>
              </a:solidFill>
            </a:endParaRPr>
          </a:p>
          <a:p>
            <a:pPr marL="0" indent="0">
              <a:buNone/>
            </a:pPr>
            <a:r>
              <a:rPr lang="en-GB" sz="1846" dirty="0">
                <a:solidFill>
                  <a:srgbClr val="A77825"/>
                </a:solidFill>
              </a:rPr>
              <a:t>BARRIERS</a:t>
            </a:r>
            <a:r>
              <a:rPr lang="en-GB" sz="1846" dirty="0">
                <a:solidFill>
                  <a:srgbClr val="002060"/>
                </a:solidFill>
              </a:rPr>
              <a:t> - what </a:t>
            </a:r>
            <a:r>
              <a:rPr lang="en-GB" sz="1846" dirty="0" smtClean="0">
                <a:solidFill>
                  <a:srgbClr val="002060"/>
                </a:solidFill>
              </a:rPr>
              <a:t>might stop </a:t>
            </a:r>
            <a:r>
              <a:rPr lang="en-GB" sz="1846" dirty="0">
                <a:solidFill>
                  <a:srgbClr val="002060"/>
                </a:solidFill>
              </a:rPr>
              <a:t>us </a:t>
            </a:r>
            <a:r>
              <a:rPr lang="en-GB" sz="1846" dirty="0" smtClean="0">
                <a:solidFill>
                  <a:srgbClr val="002060"/>
                </a:solidFill>
              </a:rPr>
              <a:t>intervening with this approach?</a:t>
            </a:r>
            <a:endParaRPr lang="en-GB" sz="1846" dirty="0">
              <a:solidFill>
                <a:srgbClr val="002060"/>
              </a:solidFill>
            </a:endParaRPr>
          </a:p>
          <a:p>
            <a:pPr marL="0" indent="0">
              <a:buNone/>
            </a:pPr>
            <a:endParaRPr lang="en-GB" sz="1846" dirty="0">
              <a:solidFill>
                <a:srgbClr val="A77825"/>
              </a:solidFill>
            </a:endParaRPr>
          </a:p>
          <a:p>
            <a:pPr marL="0" indent="0">
              <a:buNone/>
            </a:pPr>
            <a:r>
              <a:rPr lang="en-GB" sz="1846" dirty="0" smtClean="0">
                <a:solidFill>
                  <a:srgbClr val="A77825"/>
                </a:solidFill>
              </a:rPr>
              <a:t>POSITIVE CONSEQUENCES</a:t>
            </a:r>
            <a:r>
              <a:rPr lang="en-GB" sz="1846" dirty="0" smtClean="0">
                <a:solidFill>
                  <a:srgbClr val="002060"/>
                </a:solidFill>
              </a:rPr>
              <a:t> – of intervening with this approach</a:t>
            </a:r>
            <a:endParaRPr lang="en-GB" sz="1846" dirty="0">
              <a:solidFill>
                <a:srgbClr val="002060"/>
              </a:solidFill>
            </a:endParaRPr>
          </a:p>
          <a:p>
            <a:pPr marL="0" indent="0">
              <a:buNone/>
            </a:pPr>
            <a:endParaRPr lang="en-GB" sz="1846" dirty="0">
              <a:solidFill>
                <a:srgbClr val="A77825"/>
              </a:solidFill>
            </a:endParaRPr>
          </a:p>
          <a:p>
            <a:pPr marL="0" indent="0">
              <a:buNone/>
            </a:pPr>
            <a:r>
              <a:rPr lang="en-GB" sz="1846" dirty="0" smtClean="0">
                <a:solidFill>
                  <a:srgbClr val="A77825"/>
                </a:solidFill>
              </a:rPr>
              <a:t>NEGATIVE CONSEQUENCES</a:t>
            </a:r>
            <a:r>
              <a:rPr lang="en-GB" sz="1846" dirty="0" smtClean="0">
                <a:solidFill>
                  <a:srgbClr val="002060"/>
                </a:solidFill>
              </a:rPr>
              <a:t> – of intervening with this approach</a:t>
            </a:r>
            <a:endParaRPr lang="en-GB" sz="1846" dirty="0">
              <a:solidFill>
                <a:srgbClr val="002060"/>
              </a:solidFill>
            </a:endParaRPr>
          </a:p>
        </p:txBody>
      </p:sp>
      <p:sp>
        <p:nvSpPr>
          <p:cNvPr id="2" name="Title 1"/>
          <p:cNvSpPr>
            <a:spLocks noGrp="1"/>
          </p:cNvSpPr>
          <p:nvPr>
            <p:ph type="title"/>
          </p:nvPr>
        </p:nvSpPr>
        <p:spPr/>
        <p:txBody>
          <a:bodyPr>
            <a:normAutofit/>
          </a:bodyPr>
          <a:lstStyle/>
          <a:p>
            <a:r>
              <a:rPr lang="en-GB" sz="3692" dirty="0">
                <a:solidFill>
                  <a:srgbClr val="A77825"/>
                </a:solidFill>
              </a:rPr>
              <a:t>BEING A BYSTANDER</a:t>
            </a:r>
          </a:p>
        </p:txBody>
      </p:sp>
      <p:grpSp>
        <p:nvGrpSpPr>
          <p:cNvPr id="5" name="Group 4"/>
          <p:cNvGrpSpPr/>
          <p:nvPr/>
        </p:nvGrpSpPr>
        <p:grpSpPr>
          <a:xfrm>
            <a:off x="7764319" y="495414"/>
            <a:ext cx="1156319" cy="862205"/>
            <a:chOff x="8411345" y="250948"/>
            <a:chExt cx="1252679" cy="934055"/>
          </a:xfrm>
        </p:grpSpPr>
        <p:pic>
          <p:nvPicPr>
            <p:cNvPr id="6" name="Picture 5"/>
            <p:cNvPicPr/>
            <p:nvPr/>
          </p:nvPicPr>
          <p:blipFill rotWithShape="1">
            <a:blip r:embed="rId3" cstate="print">
              <a:extLst>
                <a:ext uri="{28A0092B-C50C-407E-A947-70E740481C1C}">
                  <a14:useLocalDpi xmlns:a14="http://schemas.microsoft.com/office/drawing/2010/main" val="0"/>
                </a:ext>
              </a:extLst>
            </a:blip>
            <a:srcRect l="31576" t="32787" r="35187"/>
            <a:stretch/>
          </p:blipFill>
          <p:spPr bwMode="auto">
            <a:xfrm>
              <a:off x="8494476" y="250948"/>
              <a:ext cx="1169548" cy="517538"/>
            </a:xfrm>
            <a:prstGeom prst="rect">
              <a:avLst/>
            </a:prstGeom>
            <a:ln>
              <a:noFill/>
            </a:ln>
            <a:extLst>
              <a:ext uri="{53640926-AAD7-44D8-BBD7-CCE9431645EC}">
                <a14:shadowObscured xmlns:a14="http://schemas.microsoft.com/office/drawing/2010/main"/>
              </a:ext>
            </a:extLst>
          </p:spPr>
        </p:pic>
        <p:pic>
          <p:nvPicPr>
            <p:cNvPr id="7" name="Picture 2" descr="http://www.eauc.org.uk/image_uploads/hefce_large.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11345" y="768487"/>
              <a:ext cx="1252679" cy="41651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547320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92" dirty="0">
                <a:solidFill>
                  <a:srgbClr val="A77825"/>
                </a:solidFill>
              </a:rPr>
              <a:t>THE RESEARCH</a:t>
            </a:r>
          </a:p>
        </p:txBody>
      </p:sp>
      <p:sp>
        <p:nvSpPr>
          <p:cNvPr id="3" name="Content Placeholder 2"/>
          <p:cNvSpPr>
            <a:spLocks noGrp="1"/>
          </p:cNvSpPr>
          <p:nvPr>
            <p:ph idx="1"/>
          </p:nvPr>
        </p:nvSpPr>
        <p:spPr>
          <a:xfrm>
            <a:off x="628650" y="1948962"/>
            <a:ext cx="8291988" cy="4490987"/>
          </a:xfrm>
        </p:spPr>
        <p:txBody>
          <a:bodyPr>
            <a:noAutofit/>
          </a:bodyPr>
          <a:lstStyle/>
          <a:p>
            <a:pPr marL="0" indent="0">
              <a:buNone/>
            </a:pPr>
            <a:r>
              <a:rPr lang="en-GB" sz="1846" dirty="0">
                <a:solidFill>
                  <a:srgbClr val="A77825"/>
                </a:solidFill>
              </a:rPr>
              <a:t>FACILITATORS</a:t>
            </a:r>
          </a:p>
          <a:p>
            <a:r>
              <a:rPr lang="en-GB" sz="1846" dirty="0">
                <a:solidFill>
                  <a:srgbClr val="002060"/>
                </a:solidFill>
              </a:rPr>
              <a:t>Characteristics of victim</a:t>
            </a:r>
          </a:p>
          <a:p>
            <a:r>
              <a:rPr lang="en-GB" sz="1846" dirty="0">
                <a:solidFill>
                  <a:srgbClr val="002060"/>
                </a:solidFill>
              </a:rPr>
              <a:t>Physical danger to victim/others, or victim asks for help</a:t>
            </a:r>
          </a:p>
          <a:p>
            <a:r>
              <a:rPr lang="en-GB" sz="1846" dirty="0">
                <a:solidFill>
                  <a:srgbClr val="002060"/>
                </a:solidFill>
              </a:rPr>
              <a:t>Victim substance use, or bystander has not used substances</a:t>
            </a:r>
          </a:p>
          <a:p>
            <a:r>
              <a:rPr lang="en-GB" sz="1846" dirty="0">
                <a:solidFill>
                  <a:srgbClr val="002060"/>
                </a:solidFill>
              </a:rPr>
              <a:t>Police presence, presence of </a:t>
            </a:r>
            <a:r>
              <a:rPr lang="en-GB" sz="1846" dirty="0" smtClean="0">
                <a:solidFill>
                  <a:srgbClr val="002060"/>
                </a:solidFill>
              </a:rPr>
              <a:t>others, or </a:t>
            </a:r>
            <a:r>
              <a:rPr lang="en-GB" sz="1846" dirty="0">
                <a:solidFill>
                  <a:srgbClr val="002060"/>
                </a:solidFill>
              </a:rPr>
              <a:t>others are supportive of helping</a:t>
            </a:r>
          </a:p>
          <a:p>
            <a:r>
              <a:rPr lang="en-GB" sz="1846" dirty="0">
                <a:solidFill>
                  <a:srgbClr val="002060"/>
                </a:solidFill>
              </a:rPr>
              <a:t>Moral desire to help</a:t>
            </a:r>
          </a:p>
          <a:p>
            <a:r>
              <a:rPr lang="en-GB" sz="1846" dirty="0">
                <a:solidFill>
                  <a:srgbClr val="002060"/>
                </a:solidFill>
              </a:rPr>
              <a:t>Relationship to victim/perpetrator</a:t>
            </a:r>
          </a:p>
          <a:p>
            <a:r>
              <a:rPr lang="en-GB" sz="1846" dirty="0">
                <a:solidFill>
                  <a:srgbClr val="002060"/>
                </a:solidFill>
              </a:rPr>
              <a:t>Environment, or feeling safe to intervene</a:t>
            </a:r>
          </a:p>
          <a:p>
            <a:r>
              <a:rPr lang="en-GB" sz="1846" dirty="0">
                <a:solidFill>
                  <a:srgbClr val="002060"/>
                </a:solidFill>
              </a:rPr>
              <a:t>Bystander intervention knowledge and skills, and/or received bystander intervention training</a:t>
            </a:r>
          </a:p>
          <a:p>
            <a:pPr marL="0" indent="0">
              <a:buNone/>
            </a:pPr>
            <a:endParaRPr lang="en-GB" sz="1846" dirty="0">
              <a:solidFill>
                <a:srgbClr val="A77825"/>
              </a:solidFill>
            </a:endParaRPr>
          </a:p>
          <a:p>
            <a:pPr marL="0" indent="0">
              <a:buNone/>
            </a:pPr>
            <a:r>
              <a:rPr lang="en-GB" sz="1477" dirty="0">
                <a:solidFill>
                  <a:srgbClr val="A77825"/>
                </a:solidFill>
              </a:rPr>
              <a:t>(</a:t>
            </a:r>
            <a:r>
              <a:rPr lang="en-GB" sz="1477" dirty="0" err="1">
                <a:solidFill>
                  <a:srgbClr val="A77825"/>
                </a:solidFill>
              </a:rPr>
              <a:t>Banyard</a:t>
            </a:r>
            <a:r>
              <a:rPr lang="en-GB" sz="1477" dirty="0">
                <a:solidFill>
                  <a:srgbClr val="A77825"/>
                </a:solidFill>
              </a:rPr>
              <a:t>, 2011; Bennett et al., 2013; Coker et al., 2015)</a:t>
            </a:r>
          </a:p>
          <a:p>
            <a:endParaRPr lang="en-GB" sz="1477" dirty="0">
              <a:solidFill>
                <a:srgbClr val="A77825"/>
              </a:solidFill>
            </a:endParaRPr>
          </a:p>
        </p:txBody>
      </p:sp>
      <p:grpSp>
        <p:nvGrpSpPr>
          <p:cNvPr id="8" name="Group 7"/>
          <p:cNvGrpSpPr/>
          <p:nvPr/>
        </p:nvGrpSpPr>
        <p:grpSpPr>
          <a:xfrm>
            <a:off x="7764319" y="495414"/>
            <a:ext cx="1156319" cy="862205"/>
            <a:chOff x="8411345" y="250948"/>
            <a:chExt cx="1252679" cy="934055"/>
          </a:xfrm>
        </p:grpSpPr>
        <p:pic>
          <p:nvPicPr>
            <p:cNvPr id="9" name="Picture 8"/>
            <p:cNvPicPr/>
            <p:nvPr/>
          </p:nvPicPr>
          <p:blipFill rotWithShape="1">
            <a:blip r:embed="rId3" cstate="print">
              <a:extLst>
                <a:ext uri="{28A0092B-C50C-407E-A947-70E740481C1C}">
                  <a14:useLocalDpi xmlns:a14="http://schemas.microsoft.com/office/drawing/2010/main" val="0"/>
                </a:ext>
              </a:extLst>
            </a:blip>
            <a:srcRect l="31576" t="32787" r="35187"/>
            <a:stretch/>
          </p:blipFill>
          <p:spPr bwMode="auto">
            <a:xfrm>
              <a:off x="8494476" y="250948"/>
              <a:ext cx="1169548" cy="517538"/>
            </a:xfrm>
            <a:prstGeom prst="rect">
              <a:avLst/>
            </a:prstGeom>
            <a:ln>
              <a:noFill/>
            </a:ln>
            <a:extLst>
              <a:ext uri="{53640926-AAD7-44D8-BBD7-CCE9431645EC}">
                <a14:shadowObscured xmlns:a14="http://schemas.microsoft.com/office/drawing/2010/main"/>
              </a:ext>
            </a:extLst>
          </p:spPr>
        </p:pic>
        <p:pic>
          <p:nvPicPr>
            <p:cNvPr id="10" name="Picture 2" descr="http://www.eauc.org.uk/image_uploads/hefce_large.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11345" y="768487"/>
              <a:ext cx="1252679" cy="41651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8485673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92" dirty="0">
                <a:solidFill>
                  <a:srgbClr val="A77825"/>
                </a:solidFill>
              </a:rPr>
              <a:t>THE RESEARCH</a:t>
            </a:r>
          </a:p>
        </p:txBody>
      </p:sp>
      <p:sp>
        <p:nvSpPr>
          <p:cNvPr id="3" name="Content Placeholder 2"/>
          <p:cNvSpPr>
            <a:spLocks noGrp="1"/>
          </p:cNvSpPr>
          <p:nvPr>
            <p:ph idx="1"/>
          </p:nvPr>
        </p:nvSpPr>
        <p:spPr>
          <a:xfrm>
            <a:off x="628650" y="1948962"/>
            <a:ext cx="5400361" cy="4490987"/>
          </a:xfrm>
        </p:spPr>
        <p:txBody>
          <a:bodyPr>
            <a:noAutofit/>
          </a:bodyPr>
          <a:lstStyle/>
          <a:p>
            <a:pPr marL="0" indent="0">
              <a:buNone/>
            </a:pPr>
            <a:r>
              <a:rPr lang="en-GB" sz="1846" dirty="0">
                <a:solidFill>
                  <a:srgbClr val="A77825"/>
                </a:solidFill>
              </a:rPr>
              <a:t>BARRIERS</a:t>
            </a:r>
          </a:p>
          <a:p>
            <a:r>
              <a:rPr lang="en-GB" sz="1846" dirty="0">
                <a:solidFill>
                  <a:srgbClr val="002060"/>
                </a:solidFill>
              </a:rPr>
              <a:t>Failure to notice the situation, interpret the situation,  or take responsibility</a:t>
            </a:r>
          </a:p>
          <a:p>
            <a:r>
              <a:rPr lang="en-GB" sz="1846" dirty="0">
                <a:solidFill>
                  <a:srgbClr val="002060"/>
                </a:solidFill>
              </a:rPr>
              <a:t>Lack of bystander intervention skills or knowledge</a:t>
            </a:r>
          </a:p>
          <a:p>
            <a:r>
              <a:rPr lang="en-GB" sz="1846" dirty="0">
                <a:solidFill>
                  <a:srgbClr val="002060"/>
                </a:solidFill>
              </a:rPr>
              <a:t>Bystander’s knowledge, beliefs, and opinions affect their perceptions, attitudes and behaviours</a:t>
            </a:r>
          </a:p>
          <a:p>
            <a:r>
              <a:rPr lang="en-GB" sz="1846" dirty="0">
                <a:solidFill>
                  <a:srgbClr val="002060"/>
                </a:solidFill>
              </a:rPr>
              <a:t>Perceived peer/cultural norms, and perception of whether others would intervene</a:t>
            </a:r>
          </a:p>
          <a:p>
            <a:r>
              <a:rPr lang="en-GB" sz="1846" dirty="0">
                <a:solidFill>
                  <a:srgbClr val="002060"/>
                </a:solidFill>
              </a:rPr>
              <a:t>Knowing the victim or those involved</a:t>
            </a:r>
          </a:p>
          <a:p>
            <a:r>
              <a:rPr lang="en-GB" sz="1846" dirty="0">
                <a:solidFill>
                  <a:srgbClr val="002060"/>
                </a:solidFill>
              </a:rPr>
              <a:t>Fear of personal safety or consequences</a:t>
            </a:r>
          </a:p>
          <a:p>
            <a:r>
              <a:rPr lang="en-GB" sz="1846" dirty="0">
                <a:solidFill>
                  <a:srgbClr val="002060"/>
                </a:solidFill>
              </a:rPr>
              <a:t>Bystander effect – intervening with an audience</a:t>
            </a:r>
          </a:p>
          <a:p>
            <a:pPr marL="0" indent="0">
              <a:buNone/>
            </a:pPr>
            <a:endParaRPr lang="en-GB" sz="1477" dirty="0">
              <a:solidFill>
                <a:srgbClr val="A77825"/>
              </a:solidFill>
            </a:endParaRPr>
          </a:p>
          <a:p>
            <a:pPr marL="0" indent="0">
              <a:buNone/>
            </a:pPr>
            <a:r>
              <a:rPr lang="en-GB" sz="1477" dirty="0">
                <a:solidFill>
                  <a:srgbClr val="A77825"/>
                </a:solidFill>
              </a:rPr>
              <a:t>(Naylor &amp; Cowie, 1999; Cowie &amp; Hutson, 2005; Fabiano et al., 2003; Brown &amp; </a:t>
            </a:r>
            <a:r>
              <a:rPr lang="en-GB" sz="1477" dirty="0" err="1">
                <a:solidFill>
                  <a:srgbClr val="A77825"/>
                </a:solidFill>
              </a:rPr>
              <a:t>Messman</a:t>
            </a:r>
            <a:r>
              <a:rPr lang="en-GB" sz="1477" dirty="0">
                <a:solidFill>
                  <a:srgbClr val="A77825"/>
                </a:solidFill>
              </a:rPr>
              <a:t>-Moore, 2010)</a:t>
            </a:r>
          </a:p>
          <a:p>
            <a:endParaRPr lang="en-GB" sz="1846" dirty="0">
              <a:solidFill>
                <a:srgbClr val="002060"/>
              </a:solidFill>
            </a:endParaRPr>
          </a:p>
        </p:txBody>
      </p:sp>
      <p:grpSp>
        <p:nvGrpSpPr>
          <p:cNvPr id="8" name="Group 7"/>
          <p:cNvGrpSpPr/>
          <p:nvPr/>
        </p:nvGrpSpPr>
        <p:grpSpPr>
          <a:xfrm>
            <a:off x="7764319" y="495414"/>
            <a:ext cx="1156319" cy="862205"/>
            <a:chOff x="8411345" y="250948"/>
            <a:chExt cx="1252679" cy="934055"/>
          </a:xfrm>
        </p:grpSpPr>
        <p:pic>
          <p:nvPicPr>
            <p:cNvPr id="9" name="Picture 8"/>
            <p:cNvPicPr/>
            <p:nvPr/>
          </p:nvPicPr>
          <p:blipFill rotWithShape="1">
            <a:blip r:embed="rId3" cstate="print">
              <a:extLst>
                <a:ext uri="{28A0092B-C50C-407E-A947-70E740481C1C}">
                  <a14:useLocalDpi xmlns:a14="http://schemas.microsoft.com/office/drawing/2010/main" val="0"/>
                </a:ext>
              </a:extLst>
            </a:blip>
            <a:srcRect l="31576" t="32787" r="35187"/>
            <a:stretch/>
          </p:blipFill>
          <p:spPr bwMode="auto">
            <a:xfrm>
              <a:off x="8494476" y="250948"/>
              <a:ext cx="1169548" cy="517538"/>
            </a:xfrm>
            <a:prstGeom prst="rect">
              <a:avLst/>
            </a:prstGeom>
            <a:ln>
              <a:noFill/>
            </a:ln>
            <a:extLst>
              <a:ext uri="{53640926-AAD7-44D8-BBD7-CCE9431645EC}">
                <a14:shadowObscured xmlns:a14="http://schemas.microsoft.com/office/drawing/2010/main"/>
              </a:ext>
            </a:extLst>
          </p:spPr>
        </p:pic>
        <p:pic>
          <p:nvPicPr>
            <p:cNvPr id="10" name="Picture 2" descr="http://www.eauc.org.uk/image_uploads/hefce_large.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11345" y="768487"/>
              <a:ext cx="1252679" cy="416516"/>
            </a:xfrm>
            <a:prstGeom prst="rect">
              <a:avLst/>
            </a:prstGeom>
            <a:noFill/>
            <a:extLst>
              <a:ext uri="{909E8E84-426E-40DD-AFC4-6F175D3DCCD1}">
                <a14:hiddenFill xmlns:a14="http://schemas.microsoft.com/office/drawing/2010/main">
                  <a:solidFill>
                    <a:srgbClr val="FFFFFF"/>
                  </a:solidFill>
                </a14:hiddenFill>
              </a:ext>
            </a:extLst>
          </p:spPr>
        </p:pic>
      </p:grpSp>
      <p:pic>
        <p:nvPicPr>
          <p:cNvPr id="13" name="Picture 1" descr="E:\University of Liverpool\Bystander Intervention\Training\a6199ce077a468012039f734989ab897.jpg"/>
          <p:cNvPicPr>
            <a:picLocks noChangeAspect="1" noChangeArrowheads="1"/>
          </p:cNvPicPr>
          <p:nvPr/>
        </p:nvPicPr>
        <p:blipFill rotWithShape="1">
          <a:blip r:embed="rId5">
            <a:extLst>
              <a:ext uri="{28A0092B-C50C-407E-A947-70E740481C1C}">
                <a14:useLocalDpi xmlns:a14="http://schemas.microsoft.com/office/drawing/2010/main" val="0"/>
              </a:ext>
            </a:extLst>
          </a:blip>
          <a:srcRect l="8284" t="11206" r="7132" b="8758"/>
          <a:stretch/>
        </p:blipFill>
        <p:spPr bwMode="auto">
          <a:xfrm>
            <a:off x="5896598" y="1909120"/>
            <a:ext cx="3143080" cy="39009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23453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92" dirty="0">
                <a:solidFill>
                  <a:srgbClr val="A77825"/>
                </a:solidFill>
              </a:rPr>
              <a:t>THE RESEARCH</a:t>
            </a:r>
          </a:p>
        </p:txBody>
      </p:sp>
      <p:sp>
        <p:nvSpPr>
          <p:cNvPr id="3" name="Content Placeholder 2"/>
          <p:cNvSpPr>
            <a:spLocks noGrp="1"/>
          </p:cNvSpPr>
          <p:nvPr>
            <p:ph idx="1"/>
          </p:nvPr>
        </p:nvSpPr>
        <p:spPr>
          <a:xfrm>
            <a:off x="628650" y="1948962"/>
            <a:ext cx="8291988" cy="4490987"/>
          </a:xfrm>
        </p:spPr>
        <p:txBody>
          <a:bodyPr>
            <a:noAutofit/>
          </a:bodyPr>
          <a:lstStyle/>
          <a:p>
            <a:pPr marL="0" indent="0">
              <a:buNone/>
            </a:pPr>
            <a:r>
              <a:rPr lang="en-GB" sz="1846" dirty="0">
                <a:solidFill>
                  <a:srgbClr val="A77825"/>
                </a:solidFill>
              </a:rPr>
              <a:t>BENEFITS OF INTERVENTION</a:t>
            </a:r>
          </a:p>
          <a:p>
            <a:r>
              <a:rPr lang="en-GB" sz="1846" dirty="0">
                <a:solidFill>
                  <a:srgbClr val="002060"/>
                </a:solidFill>
              </a:rPr>
              <a:t>Increased reporting of incidents</a:t>
            </a:r>
          </a:p>
          <a:p>
            <a:r>
              <a:rPr lang="en-GB" sz="1846" dirty="0">
                <a:solidFill>
                  <a:srgbClr val="002060"/>
                </a:solidFill>
              </a:rPr>
              <a:t>Reduced incidences of bullying, violence and harassment</a:t>
            </a:r>
          </a:p>
          <a:p>
            <a:r>
              <a:rPr lang="en-GB" sz="1846" dirty="0">
                <a:solidFill>
                  <a:srgbClr val="002060"/>
                </a:solidFill>
              </a:rPr>
              <a:t>Creates a community culture where victims feel supported, incidents are not tolerated, and perceptions that sexual misconduct is not an accepted </a:t>
            </a:r>
            <a:r>
              <a:rPr lang="en-GB" sz="1846" dirty="0" smtClean="0">
                <a:solidFill>
                  <a:srgbClr val="002060"/>
                </a:solidFill>
              </a:rPr>
              <a:t>behaviour</a:t>
            </a:r>
          </a:p>
          <a:p>
            <a:r>
              <a:rPr lang="en-GB" sz="1846" dirty="0" smtClean="0">
                <a:solidFill>
                  <a:srgbClr val="002060"/>
                </a:solidFill>
              </a:rPr>
              <a:t>Reduces negative emotional impact of incidents on victims</a:t>
            </a:r>
            <a:endParaRPr lang="en-GB" sz="1846" dirty="0">
              <a:solidFill>
                <a:srgbClr val="002060"/>
              </a:solidFill>
            </a:endParaRPr>
          </a:p>
          <a:p>
            <a:pPr marL="0" indent="0">
              <a:buNone/>
            </a:pPr>
            <a:endParaRPr lang="en-GB" sz="1846" dirty="0">
              <a:solidFill>
                <a:srgbClr val="FF0000"/>
              </a:solidFill>
            </a:endParaRPr>
          </a:p>
          <a:p>
            <a:pPr marL="0" indent="0">
              <a:buNone/>
            </a:pPr>
            <a:r>
              <a:rPr lang="en-GB" sz="1846" dirty="0">
                <a:solidFill>
                  <a:srgbClr val="A77825"/>
                </a:solidFill>
              </a:rPr>
              <a:t>CONSEQUENCES OF INTERVENTION</a:t>
            </a:r>
          </a:p>
          <a:p>
            <a:r>
              <a:rPr lang="en-GB" sz="1846" dirty="0">
                <a:solidFill>
                  <a:srgbClr val="002060"/>
                </a:solidFill>
              </a:rPr>
              <a:t>Bystander consequences; negative feelings, guilt, potential social consequences</a:t>
            </a:r>
          </a:p>
          <a:p>
            <a:r>
              <a:rPr lang="en-GB" sz="1846" dirty="0">
                <a:solidFill>
                  <a:srgbClr val="002060"/>
                </a:solidFill>
              </a:rPr>
              <a:t>Community consequences; high level of intervention or reporting may affect other’s perceptions of the community</a:t>
            </a:r>
          </a:p>
          <a:p>
            <a:pPr marL="0" indent="0">
              <a:buNone/>
            </a:pPr>
            <a:endParaRPr lang="en-GB" sz="1477" dirty="0" smtClean="0">
              <a:solidFill>
                <a:srgbClr val="A77825"/>
              </a:solidFill>
            </a:endParaRPr>
          </a:p>
          <a:p>
            <a:pPr marL="0" indent="0">
              <a:buNone/>
            </a:pPr>
            <a:r>
              <a:rPr lang="en-GB" sz="1477" dirty="0" smtClean="0">
                <a:solidFill>
                  <a:srgbClr val="A77825"/>
                </a:solidFill>
              </a:rPr>
              <a:t>(</a:t>
            </a:r>
            <a:r>
              <a:rPr lang="en-GB" sz="1477" dirty="0">
                <a:solidFill>
                  <a:srgbClr val="A77825"/>
                </a:solidFill>
              </a:rPr>
              <a:t>Naylor &amp; Cowie, 1999; Cowie &amp; Hutson, 2005; Fabiano et al., 2003; Brown &amp; </a:t>
            </a:r>
            <a:r>
              <a:rPr lang="en-GB" sz="1477" dirty="0" err="1">
                <a:solidFill>
                  <a:srgbClr val="A77825"/>
                </a:solidFill>
              </a:rPr>
              <a:t>Messman</a:t>
            </a:r>
            <a:r>
              <a:rPr lang="en-GB" sz="1477" dirty="0">
                <a:solidFill>
                  <a:srgbClr val="A77825"/>
                </a:solidFill>
              </a:rPr>
              <a:t>-Moore, 2010; Livingstone &amp; Wagner, </a:t>
            </a:r>
            <a:r>
              <a:rPr lang="en-GB" sz="1477" dirty="0" smtClean="0">
                <a:solidFill>
                  <a:srgbClr val="A77825"/>
                </a:solidFill>
              </a:rPr>
              <a:t>2012; Coker </a:t>
            </a:r>
            <a:r>
              <a:rPr lang="en-GB" sz="1477" dirty="0">
                <a:solidFill>
                  <a:srgbClr val="A77825"/>
                </a:solidFill>
              </a:rPr>
              <a:t>et al., 2015)</a:t>
            </a:r>
          </a:p>
          <a:p>
            <a:pPr marL="0" indent="0">
              <a:buNone/>
            </a:pPr>
            <a:endParaRPr lang="en-GB" sz="1846" dirty="0">
              <a:solidFill>
                <a:srgbClr val="A77825"/>
              </a:solidFill>
            </a:endParaRPr>
          </a:p>
          <a:p>
            <a:endParaRPr lang="en-GB" sz="1846" dirty="0">
              <a:solidFill>
                <a:srgbClr val="A77825"/>
              </a:solidFill>
            </a:endParaRPr>
          </a:p>
        </p:txBody>
      </p:sp>
      <p:grpSp>
        <p:nvGrpSpPr>
          <p:cNvPr id="8" name="Group 7"/>
          <p:cNvGrpSpPr/>
          <p:nvPr/>
        </p:nvGrpSpPr>
        <p:grpSpPr>
          <a:xfrm>
            <a:off x="7764319" y="495414"/>
            <a:ext cx="1156319" cy="862205"/>
            <a:chOff x="8411345" y="250948"/>
            <a:chExt cx="1252679" cy="934055"/>
          </a:xfrm>
        </p:grpSpPr>
        <p:pic>
          <p:nvPicPr>
            <p:cNvPr id="9" name="Picture 8"/>
            <p:cNvPicPr/>
            <p:nvPr/>
          </p:nvPicPr>
          <p:blipFill rotWithShape="1">
            <a:blip r:embed="rId3" cstate="print">
              <a:extLst>
                <a:ext uri="{28A0092B-C50C-407E-A947-70E740481C1C}">
                  <a14:useLocalDpi xmlns:a14="http://schemas.microsoft.com/office/drawing/2010/main" val="0"/>
                </a:ext>
              </a:extLst>
            </a:blip>
            <a:srcRect l="31576" t="32787" r="35187"/>
            <a:stretch/>
          </p:blipFill>
          <p:spPr bwMode="auto">
            <a:xfrm>
              <a:off x="8494476" y="250948"/>
              <a:ext cx="1169548" cy="517538"/>
            </a:xfrm>
            <a:prstGeom prst="rect">
              <a:avLst/>
            </a:prstGeom>
            <a:ln>
              <a:noFill/>
            </a:ln>
            <a:extLst>
              <a:ext uri="{53640926-AAD7-44D8-BBD7-CCE9431645EC}">
                <a14:shadowObscured xmlns:a14="http://schemas.microsoft.com/office/drawing/2010/main"/>
              </a:ext>
            </a:extLst>
          </p:spPr>
        </p:pic>
        <p:pic>
          <p:nvPicPr>
            <p:cNvPr id="10" name="Picture 2" descr="http://www.eauc.org.uk/image_uploads/hefce_large.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11345" y="768487"/>
              <a:ext cx="1252679" cy="41651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6900662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92" dirty="0">
                <a:solidFill>
                  <a:srgbClr val="A77825"/>
                </a:solidFill>
              </a:rPr>
              <a:t>SCENARIOS</a:t>
            </a:r>
          </a:p>
        </p:txBody>
      </p:sp>
      <p:sp>
        <p:nvSpPr>
          <p:cNvPr id="3" name="Content Placeholder 2"/>
          <p:cNvSpPr>
            <a:spLocks noGrp="1"/>
          </p:cNvSpPr>
          <p:nvPr>
            <p:ph idx="1"/>
          </p:nvPr>
        </p:nvSpPr>
        <p:spPr/>
        <p:txBody>
          <a:bodyPr>
            <a:normAutofit/>
          </a:bodyPr>
          <a:lstStyle/>
          <a:p>
            <a:pPr marL="0" indent="0">
              <a:buNone/>
            </a:pPr>
            <a:r>
              <a:rPr lang="en-GB" sz="1846" dirty="0">
                <a:solidFill>
                  <a:srgbClr val="002060"/>
                </a:solidFill>
              </a:rPr>
              <a:t>In your </a:t>
            </a:r>
            <a:r>
              <a:rPr lang="en-GB" sz="1846" dirty="0" smtClean="0">
                <a:solidFill>
                  <a:srgbClr val="002060"/>
                </a:solidFill>
              </a:rPr>
              <a:t>groups;</a:t>
            </a:r>
            <a:endParaRPr lang="en-GB" sz="1846" dirty="0">
              <a:solidFill>
                <a:srgbClr val="002060"/>
              </a:solidFill>
            </a:endParaRPr>
          </a:p>
          <a:p>
            <a:pPr lvl="0"/>
            <a:r>
              <a:rPr lang="en-GB" sz="1846" dirty="0">
                <a:solidFill>
                  <a:srgbClr val="002060"/>
                </a:solidFill>
              </a:rPr>
              <a:t>Read and assess the situation</a:t>
            </a:r>
          </a:p>
          <a:p>
            <a:pPr lvl="0"/>
            <a:r>
              <a:rPr lang="en-GB" sz="1846" dirty="0">
                <a:solidFill>
                  <a:srgbClr val="002060"/>
                </a:solidFill>
              </a:rPr>
              <a:t>Write your initial thoughts and feelings about the situation</a:t>
            </a:r>
          </a:p>
          <a:p>
            <a:pPr lvl="0"/>
            <a:r>
              <a:rPr lang="en-GB" sz="1846" dirty="0">
                <a:solidFill>
                  <a:srgbClr val="002060"/>
                </a:solidFill>
              </a:rPr>
              <a:t>Write how you would react, respond or intervene in the situation</a:t>
            </a:r>
          </a:p>
          <a:p>
            <a:pPr lvl="0"/>
            <a:r>
              <a:rPr lang="en-GB" sz="1846" dirty="0">
                <a:solidFill>
                  <a:srgbClr val="002060"/>
                </a:solidFill>
              </a:rPr>
              <a:t>Identify any barriers which might inhibit or change your response/intervention</a:t>
            </a:r>
          </a:p>
          <a:p>
            <a:pPr lvl="0"/>
            <a:r>
              <a:rPr lang="en-GB" sz="1846" dirty="0">
                <a:solidFill>
                  <a:srgbClr val="002060"/>
                </a:solidFill>
              </a:rPr>
              <a:t>Identify any facilitators which might help your response/intervention</a:t>
            </a:r>
          </a:p>
          <a:p>
            <a:pPr lvl="0"/>
            <a:r>
              <a:rPr lang="en-GB" sz="1846" dirty="0">
                <a:solidFill>
                  <a:srgbClr val="002060"/>
                </a:solidFill>
              </a:rPr>
              <a:t>Note </a:t>
            </a:r>
            <a:r>
              <a:rPr lang="en-GB" sz="1846" dirty="0" smtClean="0">
                <a:solidFill>
                  <a:srgbClr val="002060"/>
                </a:solidFill>
              </a:rPr>
              <a:t>any potential consequences, additional </a:t>
            </a:r>
            <a:r>
              <a:rPr lang="en-GB" sz="1846" dirty="0">
                <a:solidFill>
                  <a:srgbClr val="002060"/>
                </a:solidFill>
              </a:rPr>
              <a:t>considerations, issues, or questions you may have in the situation</a:t>
            </a:r>
          </a:p>
          <a:p>
            <a:pPr lvl="1"/>
            <a:endParaRPr lang="en-GB" sz="1846" dirty="0"/>
          </a:p>
          <a:p>
            <a:pPr lvl="1"/>
            <a:endParaRPr lang="en-GB" sz="1846" dirty="0"/>
          </a:p>
        </p:txBody>
      </p:sp>
      <p:grpSp>
        <p:nvGrpSpPr>
          <p:cNvPr id="5" name="Group 4"/>
          <p:cNvGrpSpPr/>
          <p:nvPr/>
        </p:nvGrpSpPr>
        <p:grpSpPr>
          <a:xfrm>
            <a:off x="7764319" y="495414"/>
            <a:ext cx="1156319" cy="862205"/>
            <a:chOff x="8411345" y="250948"/>
            <a:chExt cx="1252679" cy="934055"/>
          </a:xfrm>
        </p:grpSpPr>
        <p:pic>
          <p:nvPicPr>
            <p:cNvPr id="6" name="Picture 5"/>
            <p:cNvPicPr/>
            <p:nvPr/>
          </p:nvPicPr>
          <p:blipFill rotWithShape="1">
            <a:blip r:embed="rId3" cstate="print">
              <a:extLst>
                <a:ext uri="{28A0092B-C50C-407E-A947-70E740481C1C}">
                  <a14:useLocalDpi xmlns:a14="http://schemas.microsoft.com/office/drawing/2010/main" val="0"/>
                </a:ext>
              </a:extLst>
            </a:blip>
            <a:srcRect l="31576" t="32787" r="35187"/>
            <a:stretch/>
          </p:blipFill>
          <p:spPr bwMode="auto">
            <a:xfrm>
              <a:off x="8494476" y="250948"/>
              <a:ext cx="1169548" cy="517538"/>
            </a:xfrm>
            <a:prstGeom prst="rect">
              <a:avLst/>
            </a:prstGeom>
            <a:ln>
              <a:noFill/>
            </a:ln>
            <a:extLst>
              <a:ext uri="{53640926-AAD7-44D8-BBD7-CCE9431645EC}">
                <a14:shadowObscured xmlns:a14="http://schemas.microsoft.com/office/drawing/2010/main"/>
              </a:ext>
            </a:extLst>
          </p:spPr>
        </p:pic>
        <p:pic>
          <p:nvPicPr>
            <p:cNvPr id="7" name="Picture 2" descr="http://www.eauc.org.uk/image_uploads/hefce_large.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11345" y="768487"/>
              <a:ext cx="1252679" cy="41651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40023334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92" dirty="0" smtClean="0">
                <a:solidFill>
                  <a:srgbClr val="A77825"/>
                </a:solidFill>
              </a:rPr>
              <a:t>SCENARIO 1</a:t>
            </a:r>
            <a:endParaRPr lang="en-GB" sz="3692" dirty="0">
              <a:solidFill>
                <a:srgbClr val="A77825"/>
              </a:solidFill>
            </a:endParaRPr>
          </a:p>
        </p:txBody>
      </p:sp>
      <p:sp>
        <p:nvSpPr>
          <p:cNvPr id="3" name="Content Placeholder 2"/>
          <p:cNvSpPr>
            <a:spLocks noGrp="1"/>
          </p:cNvSpPr>
          <p:nvPr>
            <p:ph idx="1"/>
          </p:nvPr>
        </p:nvSpPr>
        <p:spPr/>
        <p:txBody>
          <a:bodyPr>
            <a:normAutofit fontScale="92500" lnSpcReduction="10000"/>
          </a:bodyPr>
          <a:lstStyle/>
          <a:p>
            <a:pPr marL="0" indent="0">
              <a:buNone/>
            </a:pPr>
            <a:r>
              <a:rPr lang="en-GB" sz="2000" dirty="0" smtClean="0">
                <a:solidFill>
                  <a:schemeClr val="accent5">
                    <a:lumMod val="50000"/>
                  </a:schemeClr>
                </a:solidFill>
              </a:rPr>
              <a:t>It’s </a:t>
            </a:r>
            <a:r>
              <a:rPr lang="en-GB" sz="2000" dirty="0">
                <a:solidFill>
                  <a:schemeClr val="accent5">
                    <a:lumMod val="50000"/>
                  </a:schemeClr>
                </a:solidFill>
              </a:rPr>
              <a:t>white t-shirt </a:t>
            </a:r>
            <a:r>
              <a:rPr lang="en-GB" sz="2000" dirty="0" smtClean="0">
                <a:solidFill>
                  <a:schemeClr val="accent5">
                    <a:lumMod val="50000"/>
                  </a:schemeClr>
                </a:solidFill>
              </a:rPr>
              <a:t>night. </a:t>
            </a:r>
            <a:r>
              <a:rPr lang="en-GB" sz="2000" dirty="0">
                <a:solidFill>
                  <a:schemeClr val="accent5">
                    <a:lumMod val="50000"/>
                  </a:schemeClr>
                </a:solidFill>
              </a:rPr>
              <a:t>You notice one fresher in particular who has been struggling to make friends within the club and is on their first social night out with the club since joining. The fresher unknowingly has inappropriate and offensive words/sayings all over the back of their t-shirt, including; “just for tonight, I’m out of the closet, and like this t-shirt you can do anything to me</a:t>
            </a:r>
            <a:r>
              <a:rPr lang="en-GB" sz="2000" dirty="0" smtClean="0">
                <a:solidFill>
                  <a:schemeClr val="accent5">
                    <a:lumMod val="50000"/>
                  </a:schemeClr>
                </a:solidFill>
              </a:rPr>
              <a:t>”.</a:t>
            </a:r>
          </a:p>
          <a:p>
            <a:pPr marL="0" indent="0">
              <a:buNone/>
            </a:pPr>
            <a:endParaRPr lang="en-GB" sz="2000" dirty="0">
              <a:solidFill>
                <a:schemeClr val="accent5">
                  <a:lumMod val="50000"/>
                </a:schemeClr>
              </a:solidFill>
            </a:endParaRPr>
          </a:p>
          <a:p>
            <a:r>
              <a:rPr lang="en-GB" sz="2000" u="sng" dirty="0" smtClean="0">
                <a:solidFill>
                  <a:srgbClr val="A77825"/>
                </a:solidFill>
              </a:rPr>
              <a:t>Progression </a:t>
            </a:r>
            <a:r>
              <a:rPr lang="en-GB" sz="2000" u="sng" dirty="0">
                <a:solidFill>
                  <a:srgbClr val="A77825"/>
                </a:solidFill>
              </a:rPr>
              <a:t>A</a:t>
            </a:r>
            <a:r>
              <a:rPr lang="en-GB" sz="2000" dirty="0">
                <a:solidFill>
                  <a:srgbClr val="A77825"/>
                </a:solidFill>
              </a:rPr>
              <a:t> </a:t>
            </a:r>
            <a:r>
              <a:rPr lang="en-GB" sz="2000" dirty="0">
                <a:solidFill>
                  <a:schemeClr val="accent5">
                    <a:lumMod val="50000"/>
                  </a:schemeClr>
                </a:solidFill>
              </a:rPr>
              <a:t>– one of your teammates has accused another returner of touching them inappropriately while writing on their t-shirt. They deny touching them inappropriately</a:t>
            </a:r>
            <a:r>
              <a:rPr lang="en-GB" sz="2000" dirty="0" smtClean="0">
                <a:solidFill>
                  <a:schemeClr val="accent5">
                    <a:lumMod val="50000"/>
                  </a:schemeClr>
                </a:solidFill>
              </a:rPr>
              <a:t>.</a:t>
            </a:r>
          </a:p>
          <a:p>
            <a:endParaRPr lang="en-GB" sz="2000" dirty="0">
              <a:solidFill>
                <a:schemeClr val="accent5">
                  <a:lumMod val="50000"/>
                </a:schemeClr>
              </a:solidFill>
            </a:endParaRPr>
          </a:p>
          <a:p>
            <a:r>
              <a:rPr lang="en-GB" sz="2000" u="sng" dirty="0" smtClean="0">
                <a:solidFill>
                  <a:srgbClr val="A77825"/>
                </a:solidFill>
              </a:rPr>
              <a:t>Progression </a:t>
            </a:r>
            <a:r>
              <a:rPr lang="en-GB" sz="2000" u="sng" dirty="0">
                <a:solidFill>
                  <a:srgbClr val="A77825"/>
                </a:solidFill>
              </a:rPr>
              <a:t>B</a:t>
            </a:r>
            <a:r>
              <a:rPr lang="en-GB" sz="2000" dirty="0">
                <a:solidFill>
                  <a:srgbClr val="A77825"/>
                </a:solidFill>
              </a:rPr>
              <a:t> </a:t>
            </a:r>
            <a:r>
              <a:rPr lang="en-GB" sz="2000" dirty="0">
                <a:solidFill>
                  <a:schemeClr val="accent5">
                    <a:lumMod val="50000"/>
                  </a:schemeClr>
                </a:solidFill>
              </a:rPr>
              <a:t>– someone has drawn on someone’s t-shirt a pair of breasts, the group has been bantering with them asking whether anyone has seen the real things, calling them frigid and uptight. They say that they don’t care what people think, it’s none of their business who’s seen them and that they don’t care who does, then lifts up their top to expose their breasts. Most of the group are shocked, but laughing and cheering her name.</a:t>
            </a:r>
          </a:p>
          <a:p>
            <a:pPr marL="0" indent="0">
              <a:buNone/>
            </a:pPr>
            <a:endParaRPr lang="en-GB" sz="1846" dirty="0"/>
          </a:p>
          <a:p>
            <a:pPr lvl="1"/>
            <a:endParaRPr lang="en-GB" sz="1846" dirty="0"/>
          </a:p>
        </p:txBody>
      </p:sp>
      <p:grpSp>
        <p:nvGrpSpPr>
          <p:cNvPr id="5" name="Group 4"/>
          <p:cNvGrpSpPr/>
          <p:nvPr/>
        </p:nvGrpSpPr>
        <p:grpSpPr>
          <a:xfrm>
            <a:off x="7764319" y="495414"/>
            <a:ext cx="1156319" cy="862205"/>
            <a:chOff x="8411345" y="250948"/>
            <a:chExt cx="1252679" cy="934055"/>
          </a:xfrm>
        </p:grpSpPr>
        <p:pic>
          <p:nvPicPr>
            <p:cNvPr id="6" name="Picture 5"/>
            <p:cNvPicPr/>
            <p:nvPr/>
          </p:nvPicPr>
          <p:blipFill rotWithShape="1">
            <a:blip r:embed="rId3" cstate="print">
              <a:extLst>
                <a:ext uri="{28A0092B-C50C-407E-A947-70E740481C1C}">
                  <a14:useLocalDpi xmlns:a14="http://schemas.microsoft.com/office/drawing/2010/main" val="0"/>
                </a:ext>
              </a:extLst>
            </a:blip>
            <a:srcRect l="31576" t="32787" r="35187"/>
            <a:stretch/>
          </p:blipFill>
          <p:spPr bwMode="auto">
            <a:xfrm>
              <a:off x="8494476" y="250948"/>
              <a:ext cx="1169548" cy="517538"/>
            </a:xfrm>
            <a:prstGeom prst="rect">
              <a:avLst/>
            </a:prstGeom>
            <a:ln>
              <a:noFill/>
            </a:ln>
            <a:extLst>
              <a:ext uri="{53640926-AAD7-44D8-BBD7-CCE9431645EC}">
                <a14:shadowObscured xmlns:a14="http://schemas.microsoft.com/office/drawing/2010/main"/>
              </a:ext>
            </a:extLst>
          </p:spPr>
        </p:pic>
        <p:pic>
          <p:nvPicPr>
            <p:cNvPr id="7" name="Picture 2" descr="http://www.eauc.org.uk/image_uploads/hefce_large.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11345" y="768487"/>
              <a:ext cx="1252679" cy="41651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075712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92" dirty="0" smtClean="0">
                <a:solidFill>
                  <a:srgbClr val="A77825"/>
                </a:solidFill>
              </a:rPr>
              <a:t>SCENARIO 2</a:t>
            </a:r>
            <a:endParaRPr lang="en-GB" sz="3692" dirty="0">
              <a:solidFill>
                <a:srgbClr val="A77825"/>
              </a:solidFill>
            </a:endParaRPr>
          </a:p>
        </p:txBody>
      </p:sp>
      <p:sp>
        <p:nvSpPr>
          <p:cNvPr id="3" name="Content Placeholder 2"/>
          <p:cNvSpPr>
            <a:spLocks noGrp="1"/>
          </p:cNvSpPr>
          <p:nvPr>
            <p:ph idx="1"/>
          </p:nvPr>
        </p:nvSpPr>
        <p:spPr/>
        <p:txBody>
          <a:bodyPr>
            <a:normAutofit/>
          </a:bodyPr>
          <a:lstStyle/>
          <a:p>
            <a:pPr marL="0" indent="0">
              <a:buNone/>
            </a:pPr>
            <a:r>
              <a:rPr lang="en-GB" sz="2000" dirty="0">
                <a:solidFill>
                  <a:schemeClr val="accent5">
                    <a:lumMod val="50000"/>
                  </a:schemeClr>
                </a:solidFill>
              </a:rPr>
              <a:t>You’ve just arrived to your favourite bar, and your club goes there every week. You notice one of your friends from another sports club, a well-known face around Sport Liverpool, is very drunk and propping himself up against the wall. You try looking for his teammates, but you can’t see any of them in the bar. Another man, who none of your team or his team knows, approaches him, kisses him, takes his hand and starts walking him out of the bar. You didn’t see your friend react when he kissed him, and he is struggling to walk while the man leads him out of the bar</a:t>
            </a:r>
            <a:r>
              <a:rPr lang="en-GB" sz="2000" dirty="0" smtClean="0">
                <a:solidFill>
                  <a:schemeClr val="accent5">
                    <a:lumMod val="50000"/>
                  </a:schemeClr>
                </a:solidFill>
              </a:rPr>
              <a:t>.</a:t>
            </a:r>
          </a:p>
          <a:p>
            <a:endParaRPr lang="en-GB" sz="2000" dirty="0">
              <a:solidFill>
                <a:schemeClr val="accent5">
                  <a:lumMod val="50000"/>
                </a:schemeClr>
              </a:solidFill>
            </a:endParaRPr>
          </a:p>
          <a:p>
            <a:r>
              <a:rPr lang="en-GB" sz="2000" u="sng" dirty="0" smtClean="0">
                <a:solidFill>
                  <a:srgbClr val="A77825"/>
                </a:solidFill>
              </a:rPr>
              <a:t>Progression </a:t>
            </a:r>
            <a:r>
              <a:rPr lang="en-GB" sz="2000" u="sng" dirty="0">
                <a:solidFill>
                  <a:srgbClr val="A77825"/>
                </a:solidFill>
              </a:rPr>
              <a:t>A</a:t>
            </a:r>
            <a:r>
              <a:rPr lang="en-GB" sz="2000" dirty="0">
                <a:solidFill>
                  <a:srgbClr val="A77825"/>
                </a:solidFill>
              </a:rPr>
              <a:t> </a:t>
            </a:r>
            <a:r>
              <a:rPr lang="en-GB" sz="2000" dirty="0">
                <a:solidFill>
                  <a:schemeClr val="accent5">
                    <a:lumMod val="50000"/>
                  </a:schemeClr>
                </a:solidFill>
              </a:rPr>
              <a:t>- When you approach your friend, the man becomes very aggressive, stops and stand intimidatingly in front of you, towering over you and shouts “f*</a:t>
            </a:r>
            <a:r>
              <a:rPr lang="en-GB" sz="2000" dirty="0" err="1">
                <a:solidFill>
                  <a:schemeClr val="accent5">
                    <a:lumMod val="50000"/>
                  </a:schemeClr>
                </a:solidFill>
              </a:rPr>
              <a:t>ck</a:t>
            </a:r>
            <a:r>
              <a:rPr lang="en-GB" sz="2000" dirty="0">
                <a:solidFill>
                  <a:schemeClr val="accent5">
                    <a:lumMod val="50000"/>
                  </a:schemeClr>
                </a:solidFill>
              </a:rPr>
              <a:t> off, he’s coming home with me</a:t>
            </a:r>
            <a:r>
              <a:rPr lang="en-GB" sz="2000" dirty="0" smtClean="0">
                <a:solidFill>
                  <a:schemeClr val="accent5">
                    <a:lumMod val="50000"/>
                  </a:schemeClr>
                </a:solidFill>
              </a:rPr>
              <a:t>!”</a:t>
            </a:r>
          </a:p>
          <a:p>
            <a:pPr marL="0" indent="0">
              <a:buNone/>
            </a:pPr>
            <a:endParaRPr lang="en-GB" sz="2000" dirty="0">
              <a:solidFill>
                <a:schemeClr val="accent5">
                  <a:lumMod val="50000"/>
                </a:schemeClr>
              </a:solidFill>
            </a:endParaRPr>
          </a:p>
          <a:p>
            <a:pPr marL="0" indent="0">
              <a:buNone/>
            </a:pPr>
            <a:endParaRPr lang="en-GB" sz="1846" dirty="0"/>
          </a:p>
          <a:p>
            <a:pPr lvl="1"/>
            <a:endParaRPr lang="en-GB" sz="1846" dirty="0"/>
          </a:p>
        </p:txBody>
      </p:sp>
      <p:grpSp>
        <p:nvGrpSpPr>
          <p:cNvPr id="5" name="Group 4"/>
          <p:cNvGrpSpPr/>
          <p:nvPr/>
        </p:nvGrpSpPr>
        <p:grpSpPr>
          <a:xfrm>
            <a:off x="7764319" y="495414"/>
            <a:ext cx="1156319" cy="862205"/>
            <a:chOff x="8411345" y="250948"/>
            <a:chExt cx="1252679" cy="934055"/>
          </a:xfrm>
        </p:grpSpPr>
        <p:pic>
          <p:nvPicPr>
            <p:cNvPr id="6" name="Picture 5"/>
            <p:cNvPicPr/>
            <p:nvPr/>
          </p:nvPicPr>
          <p:blipFill rotWithShape="1">
            <a:blip r:embed="rId3" cstate="print">
              <a:extLst>
                <a:ext uri="{28A0092B-C50C-407E-A947-70E740481C1C}">
                  <a14:useLocalDpi xmlns:a14="http://schemas.microsoft.com/office/drawing/2010/main" val="0"/>
                </a:ext>
              </a:extLst>
            </a:blip>
            <a:srcRect l="31576" t="32787" r="35187"/>
            <a:stretch/>
          </p:blipFill>
          <p:spPr bwMode="auto">
            <a:xfrm>
              <a:off x="8494476" y="250948"/>
              <a:ext cx="1169548" cy="517538"/>
            </a:xfrm>
            <a:prstGeom prst="rect">
              <a:avLst/>
            </a:prstGeom>
            <a:ln>
              <a:noFill/>
            </a:ln>
            <a:extLst>
              <a:ext uri="{53640926-AAD7-44D8-BBD7-CCE9431645EC}">
                <a14:shadowObscured xmlns:a14="http://schemas.microsoft.com/office/drawing/2010/main"/>
              </a:ext>
            </a:extLst>
          </p:spPr>
        </p:pic>
        <p:pic>
          <p:nvPicPr>
            <p:cNvPr id="7" name="Picture 2" descr="http://www.eauc.org.uk/image_uploads/hefce_large.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11345" y="768487"/>
              <a:ext cx="1252679" cy="41651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4201239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92" dirty="0" smtClean="0">
                <a:solidFill>
                  <a:srgbClr val="A77825"/>
                </a:solidFill>
              </a:rPr>
              <a:t>Workshop</a:t>
            </a:r>
            <a:endParaRPr lang="en-GB" sz="3692" dirty="0"/>
          </a:p>
        </p:txBody>
      </p:sp>
      <p:sp>
        <p:nvSpPr>
          <p:cNvPr id="3" name="Content Placeholder 2"/>
          <p:cNvSpPr>
            <a:spLocks noGrp="1"/>
          </p:cNvSpPr>
          <p:nvPr>
            <p:ph idx="1"/>
          </p:nvPr>
        </p:nvSpPr>
        <p:spPr/>
        <p:txBody>
          <a:bodyPr>
            <a:normAutofit/>
          </a:bodyPr>
          <a:lstStyle/>
          <a:p>
            <a:r>
              <a:rPr lang="en-GB" sz="1846" dirty="0">
                <a:solidFill>
                  <a:srgbClr val="002060"/>
                </a:solidFill>
              </a:rPr>
              <a:t>We will be covering some sensitive material within the workshop including scenarios on sexual misconduct </a:t>
            </a:r>
            <a:r>
              <a:rPr lang="en-GB" sz="1846" dirty="0" smtClean="0">
                <a:solidFill>
                  <a:srgbClr val="002060"/>
                </a:solidFill>
              </a:rPr>
              <a:t>and online harassment.</a:t>
            </a:r>
            <a:endParaRPr lang="en-GB" sz="1846" dirty="0">
              <a:solidFill>
                <a:srgbClr val="002060"/>
              </a:solidFill>
            </a:endParaRPr>
          </a:p>
          <a:p>
            <a:pPr marL="0" indent="0">
              <a:buNone/>
            </a:pPr>
            <a:endParaRPr lang="en-GB" sz="1846" dirty="0" smtClean="0">
              <a:solidFill>
                <a:srgbClr val="002060"/>
              </a:solidFill>
            </a:endParaRPr>
          </a:p>
          <a:p>
            <a:r>
              <a:rPr lang="en-GB" sz="1846" dirty="0" smtClean="0">
                <a:solidFill>
                  <a:srgbClr val="002060"/>
                </a:solidFill>
              </a:rPr>
              <a:t>Workshop </a:t>
            </a:r>
            <a:r>
              <a:rPr lang="en-GB" sz="1846" dirty="0">
                <a:solidFill>
                  <a:srgbClr val="002060"/>
                </a:solidFill>
              </a:rPr>
              <a:t>Code of </a:t>
            </a:r>
            <a:r>
              <a:rPr lang="en-GB" sz="1846" dirty="0" smtClean="0">
                <a:solidFill>
                  <a:srgbClr val="002060"/>
                </a:solidFill>
              </a:rPr>
              <a:t>Conduct</a:t>
            </a:r>
            <a:endParaRPr lang="en-GB" sz="1846" dirty="0">
              <a:solidFill>
                <a:srgbClr val="002060"/>
              </a:solidFill>
            </a:endParaRPr>
          </a:p>
          <a:p>
            <a:pPr lvl="1"/>
            <a:r>
              <a:rPr lang="en-GB" sz="1846" dirty="0" smtClean="0">
                <a:solidFill>
                  <a:srgbClr val="A77825"/>
                </a:solidFill>
              </a:rPr>
              <a:t>Phones</a:t>
            </a:r>
          </a:p>
          <a:p>
            <a:pPr lvl="1"/>
            <a:r>
              <a:rPr lang="en-GB" sz="1846" dirty="0" smtClean="0">
                <a:solidFill>
                  <a:srgbClr val="A77825"/>
                </a:solidFill>
              </a:rPr>
              <a:t>Confidential Environment</a:t>
            </a:r>
            <a:endParaRPr lang="en-GB" sz="1846" dirty="0">
              <a:solidFill>
                <a:srgbClr val="A77825"/>
              </a:solidFill>
            </a:endParaRPr>
          </a:p>
          <a:p>
            <a:pPr lvl="1"/>
            <a:r>
              <a:rPr lang="en-GB" sz="1846" dirty="0" smtClean="0">
                <a:solidFill>
                  <a:srgbClr val="A77825"/>
                </a:solidFill>
              </a:rPr>
              <a:t>Respect each others opinions, beliefs and values</a:t>
            </a:r>
            <a:endParaRPr lang="en-GB" sz="1846" dirty="0">
              <a:solidFill>
                <a:srgbClr val="A77825"/>
              </a:solidFill>
            </a:endParaRPr>
          </a:p>
          <a:p>
            <a:pPr marL="457200" lvl="1" indent="0">
              <a:buNone/>
            </a:pPr>
            <a:endParaRPr lang="en-GB" sz="1846" dirty="0">
              <a:solidFill>
                <a:srgbClr val="002060"/>
              </a:solidFill>
            </a:endParaRPr>
          </a:p>
          <a:p>
            <a:pPr lvl="1"/>
            <a:endParaRPr lang="en-GB" sz="1846" dirty="0">
              <a:solidFill>
                <a:srgbClr val="002060"/>
              </a:solidFill>
            </a:endParaRPr>
          </a:p>
        </p:txBody>
      </p:sp>
      <p:grpSp>
        <p:nvGrpSpPr>
          <p:cNvPr id="7" name="Group 6"/>
          <p:cNvGrpSpPr/>
          <p:nvPr/>
        </p:nvGrpSpPr>
        <p:grpSpPr>
          <a:xfrm>
            <a:off x="7764319" y="495414"/>
            <a:ext cx="1156319" cy="862205"/>
            <a:chOff x="8411345" y="250948"/>
            <a:chExt cx="1252679" cy="934055"/>
          </a:xfrm>
        </p:grpSpPr>
        <p:pic>
          <p:nvPicPr>
            <p:cNvPr id="8" name="Picture 7"/>
            <p:cNvPicPr/>
            <p:nvPr/>
          </p:nvPicPr>
          <p:blipFill rotWithShape="1">
            <a:blip r:embed="rId3" cstate="print">
              <a:extLst>
                <a:ext uri="{28A0092B-C50C-407E-A947-70E740481C1C}">
                  <a14:useLocalDpi xmlns:a14="http://schemas.microsoft.com/office/drawing/2010/main" val="0"/>
                </a:ext>
              </a:extLst>
            </a:blip>
            <a:srcRect l="31576" t="32787" r="35187"/>
            <a:stretch/>
          </p:blipFill>
          <p:spPr bwMode="auto">
            <a:xfrm>
              <a:off x="8494476" y="250948"/>
              <a:ext cx="1169548" cy="517538"/>
            </a:xfrm>
            <a:prstGeom prst="rect">
              <a:avLst/>
            </a:prstGeom>
            <a:ln>
              <a:noFill/>
            </a:ln>
            <a:extLst>
              <a:ext uri="{53640926-AAD7-44D8-BBD7-CCE9431645EC}">
                <a14:shadowObscured xmlns:a14="http://schemas.microsoft.com/office/drawing/2010/main"/>
              </a:ext>
            </a:extLst>
          </p:spPr>
        </p:pic>
        <p:pic>
          <p:nvPicPr>
            <p:cNvPr id="9" name="Picture 2" descr="http://www.eauc.org.uk/image_uploads/hefce_large.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11345" y="768487"/>
              <a:ext cx="1252679" cy="41651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9378926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92" dirty="0" smtClean="0">
                <a:solidFill>
                  <a:srgbClr val="A77825"/>
                </a:solidFill>
              </a:rPr>
              <a:t>SCENARIO 3</a:t>
            </a:r>
            <a:endParaRPr lang="en-GB" sz="3692" dirty="0">
              <a:solidFill>
                <a:srgbClr val="A77825"/>
              </a:solidFill>
            </a:endParaRPr>
          </a:p>
        </p:txBody>
      </p:sp>
      <p:sp>
        <p:nvSpPr>
          <p:cNvPr id="3" name="Content Placeholder 2"/>
          <p:cNvSpPr>
            <a:spLocks noGrp="1"/>
          </p:cNvSpPr>
          <p:nvPr>
            <p:ph idx="1"/>
          </p:nvPr>
        </p:nvSpPr>
        <p:spPr/>
        <p:txBody>
          <a:bodyPr>
            <a:normAutofit fontScale="85000" lnSpcReduction="10000"/>
          </a:bodyPr>
          <a:lstStyle/>
          <a:p>
            <a:pPr marL="0" indent="0">
              <a:buNone/>
            </a:pPr>
            <a:r>
              <a:rPr lang="en-GB" sz="2000" dirty="0">
                <a:solidFill>
                  <a:schemeClr val="accent5">
                    <a:lumMod val="50000"/>
                  </a:schemeClr>
                </a:solidFill>
              </a:rPr>
              <a:t>You’re on a night out with your </a:t>
            </a:r>
            <a:r>
              <a:rPr lang="en-GB" sz="2000" dirty="0" smtClean="0">
                <a:solidFill>
                  <a:schemeClr val="accent5">
                    <a:lumMod val="50000"/>
                  </a:schemeClr>
                </a:solidFill>
              </a:rPr>
              <a:t>club, </a:t>
            </a:r>
            <a:r>
              <a:rPr lang="en-GB" sz="2000" dirty="0">
                <a:solidFill>
                  <a:schemeClr val="accent5">
                    <a:lumMod val="50000"/>
                  </a:schemeClr>
                </a:solidFill>
              </a:rPr>
              <a:t>and one of your friends tells you that that someone has been sending them private messages by social media. Your friend says they message them every night in the early hours, asking them to come around to their house or come out and meet them. Your friend always says no, and they apologise in the morning </a:t>
            </a:r>
            <a:r>
              <a:rPr lang="en-GB" sz="2000" dirty="0" smtClean="0">
                <a:solidFill>
                  <a:schemeClr val="accent5">
                    <a:lumMod val="50000"/>
                  </a:schemeClr>
                </a:solidFill>
              </a:rPr>
              <a:t>joking, saying </a:t>
            </a:r>
            <a:r>
              <a:rPr lang="en-GB" sz="2000" dirty="0">
                <a:solidFill>
                  <a:schemeClr val="accent5">
                    <a:lumMod val="50000"/>
                  </a:schemeClr>
                </a:solidFill>
              </a:rPr>
              <a:t>they had too much to drink last night. </a:t>
            </a:r>
            <a:endParaRPr lang="en-GB" sz="2000" dirty="0" smtClean="0">
              <a:solidFill>
                <a:schemeClr val="accent5">
                  <a:lumMod val="50000"/>
                </a:schemeClr>
              </a:solidFill>
            </a:endParaRPr>
          </a:p>
          <a:p>
            <a:endParaRPr lang="en-GB" sz="2000" dirty="0">
              <a:solidFill>
                <a:schemeClr val="accent5">
                  <a:lumMod val="50000"/>
                </a:schemeClr>
              </a:solidFill>
            </a:endParaRPr>
          </a:p>
          <a:p>
            <a:r>
              <a:rPr lang="en-GB" sz="2000" u="sng" dirty="0" smtClean="0">
                <a:solidFill>
                  <a:srgbClr val="A77825"/>
                </a:solidFill>
              </a:rPr>
              <a:t>Progression </a:t>
            </a:r>
            <a:r>
              <a:rPr lang="en-GB" sz="2000" u="sng" dirty="0">
                <a:solidFill>
                  <a:srgbClr val="A77825"/>
                </a:solidFill>
              </a:rPr>
              <a:t>A</a:t>
            </a:r>
            <a:r>
              <a:rPr lang="en-GB" sz="2000" dirty="0">
                <a:solidFill>
                  <a:srgbClr val="A77825"/>
                </a:solidFill>
              </a:rPr>
              <a:t> </a:t>
            </a:r>
            <a:r>
              <a:rPr lang="en-GB" sz="2000" dirty="0">
                <a:solidFill>
                  <a:schemeClr val="accent5">
                    <a:lumMod val="50000"/>
                  </a:schemeClr>
                </a:solidFill>
              </a:rPr>
              <a:t>– your friend shows you a picture on their phone, which they’ve been sent from the same person. The photo is of them exposing their genitals and saying, “you know you want some of this…” Your friend is laughing at the photo, and sends back, “nah, I’m alright cheers”, they reply with “you’re a tease, but I’ll break you down eventually</a:t>
            </a:r>
            <a:r>
              <a:rPr lang="en-GB" sz="2000" dirty="0" smtClean="0">
                <a:solidFill>
                  <a:schemeClr val="accent5">
                    <a:lumMod val="50000"/>
                  </a:schemeClr>
                </a:solidFill>
              </a:rPr>
              <a:t>…”</a:t>
            </a:r>
          </a:p>
          <a:p>
            <a:endParaRPr lang="en-GB" sz="2000" dirty="0" smtClean="0">
              <a:solidFill>
                <a:schemeClr val="accent5">
                  <a:lumMod val="50000"/>
                </a:schemeClr>
              </a:solidFill>
            </a:endParaRPr>
          </a:p>
          <a:p>
            <a:r>
              <a:rPr lang="en-GB" sz="2000" u="sng" dirty="0" smtClean="0">
                <a:solidFill>
                  <a:srgbClr val="A77825"/>
                </a:solidFill>
              </a:rPr>
              <a:t>Progression </a:t>
            </a:r>
            <a:r>
              <a:rPr lang="en-GB" sz="2000" u="sng" dirty="0">
                <a:solidFill>
                  <a:srgbClr val="A77825"/>
                </a:solidFill>
              </a:rPr>
              <a:t>B</a:t>
            </a:r>
            <a:r>
              <a:rPr lang="en-GB" sz="2000" dirty="0">
                <a:solidFill>
                  <a:srgbClr val="A77825"/>
                </a:solidFill>
              </a:rPr>
              <a:t> </a:t>
            </a:r>
            <a:r>
              <a:rPr lang="en-GB" sz="2000" dirty="0">
                <a:solidFill>
                  <a:schemeClr val="accent5">
                    <a:lumMod val="50000"/>
                  </a:schemeClr>
                </a:solidFill>
              </a:rPr>
              <a:t>– you’ve decided to head home for the night, so you get a taxi with your friend and go to drop them off at their house. You arrive at their house, and the person who has been sending them photos is waiting outside their house. Your friend says that they don’t know how they know where they live, and they ask you to stay over at theirs as they’re feeling pretty scared about the situation.</a:t>
            </a:r>
          </a:p>
          <a:p>
            <a:pPr marL="0" indent="0">
              <a:buNone/>
            </a:pPr>
            <a:endParaRPr lang="en-GB" sz="1846" dirty="0"/>
          </a:p>
          <a:p>
            <a:pPr lvl="1"/>
            <a:endParaRPr lang="en-GB" sz="1846" dirty="0"/>
          </a:p>
        </p:txBody>
      </p:sp>
      <p:grpSp>
        <p:nvGrpSpPr>
          <p:cNvPr id="5" name="Group 4"/>
          <p:cNvGrpSpPr/>
          <p:nvPr/>
        </p:nvGrpSpPr>
        <p:grpSpPr>
          <a:xfrm>
            <a:off x="7764319" y="495414"/>
            <a:ext cx="1156319" cy="862205"/>
            <a:chOff x="8411345" y="250948"/>
            <a:chExt cx="1252679" cy="934055"/>
          </a:xfrm>
        </p:grpSpPr>
        <p:pic>
          <p:nvPicPr>
            <p:cNvPr id="6" name="Picture 5"/>
            <p:cNvPicPr/>
            <p:nvPr/>
          </p:nvPicPr>
          <p:blipFill rotWithShape="1">
            <a:blip r:embed="rId3" cstate="print">
              <a:extLst>
                <a:ext uri="{28A0092B-C50C-407E-A947-70E740481C1C}">
                  <a14:useLocalDpi xmlns:a14="http://schemas.microsoft.com/office/drawing/2010/main" val="0"/>
                </a:ext>
              </a:extLst>
            </a:blip>
            <a:srcRect l="31576" t="32787" r="35187"/>
            <a:stretch/>
          </p:blipFill>
          <p:spPr bwMode="auto">
            <a:xfrm>
              <a:off x="8494476" y="250948"/>
              <a:ext cx="1169548" cy="517538"/>
            </a:xfrm>
            <a:prstGeom prst="rect">
              <a:avLst/>
            </a:prstGeom>
            <a:ln>
              <a:noFill/>
            </a:ln>
            <a:extLst>
              <a:ext uri="{53640926-AAD7-44D8-BBD7-CCE9431645EC}">
                <a14:shadowObscured xmlns:a14="http://schemas.microsoft.com/office/drawing/2010/main"/>
              </a:ext>
            </a:extLst>
          </p:spPr>
        </p:pic>
        <p:pic>
          <p:nvPicPr>
            <p:cNvPr id="7" name="Picture 2" descr="http://www.eauc.org.uk/image_uploads/hefce_large.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11345" y="768487"/>
              <a:ext cx="1252679" cy="41651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87368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92" dirty="0" smtClean="0">
                <a:solidFill>
                  <a:srgbClr val="A77825"/>
                </a:solidFill>
              </a:rPr>
              <a:t>SCENARIO 4</a:t>
            </a:r>
            <a:endParaRPr lang="en-GB" sz="3692" dirty="0">
              <a:solidFill>
                <a:srgbClr val="A77825"/>
              </a:solidFill>
            </a:endParaRPr>
          </a:p>
        </p:txBody>
      </p:sp>
      <p:sp>
        <p:nvSpPr>
          <p:cNvPr id="3" name="Content Placeholder 2"/>
          <p:cNvSpPr>
            <a:spLocks noGrp="1"/>
          </p:cNvSpPr>
          <p:nvPr>
            <p:ph idx="1"/>
          </p:nvPr>
        </p:nvSpPr>
        <p:spPr/>
        <p:txBody>
          <a:bodyPr>
            <a:normAutofit fontScale="92500" lnSpcReduction="10000"/>
          </a:bodyPr>
          <a:lstStyle/>
          <a:p>
            <a:pPr marL="0" indent="0">
              <a:buNone/>
            </a:pPr>
            <a:r>
              <a:rPr lang="en-GB" sz="1800" dirty="0">
                <a:solidFill>
                  <a:schemeClr val="accent5">
                    <a:lumMod val="50000"/>
                  </a:schemeClr>
                </a:solidFill>
              </a:rPr>
              <a:t>It’s the morning after your monthly AU night, there is a </a:t>
            </a:r>
            <a:r>
              <a:rPr lang="en-GB" sz="1800" dirty="0" smtClean="0">
                <a:solidFill>
                  <a:schemeClr val="accent5">
                    <a:lumMod val="50000"/>
                  </a:schemeClr>
                </a:solidFill>
              </a:rPr>
              <a:t>group of </a:t>
            </a:r>
            <a:r>
              <a:rPr lang="en-GB" sz="1800" dirty="0" err="1" smtClean="0">
                <a:solidFill>
                  <a:schemeClr val="accent5">
                    <a:lumMod val="50000"/>
                  </a:schemeClr>
                </a:solidFill>
              </a:rPr>
              <a:t>smurfs</a:t>
            </a:r>
            <a:r>
              <a:rPr lang="en-GB" sz="1800" dirty="0" smtClean="0">
                <a:solidFill>
                  <a:schemeClr val="accent5">
                    <a:lumMod val="50000"/>
                  </a:schemeClr>
                </a:solidFill>
              </a:rPr>
              <a:t>, mimes and animals asleep in your living room, fancy dress, obviously. </a:t>
            </a:r>
            <a:r>
              <a:rPr lang="en-GB" sz="1800" dirty="0">
                <a:solidFill>
                  <a:schemeClr val="accent5">
                    <a:lumMod val="50000"/>
                  </a:schemeClr>
                </a:solidFill>
              </a:rPr>
              <a:t>Your housemate (one of your teammates) who was out with you last night comes into your room, in tears and is clearly distressed. They say that they’ve woken up and can’t remember anything about last night, but there are used condoms in their bin and they can’t remember having sex last night or bringing anyone home. </a:t>
            </a:r>
            <a:endParaRPr lang="en-GB" sz="1800" dirty="0" smtClean="0">
              <a:solidFill>
                <a:schemeClr val="accent5">
                  <a:lumMod val="50000"/>
                </a:schemeClr>
              </a:solidFill>
            </a:endParaRPr>
          </a:p>
          <a:p>
            <a:endParaRPr lang="en-GB" sz="1800" dirty="0">
              <a:solidFill>
                <a:schemeClr val="accent5">
                  <a:lumMod val="50000"/>
                </a:schemeClr>
              </a:solidFill>
            </a:endParaRPr>
          </a:p>
          <a:p>
            <a:r>
              <a:rPr lang="en-GB" sz="1800" u="sng" dirty="0" smtClean="0">
                <a:solidFill>
                  <a:srgbClr val="A77825"/>
                </a:solidFill>
              </a:rPr>
              <a:t>Progression </a:t>
            </a:r>
            <a:r>
              <a:rPr lang="en-GB" sz="1800" u="sng" dirty="0">
                <a:solidFill>
                  <a:srgbClr val="A77825"/>
                </a:solidFill>
              </a:rPr>
              <a:t>A</a:t>
            </a:r>
            <a:r>
              <a:rPr lang="en-GB" sz="1800" dirty="0">
                <a:solidFill>
                  <a:srgbClr val="A77825"/>
                </a:solidFill>
              </a:rPr>
              <a:t> </a:t>
            </a:r>
            <a:r>
              <a:rPr lang="en-GB" sz="1800" dirty="0">
                <a:solidFill>
                  <a:schemeClr val="accent5">
                    <a:lumMod val="50000"/>
                  </a:schemeClr>
                </a:solidFill>
              </a:rPr>
              <a:t>- another friend, from the same team as the </a:t>
            </a:r>
            <a:r>
              <a:rPr lang="en-GB" sz="1800" dirty="0" err="1">
                <a:solidFill>
                  <a:schemeClr val="accent5">
                    <a:lumMod val="50000"/>
                  </a:schemeClr>
                </a:solidFill>
              </a:rPr>
              <a:t>smurfs</a:t>
            </a:r>
            <a:r>
              <a:rPr lang="en-GB" sz="1800" dirty="0">
                <a:solidFill>
                  <a:schemeClr val="accent5">
                    <a:lumMod val="50000"/>
                  </a:schemeClr>
                </a:solidFill>
              </a:rPr>
              <a:t> asleep in your living room, sends you a screenshot of their </a:t>
            </a:r>
            <a:r>
              <a:rPr lang="en-GB" sz="1800" dirty="0" err="1">
                <a:solidFill>
                  <a:schemeClr val="accent5">
                    <a:lumMod val="50000"/>
                  </a:schemeClr>
                </a:solidFill>
              </a:rPr>
              <a:t>whatsapp</a:t>
            </a:r>
            <a:r>
              <a:rPr lang="en-GB" sz="1800" dirty="0">
                <a:solidFill>
                  <a:schemeClr val="accent5">
                    <a:lumMod val="50000"/>
                  </a:schemeClr>
                </a:solidFill>
              </a:rPr>
              <a:t> group chat. The photo is of your friend sleeping naked in the bed, saying “6/10, higher if </a:t>
            </a:r>
            <a:r>
              <a:rPr lang="en-GB" sz="1800" dirty="0" smtClean="0">
                <a:solidFill>
                  <a:schemeClr val="accent5">
                    <a:lumMod val="50000"/>
                  </a:schemeClr>
                </a:solidFill>
              </a:rPr>
              <a:t>the slag didn’t </a:t>
            </a:r>
            <a:r>
              <a:rPr lang="en-GB" sz="1800" dirty="0">
                <a:solidFill>
                  <a:schemeClr val="accent5">
                    <a:lumMod val="50000"/>
                  </a:schemeClr>
                </a:solidFill>
              </a:rPr>
              <a:t>fall asleep half way through”. </a:t>
            </a:r>
            <a:endParaRPr lang="en-GB" sz="1800" dirty="0" smtClean="0">
              <a:solidFill>
                <a:schemeClr val="accent5">
                  <a:lumMod val="50000"/>
                </a:schemeClr>
              </a:solidFill>
            </a:endParaRPr>
          </a:p>
          <a:p>
            <a:endParaRPr lang="en-GB" sz="1800" dirty="0">
              <a:solidFill>
                <a:schemeClr val="accent5">
                  <a:lumMod val="50000"/>
                </a:schemeClr>
              </a:solidFill>
            </a:endParaRPr>
          </a:p>
          <a:p>
            <a:r>
              <a:rPr lang="en-GB" sz="1800" u="sng" dirty="0" smtClean="0">
                <a:solidFill>
                  <a:srgbClr val="A77825"/>
                </a:solidFill>
              </a:rPr>
              <a:t>Progression </a:t>
            </a:r>
            <a:r>
              <a:rPr lang="en-GB" sz="1800" u="sng" dirty="0">
                <a:solidFill>
                  <a:srgbClr val="A77825"/>
                </a:solidFill>
              </a:rPr>
              <a:t>B</a:t>
            </a:r>
            <a:r>
              <a:rPr lang="en-GB" sz="1800" dirty="0">
                <a:solidFill>
                  <a:srgbClr val="A77825"/>
                </a:solidFill>
              </a:rPr>
              <a:t> </a:t>
            </a:r>
            <a:r>
              <a:rPr lang="en-GB" sz="1800" dirty="0">
                <a:solidFill>
                  <a:schemeClr val="accent5">
                    <a:lumMod val="50000"/>
                  </a:schemeClr>
                </a:solidFill>
              </a:rPr>
              <a:t>– your housemate is scared to leave the room, </a:t>
            </a:r>
            <a:r>
              <a:rPr lang="en-GB" sz="1800" dirty="0" smtClean="0">
                <a:solidFill>
                  <a:schemeClr val="accent5">
                    <a:lumMod val="50000"/>
                  </a:schemeClr>
                </a:solidFill>
              </a:rPr>
              <a:t>they </a:t>
            </a:r>
            <a:r>
              <a:rPr lang="en-GB" sz="1800" dirty="0">
                <a:solidFill>
                  <a:schemeClr val="accent5">
                    <a:lumMod val="50000"/>
                  </a:schemeClr>
                </a:solidFill>
              </a:rPr>
              <a:t>scared to tell the police and don’t want to tell the university. Your flatmate is on the same course as the two </a:t>
            </a:r>
            <a:r>
              <a:rPr lang="en-GB" sz="1800" dirty="0" err="1">
                <a:solidFill>
                  <a:schemeClr val="accent5">
                    <a:lumMod val="50000"/>
                  </a:schemeClr>
                </a:solidFill>
              </a:rPr>
              <a:t>smurfs</a:t>
            </a:r>
            <a:r>
              <a:rPr lang="en-GB" sz="1800" dirty="0">
                <a:solidFill>
                  <a:schemeClr val="accent5">
                    <a:lumMod val="50000"/>
                  </a:schemeClr>
                </a:solidFill>
              </a:rPr>
              <a:t> in the living room, and is scared that it will affect their degree. Your friend is also on the elite athlete scheme, and really worried that if someone from Sport Liverpool finds out they were so drunk last night that it will affect their scholarship.</a:t>
            </a:r>
          </a:p>
          <a:p>
            <a:pPr marL="0" indent="0">
              <a:buNone/>
            </a:pPr>
            <a:endParaRPr lang="en-GB" sz="1846" dirty="0"/>
          </a:p>
          <a:p>
            <a:pPr lvl="1"/>
            <a:endParaRPr lang="en-GB" sz="1846" dirty="0"/>
          </a:p>
        </p:txBody>
      </p:sp>
      <p:grpSp>
        <p:nvGrpSpPr>
          <p:cNvPr id="5" name="Group 4"/>
          <p:cNvGrpSpPr/>
          <p:nvPr/>
        </p:nvGrpSpPr>
        <p:grpSpPr>
          <a:xfrm>
            <a:off x="7764319" y="495414"/>
            <a:ext cx="1156319" cy="862205"/>
            <a:chOff x="8411345" y="250948"/>
            <a:chExt cx="1252679" cy="934055"/>
          </a:xfrm>
        </p:grpSpPr>
        <p:pic>
          <p:nvPicPr>
            <p:cNvPr id="6" name="Picture 5"/>
            <p:cNvPicPr/>
            <p:nvPr/>
          </p:nvPicPr>
          <p:blipFill rotWithShape="1">
            <a:blip r:embed="rId3" cstate="print">
              <a:extLst>
                <a:ext uri="{28A0092B-C50C-407E-A947-70E740481C1C}">
                  <a14:useLocalDpi xmlns:a14="http://schemas.microsoft.com/office/drawing/2010/main" val="0"/>
                </a:ext>
              </a:extLst>
            </a:blip>
            <a:srcRect l="31576" t="32787" r="35187"/>
            <a:stretch/>
          </p:blipFill>
          <p:spPr bwMode="auto">
            <a:xfrm>
              <a:off x="8494476" y="250948"/>
              <a:ext cx="1169548" cy="517538"/>
            </a:xfrm>
            <a:prstGeom prst="rect">
              <a:avLst/>
            </a:prstGeom>
            <a:ln>
              <a:noFill/>
            </a:ln>
            <a:extLst>
              <a:ext uri="{53640926-AAD7-44D8-BBD7-CCE9431645EC}">
                <a14:shadowObscured xmlns:a14="http://schemas.microsoft.com/office/drawing/2010/main"/>
              </a:ext>
            </a:extLst>
          </p:spPr>
        </p:pic>
        <p:pic>
          <p:nvPicPr>
            <p:cNvPr id="7" name="Picture 2" descr="http://www.eauc.org.uk/image_uploads/hefce_large.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11345" y="768487"/>
              <a:ext cx="1252679" cy="41651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360821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92" dirty="0">
                <a:solidFill>
                  <a:srgbClr val="A77825"/>
                </a:solidFill>
              </a:rPr>
              <a:t>REFLECTION</a:t>
            </a:r>
            <a:endParaRPr lang="en-GB" dirty="0">
              <a:solidFill>
                <a:srgbClr val="A77825"/>
              </a:solidFill>
            </a:endParaRPr>
          </a:p>
        </p:txBody>
      </p:sp>
      <p:sp>
        <p:nvSpPr>
          <p:cNvPr id="3" name="Content Placeholder 2"/>
          <p:cNvSpPr>
            <a:spLocks noGrp="1"/>
          </p:cNvSpPr>
          <p:nvPr>
            <p:ph idx="1"/>
          </p:nvPr>
        </p:nvSpPr>
        <p:spPr/>
        <p:txBody>
          <a:bodyPr>
            <a:normAutofit/>
          </a:bodyPr>
          <a:lstStyle/>
          <a:p>
            <a:pPr marL="0" indent="0">
              <a:buNone/>
            </a:pPr>
            <a:r>
              <a:rPr lang="en-GB" sz="1846" dirty="0" smtClean="0">
                <a:solidFill>
                  <a:srgbClr val="002060"/>
                </a:solidFill>
              </a:rPr>
              <a:t>Using the space in your handout, reflect on the session and </a:t>
            </a:r>
            <a:r>
              <a:rPr lang="en-GB" sz="1846" dirty="0">
                <a:solidFill>
                  <a:srgbClr val="002060"/>
                </a:solidFill>
              </a:rPr>
              <a:t>identify </a:t>
            </a:r>
            <a:r>
              <a:rPr lang="en-GB" sz="1846" dirty="0" smtClean="0">
                <a:solidFill>
                  <a:srgbClr val="002060"/>
                </a:solidFill>
              </a:rPr>
              <a:t>three personal bystander points of action.</a:t>
            </a:r>
            <a:endParaRPr lang="en-GB" sz="1846" dirty="0">
              <a:solidFill>
                <a:srgbClr val="002060"/>
              </a:solidFill>
            </a:endParaRPr>
          </a:p>
          <a:p>
            <a:pPr marL="0" indent="0">
              <a:buNone/>
            </a:pPr>
            <a:endParaRPr lang="en-GB" sz="1846" dirty="0">
              <a:solidFill>
                <a:srgbClr val="002060"/>
              </a:solidFill>
            </a:endParaRPr>
          </a:p>
          <a:p>
            <a:pPr marL="0" indent="0">
              <a:buNone/>
            </a:pPr>
            <a:r>
              <a:rPr lang="en-GB" sz="1846" dirty="0" smtClean="0">
                <a:solidFill>
                  <a:srgbClr val="002060"/>
                </a:solidFill>
              </a:rPr>
              <a:t>You have 2 minutes to discuss and apply your new knowledge and understanding of bystander intervention, sexual misconduct and online harassment to:</a:t>
            </a:r>
          </a:p>
          <a:p>
            <a:r>
              <a:rPr lang="en-GB" sz="1846" dirty="0" smtClean="0">
                <a:solidFill>
                  <a:srgbClr val="002060"/>
                </a:solidFill>
              </a:rPr>
              <a:t>Create three points of action to make your sports </a:t>
            </a:r>
            <a:r>
              <a:rPr lang="en-GB" sz="1846" dirty="0" smtClean="0">
                <a:solidFill>
                  <a:srgbClr val="002060"/>
                </a:solidFill>
              </a:rPr>
              <a:t>club/society </a:t>
            </a:r>
            <a:r>
              <a:rPr lang="en-GB" sz="1846" dirty="0" smtClean="0">
                <a:solidFill>
                  <a:srgbClr val="002060"/>
                </a:solidFill>
              </a:rPr>
              <a:t>safer and more welcoming for those involved</a:t>
            </a:r>
          </a:p>
          <a:p>
            <a:pPr marL="0" indent="0">
              <a:buNone/>
            </a:pPr>
            <a:endParaRPr lang="en-GB" sz="1846" dirty="0">
              <a:solidFill>
                <a:srgbClr val="002060"/>
              </a:solidFill>
            </a:endParaRPr>
          </a:p>
        </p:txBody>
      </p:sp>
      <p:grpSp>
        <p:nvGrpSpPr>
          <p:cNvPr id="5" name="Group 4"/>
          <p:cNvGrpSpPr/>
          <p:nvPr/>
        </p:nvGrpSpPr>
        <p:grpSpPr>
          <a:xfrm>
            <a:off x="7764319" y="495414"/>
            <a:ext cx="1156319" cy="862205"/>
            <a:chOff x="8411345" y="250948"/>
            <a:chExt cx="1252679" cy="934055"/>
          </a:xfrm>
        </p:grpSpPr>
        <p:pic>
          <p:nvPicPr>
            <p:cNvPr id="6" name="Picture 5"/>
            <p:cNvPicPr/>
            <p:nvPr/>
          </p:nvPicPr>
          <p:blipFill rotWithShape="1">
            <a:blip r:embed="rId3" cstate="print">
              <a:extLst>
                <a:ext uri="{28A0092B-C50C-407E-A947-70E740481C1C}">
                  <a14:useLocalDpi xmlns:a14="http://schemas.microsoft.com/office/drawing/2010/main" val="0"/>
                </a:ext>
              </a:extLst>
            </a:blip>
            <a:srcRect l="31576" t="32787" r="35187"/>
            <a:stretch/>
          </p:blipFill>
          <p:spPr bwMode="auto">
            <a:xfrm>
              <a:off x="8494476" y="250948"/>
              <a:ext cx="1169548" cy="517538"/>
            </a:xfrm>
            <a:prstGeom prst="rect">
              <a:avLst/>
            </a:prstGeom>
            <a:ln>
              <a:noFill/>
            </a:ln>
            <a:extLst>
              <a:ext uri="{53640926-AAD7-44D8-BBD7-CCE9431645EC}">
                <a14:shadowObscured xmlns:a14="http://schemas.microsoft.com/office/drawing/2010/main"/>
              </a:ext>
            </a:extLst>
          </p:spPr>
        </p:pic>
        <p:pic>
          <p:nvPicPr>
            <p:cNvPr id="7" name="Picture 2" descr="http://www.eauc.org.uk/image_uploads/hefce_large.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11345" y="768487"/>
              <a:ext cx="1252679" cy="41651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341547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92" dirty="0">
                <a:solidFill>
                  <a:srgbClr val="A77825"/>
                </a:solidFill>
              </a:rPr>
              <a:t>NEXT STEPS</a:t>
            </a:r>
          </a:p>
        </p:txBody>
      </p:sp>
      <p:sp>
        <p:nvSpPr>
          <p:cNvPr id="3" name="Content Placeholder 2"/>
          <p:cNvSpPr>
            <a:spLocks noGrp="1"/>
          </p:cNvSpPr>
          <p:nvPr>
            <p:ph idx="1"/>
          </p:nvPr>
        </p:nvSpPr>
        <p:spPr>
          <a:xfrm>
            <a:off x="628651" y="1948961"/>
            <a:ext cx="7886700" cy="4491804"/>
          </a:xfrm>
        </p:spPr>
        <p:txBody>
          <a:bodyPr>
            <a:normAutofit/>
          </a:bodyPr>
          <a:lstStyle/>
          <a:p>
            <a:pPr marL="0" indent="0">
              <a:buNone/>
            </a:pPr>
            <a:r>
              <a:rPr lang="en-GB" sz="1846" dirty="0">
                <a:solidFill>
                  <a:srgbClr val="002060"/>
                </a:solidFill>
              </a:rPr>
              <a:t>Please complete our workshop feedback </a:t>
            </a:r>
            <a:r>
              <a:rPr lang="en-GB" sz="1846" dirty="0" smtClean="0">
                <a:solidFill>
                  <a:srgbClr val="002060"/>
                </a:solidFill>
              </a:rPr>
              <a:t>form. Email link.</a:t>
            </a:r>
            <a:endParaRPr lang="en-GB" sz="1846" dirty="0">
              <a:solidFill>
                <a:srgbClr val="002060"/>
              </a:solidFill>
            </a:endParaRPr>
          </a:p>
          <a:p>
            <a:pPr marL="0" indent="0">
              <a:buNone/>
            </a:pPr>
            <a:endParaRPr lang="en-GB" sz="1846" dirty="0">
              <a:solidFill>
                <a:srgbClr val="002060"/>
              </a:solidFill>
            </a:endParaRPr>
          </a:p>
          <a:p>
            <a:pPr marL="0" indent="0">
              <a:buNone/>
            </a:pPr>
            <a:r>
              <a:rPr lang="en-GB" sz="1846" dirty="0">
                <a:solidFill>
                  <a:srgbClr val="002060"/>
                </a:solidFill>
              </a:rPr>
              <a:t>Your handout is yours to keep; it’s got key information and </a:t>
            </a:r>
            <a:r>
              <a:rPr lang="en-GB" sz="1846" dirty="0" smtClean="0">
                <a:solidFill>
                  <a:srgbClr val="002060"/>
                </a:solidFill>
              </a:rPr>
              <a:t>contacts.</a:t>
            </a:r>
          </a:p>
          <a:p>
            <a:pPr marL="0" indent="0">
              <a:buNone/>
            </a:pPr>
            <a:endParaRPr lang="en-GB" sz="1846" dirty="0">
              <a:solidFill>
                <a:srgbClr val="002060"/>
              </a:solidFill>
            </a:endParaRPr>
          </a:p>
          <a:p>
            <a:pPr marL="0" indent="0">
              <a:buNone/>
            </a:pPr>
            <a:r>
              <a:rPr lang="en-GB" sz="1846" dirty="0">
                <a:solidFill>
                  <a:srgbClr val="002060"/>
                </a:solidFill>
              </a:rPr>
              <a:t>If you have any </a:t>
            </a:r>
            <a:r>
              <a:rPr lang="en-GB" sz="1846" dirty="0" smtClean="0">
                <a:solidFill>
                  <a:srgbClr val="002060"/>
                </a:solidFill>
              </a:rPr>
              <a:t>feedback </a:t>
            </a:r>
            <a:r>
              <a:rPr lang="en-GB" sz="1846" dirty="0">
                <a:solidFill>
                  <a:srgbClr val="002060"/>
                </a:solidFill>
              </a:rPr>
              <a:t>or questions about the </a:t>
            </a:r>
            <a:r>
              <a:rPr lang="en-GB" sz="1846" dirty="0" smtClean="0">
                <a:solidFill>
                  <a:srgbClr val="002060"/>
                </a:solidFill>
              </a:rPr>
              <a:t>workshop/project contact:</a:t>
            </a:r>
          </a:p>
          <a:p>
            <a:pPr marL="0" indent="0">
              <a:buNone/>
            </a:pPr>
            <a:endParaRPr lang="en-GB" sz="1846" dirty="0">
              <a:solidFill>
                <a:srgbClr val="002060"/>
              </a:solidFill>
            </a:endParaRPr>
          </a:p>
        </p:txBody>
      </p:sp>
      <p:grpSp>
        <p:nvGrpSpPr>
          <p:cNvPr id="5" name="Group 4"/>
          <p:cNvGrpSpPr/>
          <p:nvPr/>
        </p:nvGrpSpPr>
        <p:grpSpPr>
          <a:xfrm>
            <a:off x="7764319" y="495414"/>
            <a:ext cx="1156319" cy="862205"/>
            <a:chOff x="8411345" y="250948"/>
            <a:chExt cx="1252679" cy="934055"/>
          </a:xfrm>
        </p:grpSpPr>
        <p:pic>
          <p:nvPicPr>
            <p:cNvPr id="6" name="Picture 5"/>
            <p:cNvPicPr/>
            <p:nvPr/>
          </p:nvPicPr>
          <p:blipFill rotWithShape="1">
            <a:blip r:embed="rId3" cstate="print">
              <a:extLst>
                <a:ext uri="{28A0092B-C50C-407E-A947-70E740481C1C}">
                  <a14:useLocalDpi xmlns:a14="http://schemas.microsoft.com/office/drawing/2010/main" val="0"/>
                </a:ext>
              </a:extLst>
            </a:blip>
            <a:srcRect l="31576" t="32787" r="35187"/>
            <a:stretch/>
          </p:blipFill>
          <p:spPr bwMode="auto">
            <a:xfrm>
              <a:off x="8494476" y="250948"/>
              <a:ext cx="1169548" cy="517538"/>
            </a:xfrm>
            <a:prstGeom prst="rect">
              <a:avLst/>
            </a:prstGeom>
            <a:ln>
              <a:noFill/>
            </a:ln>
            <a:extLst>
              <a:ext uri="{53640926-AAD7-44D8-BBD7-CCE9431645EC}">
                <a14:shadowObscured xmlns:a14="http://schemas.microsoft.com/office/drawing/2010/main"/>
              </a:ext>
            </a:extLst>
          </p:spPr>
        </p:pic>
        <p:pic>
          <p:nvPicPr>
            <p:cNvPr id="7" name="Picture 2" descr="http://www.eauc.org.uk/image_uploads/hefce_large.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11345" y="768487"/>
              <a:ext cx="1252679" cy="41651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5135894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92" dirty="0">
                <a:solidFill>
                  <a:srgbClr val="A77825"/>
                </a:solidFill>
              </a:rPr>
              <a:t>AIMS &amp; OUTCOMES</a:t>
            </a:r>
          </a:p>
        </p:txBody>
      </p:sp>
      <p:sp>
        <p:nvSpPr>
          <p:cNvPr id="3" name="Content Placeholder 2"/>
          <p:cNvSpPr>
            <a:spLocks noGrp="1"/>
          </p:cNvSpPr>
          <p:nvPr>
            <p:ph idx="1"/>
          </p:nvPr>
        </p:nvSpPr>
        <p:spPr/>
        <p:txBody>
          <a:bodyPr>
            <a:noAutofit/>
          </a:bodyPr>
          <a:lstStyle/>
          <a:p>
            <a:pPr marL="0" indent="0">
              <a:buNone/>
            </a:pPr>
            <a:r>
              <a:rPr lang="en-GB" sz="1846" dirty="0" smtClean="0">
                <a:solidFill>
                  <a:srgbClr val="A77825"/>
                </a:solidFill>
              </a:rPr>
              <a:t>AIMS</a:t>
            </a:r>
            <a:r>
              <a:rPr lang="en-GB" sz="1846" dirty="0">
                <a:solidFill>
                  <a:srgbClr val="A77825"/>
                </a:solidFill>
              </a:rPr>
              <a:t>:</a:t>
            </a:r>
          </a:p>
          <a:p>
            <a:pPr lvl="1"/>
            <a:r>
              <a:rPr lang="en-GB" sz="1846" dirty="0">
                <a:solidFill>
                  <a:srgbClr val="002060"/>
                </a:solidFill>
              </a:rPr>
              <a:t>Learn about sexual misconduct and feel empowered to challenge </a:t>
            </a:r>
            <a:r>
              <a:rPr lang="en-GB" sz="1846" dirty="0" smtClean="0">
                <a:solidFill>
                  <a:srgbClr val="002060"/>
                </a:solidFill>
              </a:rPr>
              <a:t>it</a:t>
            </a:r>
          </a:p>
          <a:p>
            <a:pPr lvl="1"/>
            <a:r>
              <a:rPr lang="en-GB" sz="1846" dirty="0" smtClean="0">
                <a:solidFill>
                  <a:srgbClr val="002060"/>
                </a:solidFill>
              </a:rPr>
              <a:t>Learn about online harassment and feel empowered to challenge i</a:t>
            </a:r>
            <a:r>
              <a:rPr lang="en-GB" sz="1846" dirty="0">
                <a:solidFill>
                  <a:srgbClr val="002060"/>
                </a:solidFill>
              </a:rPr>
              <a:t>t</a:t>
            </a:r>
          </a:p>
          <a:p>
            <a:pPr marL="422041" lvl="1" indent="0">
              <a:buNone/>
            </a:pPr>
            <a:endParaRPr lang="en-GB" sz="1846" dirty="0"/>
          </a:p>
          <a:p>
            <a:pPr marL="0" indent="0">
              <a:buNone/>
            </a:pPr>
            <a:r>
              <a:rPr lang="en-GB" sz="1846" dirty="0">
                <a:solidFill>
                  <a:srgbClr val="A77825"/>
                </a:solidFill>
              </a:rPr>
              <a:t>OUTCOMES:</a:t>
            </a:r>
          </a:p>
          <a:p>
            <a:pPr lvl="1"/>
            <a:r>
              <a:rPr lang="en-GB" sz="1846" dirty="0">
                <a:solidFill>
                  <a:srgbClr val="002060"/>
                </a:solidFill>
              </a:rPr>
              <a:t>Improve our knowledge and understanding of sexual </a:t>
            </a:r>
            <a:r>
              <a:rPr lang="en-GB" sz="1846" dirty="0" smtClean="0">
                <a:solidFill>
                  <a:srgbClr val="002060"/>
                </a:solidFill>
              </a:rPr>
              <a:t>misconduct and online harassment.</a:t>
            </a:r>
            <a:endParaRPr lang="en-GB" sz="1846" dirty="0">
              <a:solidFill>
                <a:srgbClr val="002060"/>
              </a:solidFill>
            </a:endParaRPr>
          </a:p>
          <a:p>
            <a:pPr lvl="1"/>
            <a:r>
              <a:rPr lang="en-GB" sz="1846" dirty="0">
                <a:solidFill>
                  <a:srgbClr val="002060"/>
                </a:solidFill>
              </a:rPr>
              <a:t>Improve our knowledge and understanding of a bystander</a:t>
            </a:r>
          </a:p>
          <a:p>
            <a:pPr lvl="1"/>
            <a:r>
              <a:rPr lang="en-GB" sz="1846" dirty="0">
                <a:solidFill>
                  <a:srgbClr val="002060"/>
                </a:solidFill>
              </a:rPr>
              <a:t>Explore scenarios and develop our bystander intervention skills</a:t>
            </a:r>
          </a:p>
        </p:txBody>
      </p:sp>
      <p:grpSp>
        <p:nvGrpSpPr>
          <p:cNvPr id="5" name="Group 4"/>
          <p:cNvGrpSpPr/>
          <p:nvPr/>
        </p:nvGrpSpPr>
        <p:grpSpPr>
          <a:xfrm>
            <a:off x="7764319" y="495414"/>
            <a:ext cx="1156319" cy="862205"/>
            <a:chOff x="8411345" y="250948"/>
            <a:chExt cx="1252679" cy="934055"/>
          </a:xfrm>
        </p:grpSpPr>
        <p:pic>
          <p:nvPicPr>
            <p:cNvPr id="6" name="Picture 5"/>
            <p:cNvPicPr/>
            <p:nvPr/>
          </p:nvPicPr>
          <p:blipFill rotWithShape="1">
            <a:blip r:embed="rId3" cstate="print">
              <a:extLst>
                <a:ext uri="{28A0092B-C50C-407E-A947-70E740481C1C}">
                  <a14:useLocalDpi xmlns:a14="http://schemas.microsoft.com/office/drawing/2010/main" val="0"/>
                </a:ext>
              </a:extLst>
            </a:blip>
            <a:srcRect l="31576" t="32787" r="35187"/>
            <a:stretch/>
          </p:blipFill>
          <p:spPr bwMode="auto">
            <a:xfrm>
              <a:off x="8494476" y="250948"/>
              <a:ext cx="1169548" cy="517538"/>
            </a:xfrm>
            <a:prstGeom prst="rect">
              <a:avLst/>
            </a:prstGeom>
            <a:ln>
              <a:noFill/>
            </a:ln>
            <a:extLst>
              <a:ext uri="{53640926-AAD7-44D8-BBD7-CCE9431645EC}">
                <a14:shadowObscured xmlns:a14="http://schemas.microsoft.com/office/drawing/2010/main"/>
              </a:ext>
            </a:extLst>
          </p:spPr>
        </p:pic>
        <p:pic>
          <p:nvPicPr>
            <p:cNvPr id="7" name="Picture 2" descr="http://www.eauc.org.uk/image_uploads/hefce_large.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11345" y="768487"/>
              <a:ext cx="1252679" cy="41651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04056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childTnLst>
                                </p:cTn>
                              </p:par>
                            </p:childTnLst>
                          </p:cTn>
                        </p:par>
                        <p:par>
                          <p:cTn id="18" fill="hold">
                            <p:stCondLst>
                              <p:cond delay="0"/>
                            </p:stCondLst>
                            <p:childTnLst>
                              <p:par>
                                <p:cTn id="19" presetID="10" presetClass="entr" presetSubtype="0" fill="hold" grpId="0" nodeType="after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childTnLst>
                          </p:cTn>
                        </p:par>
                        <p:par>
                          <p:cTn id="22" fill="hold">
                            <p:stCondLst>
                              <p:cond delay="500"/>
                            </p:stCondLst>
                            <p:childTnLst>
                              <p:par>
                                <p:cTn id="23" presetID="10" presetClass="entr" presetSubtype="0" fill="hold" grpId="0" nodeType="after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childTnLst>
                          </p:cTn>
                        </p:par>
                        <p:par>
                          <p:cTn id="26" fill="hold">
                            <p:stCondLst>
                              <p:cond delay="1000"/>
                            </p:stCondLst>
                            <p:childTnLst>
                              <p:par>
                                <p:cTn id="27" presetID="10" presetClass="entr" presetSubtype="0" fill="hold" grpId="0" nodeType="after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fade">
                                      <p:cBhvr>
                                        <p:cTn id="29"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92" dirty="0" smtClean="0">
                <a:solidFill>
                  <a:srgbClr val="A77825"/>
                </a:solidFill>
              </a:rPr>
              <a:t>SESSION OVERVIEW</a:t>
            </a:r>
            <a:endParaRPr lang="en-GB" sz="3692" dirty="0">
              <a:solidFill>
                <a:srgbClr val="A77825"/>
              </a:solidFill>
            </a:endParaRPr>
          </a:p>
        </p:txBody>
      </p:sp>
      <p:sp>
        <p:nvSpPr>
          <p:cNvPr id="3" name="Content Placeholder 2"/>
          <p:cNvSpPr>
            <a:spLocks noGrp="1"/>
          </p:cNvSpPr>
          <p:nvPr>
            <p:ph idx="1"/>
          </p:nvPr>
        </p:nvSpPr>
        <p:spPr/>
        <p:txBody>
          <a:bodyPr>
            <a:noAutofit/>
          </a:bodyPr>
          <a:lstStyle/>
          <a:p>
            <a:r>
              <a:rPr lang="en-GB" sz="1846" dirty="0" smtClean="0">
                <a:solidFill>
                  <a:srgbClr val="002060"/>
                </a:solidFill>
              </a:rPr>
              <a:t>Sexual Misconduct</a:t>
            </a:r>
          </a:p>
          <a:p>
            <a:r>
              <a:rPr lang="en-GB" sz="1846" dirty="0" smtClean="0">
                <a:solidFill>
                  <a:srgbClr val="002060"/>
                </a:solidFill>
              </a:rPr>
              <a:t>Online harassment</a:t>
            </a:r>
          </a:p>
          <a:p>
            <a:r>
              <a:rPr lang="en-GB" sz="1846" dirty="0" smtClean="0">
                <a:solidFill>
                  <a:srgbClr val="002060"/>
                </a:solidFill>
              </a:rPr>
              <a:t>Types of Bystander</a:t>
            </a:r>
          </a:p>
          <a:p>
            <a:r>
              <a:rPr lang="en-GB" sz="1846" dirty="0" smtClean="0">
                <a:solidFill>
                  <a:srgbClr val="002060"/>
                </a:solidFill>
              </a:rPr>
              <a:t>Approaches to Bystander Intervention</a:t>
            </a:r>
          </a:p>
          <a:p>
            <a:r>
              <a:rPr lang="en-GB" sz="1846" dirty="0" smtClean="0">
                <a:solidFill>
                  <a:srgbClr val="002060"/>
                </a:solidFill>
              </a:rPr>
              <a:t>Being a Bystander</a:t>
            </a:r>
          </a:p>
          <a:p>
            <a:r>
              <a:rPr lang="en-GB" sz="1846" dirty="0" smtClean="0">
                <a:solidFill>
                  <a:srgbClr val="002060"/>
                </a:solidFill>
              </a:rPr>
              <a:t>Scenarios</a:t>
            </a:r>
          </a:p>
          <a:p>
            <a:r>
              <a:rPr lang="en-GB" sz="1846" dirty="0" smtClean="0">
                <a:solidFill>
                  <a:srgbClr val="002060"/>
                </a:solidFill>
              </a:rPr>
              <a:t>Reflection</a:t>
            </a:r>
          </a:p>
        </p:txBody>
      </p:sp>
      <p:grpSp>
        <p:nvGrpSpPr>
          <p:cNvPr id="5" name="Group 4"/>
          <p:cNvGrpSpPr/>
          <p:nvPr/>
        </p:nvGrpSpPr>
        <p:grpSpPr>
          <a:xfrm>
            <a:off x="7764319" y="495414"/>
            <a:ext cx="1156319" cy="862205"/>
            <a:chOff x="8411345" y="250948"/>
            <a:chExt cx="1252679" cy="934055"/>
          </a:xfrm>
        </p:grpSpPr>
        <p:pic>
          <p:nvPicPr>
            <p:cNvPr id="6" name="Picture 5"/>
            <p:cNvPicPr/>
            <p:nvPr/>
          </p:nvPicPr>
          <p:blipFill rotWithShape="1">
            <a:blip r:embed="rId3" cstate="print">
              <a:extLst>
                <a:ext uri="{28A0092B-C50C-407E-A947-70E740481C1C}">
                  <a14:useLocalDpi xmlns:a14="http://schemas.microsoft.com/office/drawing/2010/main" val="0"/>
                </a:ext>
              </a:extLst>
            </a:blip>
            <a:srcRect l="31576" t="32787" r="35187"/>
            <a:stretch/>
          </p:blipFill>
          <p:spPr bwMode="auto">
            <a:xfrm>
              <a:off x="8494476" y="250948"/>
              <a:ext cx="1169548" cy="517538"/>
            </a:xfrm>
            <a:prstGeom prst="rect">
              <a:avLst/>
            </a:prstGeom>
            <a:ln>
              <a:noFill/>
            </a:ln>
            <a:extLst>
              <a:ext uri="{53640926-AAD7-44D8-BBD7-CCE9431645EC}">
                <a14:shadowObscured xmlns:a14="http://schemas.microsoft.com/office/drawing/2010/main"/>
              </a:ext>
            </a:extLst>
          </p:spPr>
        </p:pic>
        <p:pic>
          <p:nvPicPr>
            <p:cNvPr id="7" name="Picture 2" descr="http://www.eauc.org.uk/image_uploads/hefce_large.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11345" y="768487"/>
              <a:ext cx="1252679" cy="41651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9298771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92" dirty="0" smtClean="0">
                <a:solidFill>
                  <a:srgbClr val="A77825"/>
                </a:solidFill>
              </a:rPr>
              <a:t>TASK </a:t>
            </a:r>
            <a:r>
              <a:rPr lang="en-GB" sz="3692" dirty="0">
                <a:solidFill>
                  <a:srgbClr val="FF0000"/>
                </a:solidFill>
              </a:rPr>
              <a:t>	</a:t>
            </a:r>
          </a:p>
        </p:txBody>
      </p:sp>
      <p:sp>
        <p:nvSpPr>
          <p:cNvPr id="3" name="Content Placeholder 2"/>
          <p:cNvSpPr>
            <a:spLocks noGrp="1"/>
          </p:cNvSpPr>
          <p:nvPr>
            <p:ph idx="1"/>
          </p:nvPr>
        </p:nvSpPr>
        <p:spPr/>
        <p:txBody>
          <a:bodyPr>
            <a:normAutofit/>
          </a:bodyPr>
          <a:lstStyle/>
          <a:p>
            <a:r>
              <a:rPr lang="en-GB" sz="1846" dirty="0" smtClean="0">
                <a:solidFill>
                  <a:srgbClr val="002060"/>
                </a:solidFill>
              </a:rPr>
              <a:t>You </a:t>
            </a:r>
            <a:r>
              <a:rPr lang="en-GB" sz="1846" dirty="0">
                <a:solidFill>
                  <a:srgbClr val="002060"/>
                </a:solidFill>
              </a:rPr>
              <a:t>have 2 minutes to come up with </a:t>
            </a:r>
            <a:r>
              <a:rPr lang="en-GB" sz="1846" dirty="0" smtClean="0">
                <a:solidFill>
                  <a:srgbClr val="002060"/>
                </a:solidFill>
              </a:rPr>
              <a:t>3 words </a:t>
            </a:r>
            <a:r>
              <a:rPr lang="en-GB" sz="1846" dirty="0">
                <a:solidFill>
                  <a:srgbClr val="002060"/>
                </a:solidFill>
              </a:rPr>
              <a:t>which </a:t>
            </a:r>
            <a:r>
              <a:rPr lang="en-GB" sz="1846" dirty="0" smtClean="0">
                <a:solidFill>
                  <a:srgbClr val="002060"/>
                </a:solidFill>
              </a:rPr>
              <a:t>describes your sports </a:t>
            </a:r>
            <a:r>
              <a:rPr lang="en-GB" sz="1846" dirty="0" smtClean="0">
                <a:solidFill>
                  <a:srgbClr val="002060"/>
                </a:solidFill>
              </a:rPr>
              <a:t>club/ society</a:t>
            </a:r>
            <a:endParaRPr lang="en-GB" sz="1846" dirty="0">
              <a:solidFill>
                <a:srgbClr val="002060"/>
              </a:solidFill>
            </a:endParaRPr>
          </a:p>
          <a:p>
            <a:r>
              <a:rPr lang="en-GB" sz="1846" dirty="0" smtClean="0">
                <a:solidFill>
                  <a:srgbClr val="002060"/>
                </a:solidFill>
              </a:rPr>
              <a:t>Be </a:t>
            </a:r>
            <a:r>
              <a:rPr lang="en-GB" sz="1846" dirty="0">
                <a:solidFill>
                  <a:srgbClr val="002060"/>
                </a:solidFill>
              </a:rPr>
              <a:t>creative, these words should highlight your </a:t>
            </a:r>
            <a:r>
              <a:rPr lang="en-GB" sz="1846" dirty="0" smtClean="0">
                <a:solidFill>
                  <a:srgbClr val="002060"/>
                </a:solidFill>
              </a:rPr>
              <a:t>sports </a:t>
            </a:r>
            <a:r>
              <a:rPr lang="en-GB" sz="1846" dirty="0" smtClean="0">
                <a:solidFill>
                  <a:srgbClr val="002060"/>
                </a:solidFill>
              </a:rPr>
              <a:t>club’s/ society’s  </a:t>
            </a:r>
            <a:r>
              <a:rPr lang="en-GB" sz="1846" dirty="0" smtClean="0">
                <a:solidFill>
                  <a:srgbClr val="002060"/>
                </a:solidFill>
              </a:rPr>
              <a:t>culture</a:t>
            </a:r>
            <a:r>
              <a:rPr lang="en-GB" sz="1846" dirty="0">
                <a:solidFill>
                  <a:srgbClr val="002060"/>
                </a:solidFill>
              </a:rPr>
              <a:t>, environment, tradition, and everything else which makes </a:t>
            </a:r>
            <a:r>
              <a:rPr lang="en-GB" sz="1846" dirty="0" smtClean="0">
                <a:solidFill>
                  <a:srgbClr val="002060"/>
                </a:solidFill>
              </a:rPr>
              <a:t>it unique.</a:t>
            </a:r>
            <a:endParaRPr lang="en-GB" sz="1846" dirty="0">
              <a:solidFill>
                <a:srgbClr val="002060"/>
              </a:solidFill>
            </a:endParaRPr>
          </a:p>
        </p:txBody>
      </p:sp>
      <p:grpSp>
        <p:nvGrpSpPr>
          <p:cNvPr id="5" name="Group 4"/>
          <p:cNvGrpSpPr/>
          <p:nvPr/>
        </p:nvGrpSpPr>
        <p:grpSpPr>
          <a:xfrm>
            <a:off x="7764319" y="495414"/>
            <a:ext cx="1156319" cy="862205"/>
            <a:chOff x="8411345" y="250948"/>
            <a:chExt cx="1252679" cy="934055"/>
          </a:xfrm>
        </p:grpSpPr>
        <p:pic>
          <p:nvPicPr>
            <p:cNvPr id="6" name="Picture 5"/>
            <p:cNvPicPr/>
            <p:nvPr/>
          </p:nvPicPr>
          <p:blipFill rotWithShape="1">
            <a:blip r:embed="rId3" cstate="print">
              <a:extLst>
                <a:ext uri="{28A0092B-C50C-407E-A947-70E740481C1C}">
                  <a14:useLocalDpi xmlns:a14="http://schemas.microsoft.com/office/drawing/2010/main" val="0"/>
                </a:ext>
              </a:extLst>
            </a:blip>
            <a:srcRect l="31576" t="32787" r="35187"/>
            <a:stretch/>
          </p:blipFill>
          <p:spPr bwMode="auto">
            <a:xfrm>
              <a:off x="8494476" y="250948"/>
              <a:ext cx="1169548" cy="517538"/>
            </a:xfrm>
            <a:prstGeom prst="rect">
              <a:avLst/>
            </a:prstGeom>
            <a:ln>
              <a:noFill/>
            </a:ln>
            <a:extLst>
              <a:ext uri="{53640926-AAD7-44D8-BBD7-CCE9431645EC}">
                <a14:shadowObscured xmlns:a14="http://schemas.microsoft.com/office/drawing/2010/main"/>
              </a:ext>
            </a:extLst>
          </p:spPr>
        </p:pic>
        <p:pic>
          <p:nvPicPr>
            <p:cNvPr id="7" name="Picture 2" descr="http://www.eauc.org.uk/image_uploads/hefce_large.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11345" y="768487"/>
              <a:ext cx="1252679" cy="41651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40559128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92" dirty="0">
                <a:solidFill>
                  <a:srgbClr val="A77825"/>
                </a:solidFill>
              </a:rPr>
              <a:t>STATISTICS</a:t>
            </a:r>
          </a:p>
        </p:txBody>
      </p:sp>
      <p:sp>
        <p:nvSpPr>
          <p:cNvPr id="3" name="Content Placeholder 2"/>
          <p:cNvSpPr>
            <a:spLocks noGrp="1"/>
          </p:cNvSpPr>
          <p:nvPr>
            <p:ph idx="1"/>
          </p:nvPr>
        </p:nvSpPr>
        <p:spPr/>
        <p:txBody>
          <a:bodyPr>
            <a:normAutofit/>
          </a:bodyPr>
          <a:lstStyle/>
          <a:p>
            <a:r>
              <a:rPr lang="en-GB" sz="1700" dirty="0" smtClean="0">
                <a:solidFill>
                  <a:srgbClr val="002060"/>
                </a:solidFill>
              </a:rPr>
              <a:t>In England and Wales, an </a:t>
            </a:r>
            <a:r>
              <a:rPr lang="en-GB" sz="1700" dirty="0">
                <a:solidFill>
                  <a:srgbClr val="002060"/>
                </a:solidFill>
              </a:rPr>
              <a:t>estimated </a:t>
            </a:r>
            <a:r>
              <a:rPr lang="en-GB" sz="1700" dirty="0" smtClean="0">
                <a:solidFill>
                  <a:srgbClr val="A77825"/>
                </a:solidFill>
              </a:rPr>
              <a:t>510,000</a:t>
            </a:r>
            <a:r>
              <a:rPr lang="en-GB" sz="1700" dirty="0" smtClean="0">
                <a:solidFill>
                  <a:srgbClr val="002060"/>
                </a:solidFill>
              </a:rPr>
              <a:t> women and </a:t>
            </a:r>
            <a:r>
              <a:rPr lang="en-GB" sz="1700" dirty="0" smtClean="0">
                <a:solidFill>
                  <a:srgbClr val="A77825"/>
                </a:solidFill>
              </a:rPr>
              <a:t>138,000</a:t>
            </a:r>
            <a:r>
              <a:rPr lang="en-GB" sz="1700" dirty="0" smtClean="0">
                <a:solidFill>
                  <a:srgbClr val="002060"/>
                </a:solidFill>
              </a:rPr>
              <a:t> men aged </a:t>
            </a:r>
            <a:r>
              <a:rPr lang="en-GB" sz="1700" dirty="0">
                <a:solidFill>
                  <a:srgbClr val="002060"/>
                </a:solidFill>
              </a:rPr>
              <a:t>16 to 59 </a:t>
            </a:r>
            <a:r>
              <a:rPr lang="en-GB" sz="1700" dirty="0" smtClean="0">
                <a:solidFill>
                  <a:srgbClr val="002060"/>
                </a:solidFill>
              </a:rPr>
              <a:t>were victims of sexual offenses in </a:t>
            </a:r>
            <a:r>
              <a:rPr lang="en-GB" sz="1700" dirty="0">
                <a:solidFill>
                  <a:srgbClr val="002060"/>
                </a:solidFill>
              </a:rPr>
              <a:t>the last </a:t>
            </a:r>
            <a:r>
              <a:rPr lang="en-GB" sz="1700" dirty="0" smtClean="0">
                <a:solidFill>
                  <a:srgbClr val="002060"/>
                </a:solidFill>
              </a:rPr>
              <a:t>year</a:t>
            </a:r>
          </a:p>
          <a:p>
            <a:pPr marL="0" indent="0">
              <a:buNone/>
            </a:pPr>
            <a:r>
              <a:rPr lang="en-GB" sz="1400" dirty="0" smtClean="0">
                <a:solidFill>
                  <a:srgbClr val="002060"/>
                </a:solidFill>
              </a:rPr>
              <a:t>{The </a:t>
            </a:r>
            <a:r>
              <a:rPr lang="en-GB" sz="1400" dirty="0">
                <a:solidFill>
                  <a:srgbClr val="002060"/>
                </a:solidFill>
              </a:rPr>
              <a:t>Crime Survey for England and Wales (CSEW</a:t>
            </a:r>
            <a:r>
              <a:rPr lang="en-GB" sz="1400" dirty="0" smtClean="0">
                <a:solidFill>
                  <a:srgbClr val="002060"/>
                </a:solidFill>
              </a:rPr>
              <a:t>) 2017}</a:t>
            </a:r>
          </a:p>
          <a:p>
            <a:pPr marL="0" indent="0">
              <a:buNone/>
            </a:pPr>
            <a:endParaRPr lang="en-GB" sz="1700" dirty="0">
              <a:solidFill>
                <a:srgbClr val="002060"/>
              </a:solidFill>
            </a:endParaRPr>
          </a:p>
          <a:p>
            <a:r>
              <a:rPr lang="en-GB" sz="1700" dirty="0">
                <a:solidFill>
                  <a:srgbClr val="A77825"/>
                </a:solidFill>
              </a:rPr>
              <a:t>26% of students </a:t>
            </a:r>
            <a:r>
              <a:rPr lang="en-GB" sz="1700" dirty="0">
                <a:solidFill>
                  <a:srgbClr val="002060"/>
                </a:solidFill>
              </a:rPr>
              <a:t>have </a:t>
            </a:r>
            <a:r>
              <a:rPr lang="en-GB" sz="1700" dirty="0">
                <a:solidFill>
                  <a:srgbClr val="A77825"/>
                </a:solidFill>
              </a:rPr>
              <a:t>experienced</a:t>
            </a:r>
            <a:r>
              <a:rPr lang="en-GB" sz="1700" dirty="0">
                <a:solidFill>
                  <a:srgbClr val="002060"/>
                </a:solidFill>
              </a:rPr>
              <a:t> unwanted sexual advances (including touching, bumping, or groping), </a:t>
            </a:r>
            <a:r>
              <a:rPr lang="en-GB" sz="1700" dirty="0">
                <a:solidFill>
                  <a:srgbClr val="A77825"/>
                </a:solidFill>
              </a:rPr>
              <a:t>36% of students </a:t>
            </a:r>
            <a:r>
              <a:rPr lang="en-GB" sz="1700" dirty="0" smtClean="0">
                <a:solidFill>
                  <a:srgbClr val="002060"/>
                </a:solidFill>
              </a:rPr>
              <a:t>have </a:t>
            </a:r>
            <a:r>
              <a:rPr lang="en-GB" sz="1700" dirty="0" smtClean="0">
                <a:solidFill>
                  <a:srgbClr val="A77825"/>
                </a:solidFill>
              </a:rPr>
              <a:t>witnessed</a:t>
            </a:r>
            <a:r>
              <a:rPr lang="en-GB" sz="1700" dirty="0" smtClean="0">
                <a:solidFill>
                  <a:srgbClr val="002060"/>
                </a:solidFill>
              </a:rPr>
              <a:t> </a:t>
            </a:r>
            <a:r>
              <a:rPr lang="en-GB" sz="1700" dirty="0">
                <a:solidFill>
                  <a:srgbClr val="002060"/>
                </a:solidFill>
              </a:rPr>
              <a:t>this happening to another </a:t>
            </a:r>
            <a:r>
              <a:rPr lang="en-GB" sz="1700" dirty="0" smtClean="0">
                <a:solidFill>
                  <a:srgbClr val="002060"/>
                </a:solidFill>
              </a:rPr>
              <a:t>student</a:t>
            </a:r>
          </a:p>
          <a:p>
            <a:pPr marL="0" indent="0">
              <a:buNone/>
            </a:pPr>
            <a:r>
              <a:rPr lang="en-GB" sz="1400" dirty="0" smtClean="0">
                <a:solidFill>
                  <a:srgbClr val="002060"/>
                </a:solidFill>
              </a:rPr>
              <a:t>{NUS, 2015}</a:t>
            </a:r>
            <a:endParaRPr lang="en-GB" sz="1400" dirty="0">
              <a:solidFill>
                <a:srgbClr val="002060"/>
              </a:solidFill>
            </a:endParaRPr>
          </a:p>
          <a:p>
            <a:pPr marL="0" indent="0">
              <a:buNone/>
            </a:pPr>
            <a:endParaRPr lang="en-GB" sz="1700" dirty="0">
              <a:solidFill>
                <a:srgbClr val="A77825"/>
              </a:solidFill>
            </a:endParaRPr>
          </a:p>
          <a:p>
            <a:r>
              <a:rPr lang="en-GB" sz="1700" dirty="0">
                <a:solidFill>
                  <a:srgbClr val="A77825"/>
                </a:solidFill>
              </a:rPr>
              <a:t>41% of people have experienced online harassment </a:t>
            </a:r>
            <a:r>
              <a:rPr lang="en-GB" sz="1700" dirty="0">
                <a:solidFill>
                  <a:srgbClr val="002060"/>
                </a:solidFill>
              </a:rPr>
              <a:t>and a recent Universities UK Taskforce report has pointed to the ‘growing prevalence of online harassment’ among university students</a:t>
            </a:r>
            <a:r>
              <a:rPr lang="en-GB" sz="1700" dirty="0" smtClean="0">
                <a:solidFill>
                  <a:srgbClr val="002060"/>
                </a:solidFill>
              </a:rPr>
              <a:t>.</a:t>
            </a:r>
            <a:endParaRPr lang="en-GB" sz="1846" dirty="0">
              <a:solidFill>
                <a:srgbClr val="002060"/>
              </a:solidFill>
            </a:endParaRPr>
          </a:p>
          <a:p>
            <a:pPr marL="0" indent="0">
              <a:buNone/>
            </a:pPr>
            <a:r>
              <a:rPr lang="en-GB" sz="1400" dirty="0" smtClean="0">
                <a:solidFill>
                  <a:srgbClr val="002060"/>
                </a:solidFill>
              </a:rPr>
              <a:t>{Universities UK 2016}</a:t>
            </a:r>
            <a:endParaRPr lang="en-GB" sz="1400" dirty="0">
              <a:solidFill>
                <a:srgbClr val="002060"/>
              </a:solidFill>
            </a:endParaRPr>
          </a:p>
        </p:txBody>
      </p:sp>
      <p:grpSp>
        <p:nvGrpSpPr>
          <p:cNvPr id="4" name="Group 3"/>
          <p:cNvGrpSpPr/>
          <p:nvPr/>
        </p:nvGrpSpPr>
        <p:grpSpPr>
          <a:xfrm>
            <a:off x="7764319" y="495414"/>
            <a:ext cx="1156319" cy="862205"/>
            <a:chOff x="8411345" y="250948"/>
            <a:chExt cx="1252679" cy="934055"/>
          </a:xfrm>
        </p:grpSpPr>
        <p:pic>
          <p:nvPicPr>
            <p:cNvPr id="5" name="Picture 4"/>
            <p:cNvPicPr/>
            <p:nvPr/>
          </p:nvPicPr>
          <p:blipFill rotWithShape="1">
            <a:blip r:embed="rId3" cstate="print">
              <a:extLst>
                <a:ext uri="{28A0092B-C50C-407E-A947-70E740481C1C}">
                  <a14:useLocalDpi xmlns:a14="http://schemas.microsoft.com/office/drawing/2010/main" val="0"/>
                </a:ext>
              </a:extLst>
            </a:blip>
            <a:srcRect l="31576" t="32787" r="35187"/>
            <a:stretch/>
          </p:blipFill>
          <p:spPr bwMode="auto">
            <a:xfrm>
              <a:off x="8494476" y="250948"/>
              <a:ext cx="1169548" cy="517538"/>
            </a:xfrm>
            <a:prstGeom prst="rect">
              <a:avLst/>
            </a:prstGeom>
            <a:ln>
              <a:noFill/>
            </a:ln>
            <a:extLst>
              <a:ext uri="{53640926-AAD7-44D8-BBD7-CCE9431645EC}">
                <a14:shadowObscured xmlns:a14="http://schemas.microsoft.com/office/drawing/2010/main"/>
              </a:ext>
            </a:extLst>
          </p:spPr>
        </p:pic>
        <p:pic>
          <p:nvPicPr>
            <p:cNvPr id="6" name="Picture 2" descr="http://www.eauc.org.uk/image_uploads/hefce_large.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11345" y="768487"/>
              <a:ext cx="1252679" cy="41651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7945883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92" dirty="0">
                <a:solidFill>
                  <a:srgbClr val="A77825"/>
                </a:solidFill>
              </a:rPr>
              <a:t>Safe and Welcoming Campus Environments Project</a:t>
            </a:r>
          </a:p>
        </p:txBody>
      </p:sp>
      <p:sp>
        <p:nvSpPr>
          <p:cNvPr id="3" name="Content Placeholder 2"/>
          <p:cNvSpPr>
            <a:spLocks noGrp="1"/>
          </p:cNvSpPr>
          <p:nvPr>
            <p:ph idx="1"/>
          </p:nvPr>
        </p:nvSpPr>
        <p:spPr/>
        <p:txBody>
          <a:bodyPr>
            <a:noAutofit/>
          </a:bodyPr>
          <a:lstStyle/>
          <a:p>
            <a:pPr marL="0" indent="0">
              <a:buNone/>
            </a:pPr>
            <a:r>
              <a:rPr lang="en-GB" sz="1846" dirty="0">
                <a:solidFill>
                  <a:srgbClr val="A77825"/>
                </a:solidFill>
              </a:rPr>
              <a:t>Project Aim: </a:t>
            </a:r>
            <a:r>
              <a:rPr lang="en-GB" sz="1846" dirty="0">
                <a:solidFill>
                  <a:srgbClr val="002060"/>
                </a:solidFill>
              </a:rPr>
              <a:t>Ensuring that the University is a safe and welcoming environment in which all staff and students can flourish and achieve their potential</a:t>
            </a:r>
            <a:r>
              <a:rPr lang="en-GB" sz="1846" dirty="0" smtClean="0">
                <a:solidFill>
                  <a:srgbClr val="002060"/>
                </a:solidFill>
              </a:rPr>
              <a:t>.</a:t>
            </a:r>
          </a:p>
          <a:p>
            <a:pPr marL="0" indent="0">
              <a:buNone/>
            </a:pPr>
            <a:endParaRPr lang="en-GB" sz="1846" dirty="0">
              <a:solidFill>
                <a:srgbClr val="002060"/>
              </a:solidFill>
            </a:endParaRPr>
          </a:p>
          <a:p>
            <a:pPr marL="0" indent="0">
              <a:buNone/>
            </a:pPr>
            <a:r>
              <a:rPr lang="en-GB" sz="1846" dirty="0">
                <a:solidFill>
                  <a:srgbClr val="A77825"/>
                </a:solidFill>
              </a:rPr>
              <a:t>Phase One </a:t>
            </a:r>
            <a:r>
              <a:rPr lang="en-GB" sz="1846" dirty="0">
                <a:solidFill>
                  <a:srgbClr val="002060"/>
                </a:solidFill>
              </a:rPr>
              <a:t>of the project concluded in July 2017, and was focused on establishing a policy framework to underpin further work. </a:t>
            </a:r>
            <a:r>
              <a:rPr lang="en-GB" sz="1846" dirty="0" smtClean="0">
                <a:solidFill>
                  <a:srgbClr val="002060"/>
                </a:solidFill>
              </a:rPr>
              <a:t>Changes were made to the University’s </a:t>
            </a:r>
            <a:r>
              <a:rPr lang="en-GB" sz="1846" dirty="0">
                <a:solidFill>
                  <a:srgbClr val="002060"/>
                </a:solidFill>
              </a:rPr>
              <a:t>Policy on Student Conduct and </a:t>
            </a:r>
            <a:r>
              <a:rPr lang="en-GB" sz="1846" dirty="0" smtClean="0">
                <a:solidFill>
                  <a:srgbClr val="002060"/>
                </a:solidFill>
              </a:rPr>
              <a:t>Discipline.</a:t>
            </a:r>
          </a:p>
          <a:p>
            <a:pPr marL="0" indent="0">
              <a:buNone/>
            </a:pPr>
            <a:endParaRPr lang="en-GB" sz="1846" dirty="0">
              <a:solidFill>
                <a:srgbClr val="002060"/>
              </a:solidFill>
            </a:endParaRPr>
          </a:p>
          <a:p>
            <a:pPr marL="0" indent="0">
              <a:buNone/>
            </a:pPr>
            <a:r>
              <a:rPr lang="en-GB" sz="1846" dirty="0">
                <a:solidFill>
                  <a:srgbClr val="A77825"/>
                </a:solidFill>
              </a:rPr>
              <a:t>Phase Two </a:t>
            </a:r>
            <a:r>
              <a:rPr lang="en-GB" sz="1846" dirty="0">
                <a:solidFill>
                  <a:srgbClr val="002060"/>
                </a:solidFill>
              </a:rPr>
              <a:t>of the Safe and Welcoming Campus Environments Project is focused on responding to and preventing incidents of sexual misconduct by or against </a:t>
            </a:r>
            <a:r>
              <a:rPr lang="en-GB" sz="1846" dirty="0" smtClean="0">
                <a:solidFill>
                  <a:srgbClr val="002060"/>
                </a:solidFill>
              </a:rPr>
              <a:t>students.</a:t>
            </a:r>
          </a:p>
          <a:p>
            <a:pPr marL="0" indent="0">
              <a:buNone/>
            </a:pPr>
            <a:endParaRPr lang="en-GB" sz="1846" dirty="0">
              <a:solidFill>
                <a:srgbClr val="002060"/>
              </a:solidFill>
            </a:endParaRPr>
          </a:p>
          <a:p>
            <a:pPr marL="0" indent="0">
              <a:buNone/>
            </a:pPr>
            <a:r>
              <a:rPr lang="en-GB" sz="1846" dirty="0" smtClean="0">
                <a:solidFill>
                  <a:srgbClr val="A77825"/>
                </a:solidFill>
              </a:rPr>
              <a:t>Changing Campus Cultures Project </a:t>
            </a:r>
            <a:r>
              <a:rPr lang="en-GB" sz="1846" dirty="0" smtClean="0">
                <a:solidFill>
                  <a:srgbClr val="002060"/>
                </a:solidFill>
              </a:rPr>
              <a:t>– Bystander Intervention Training to help empower student leaders in various areas of student life to tackle sexual misconduct.</a:t>
            </a:r>
            <a:endParaRPr lang="en-GB" sz="1846" dirty="0">
              <a:solidFill>
                <a:srgbClr val="002060"/>
              </a:solidFill>
            </a:endParaRPr>
          </a:p>
        </p:txBody>
      </p:sp>
      <p:grpSp>
        <p:nvGrpSpPr>
          <p:cNvPr id="5" name="Group 4"/>
          <p:cNvGrpSpPr/>
          <p:nvPr/>
        </p:nvGrpSpPr>
        <p:grpSpPr>
          <a:xfrm>
            <a:off x="7764319" y="495414"/>
            <a:ext cx="1156319" cy="862205"/>
            <a:chOff x="8411345" y="250948"/>
            <a:chExt cx="1252679" cy="934055"/>
          </a:xfrm>
        </p:grpSpPr>
        <p:pic>
          <p:nvPicPr>
            <p:cNvPr id="6" name="Picture 5"/>
            <p:cNvPicPr/>
            <p:nvPr/>
          </p:nvPicPr>
          <p:blipFill rotWithShape="1">
            <a:blip r:embed="rId3" cstate="print">
              <a:extLst>
                <a:ext uri="{28A0092B-C50C-407E-A947-70E740481C1C}">
                  <a14:useLocalDpi xmlns:a14="http://schemas.microsoft.com/office/drawing/2010/main" val="0"/>
                </a:ext>
              </a:extLst>
            </a:blip>
            <a:srcRect l="31576" t="32787" r="35187"/>
            <a:stretch/>
          </p:blipFill>
          <p:spPr bwMode="auto">
            <a:xfrm>
              <a:off x="8494476" y="250948"/>
              <a:ext cx="1169548" cy="517538"/>
            </a:xfrm>
            <a:prstGeom prst="rect">
              <a:avLst/>
            </a:prstGeom>
            <a:ln>
              <a:noFill/>
            </a:ln>
            <a:extLst>
              <a:ext uri="{53640926-AAD7-44D8-BBD7-CCE9431645EC}">
                <a14:shadowObscured xmlns:a14="http://schemas.microsoft.com/office/drawing/2010/main"/>
              </a:ext>
            </a:extLst>
          </p:spPr>
        </p:pic>
        <p:pic>
          <p:nvPicPr>
            <p:cNvPr id="7" name="Picture 2" descr="http://www.eauc.org.uk/image_uploads/hefce_large.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11345" y="768487"/>
              <a:ext cx="1252679" cy="41651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005065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92" dirty="0">
                <a:solidFill>
                  <a:srgbClr val="A77825"/>
                </a:solidFill>
              </a:rPr>
              <a:t>SEXUAL MISCONDUCT</a:t>
            </a:r>
          </a:p>
        </p:txBody>
      </p:sp>
      <p:sp>
        <p:nvSpPr>
          <p:cNvPr id="3" name="Content Placeholder 2"/>
          <p:cNvSpPr>
            <a:spLocks noGrp="1"/>
          </p:cNvSpPr>
          <p:nvPr>
            <p:ph idx="1"/>
          </p:nvPr>
        </p:nvSpPr>
        <p:spPr>
          <a:xfrm>
            <a:off x="628651" y="1948961"/>
            <a:ext cx="7886700" cy="4438744"/>
          </a:xfrm>
        </p:spPr>
        <p:txBody>
          <a:bodyPr>
            <a:normAutofit lnSpcReduction="10000"/>
          </a:bodyPr>
          <a:lstStyle/>
          <a:p>
            <a:pPr marL="0" indent="0">
              <a:buNone/>
            </a:pPr>
            <a:r>
              <a:rPr lang="en-GB" sz="1846" dirty="0">
                <a:solidFill>
                  <a:srgbClr val="A77825"/>
                </a:solidFill>
              </a:rPr>
              <a:t>SEXUAL MISCONDUCT </a:t>
            </a:r>
            <a:r>
              <a:rPr lang="en-GB" sz="1846" dirty="0">
                <a:solidFill>
                  <a:srgbClr val="002060"/>
                </a:solidFill>
              </a:rPr>
              <a:t>is a term within the University’s Policy on Student Conduct and Discipline. The term is used to avoid confusion with legal terminology, and covers a range of inappropriate and non-consensual sexual conduct.</a:t>
            </a:r>
          </a:p>
          <a:p>
            <a:pPr marL="0" indent="0">
              <a:buNone/>
            </a:pPr>
            <a:endParaRPr lang="en-GB" sz="1846" dirty="0"/>
          </a:p>
          <a:p>
            <a:pPr marL="0" indent="0">
              <a:buNone/>
            </a:pPr>
            <a:r>
              <a:rPr lang="en-GB" sz="1846" dirty="0">
                <a:solidFill>
                  <a:srgbClr val="A77825"/>
                </a:solidFill>
              </a:rPr>
              <a:t>Examples of sexual misconduct in the University’s policy include:</a:t>
            </a:r>
          </a:p>
          <a:p>
            <a:pPr lvl="1"/>
            <a:r>
              <a:rPr lang="en-GB" sz="1846" dirty="0">
                <a:solidFill>
                  <a:srgbClr val="002060"/>
                </a:solidFill>
              </a:rPr>
              <a:t>Engaging or attempting to engage in sexual acts without consent</a:t>
            </a:r>
          </a:p>
          <a:p>
            <a:pPr lvl="1"/>
            <a:r>
              <a:rPr lang="en-GB" sz="1846" dirty="0">
                <a:solidFill>
                  <a:srgbClr val="002060"/>
                </a:solidFill>
              </a:rPr>
              <a:t>Touching inappropriately in a sexual manner, without consent</a:t>
            </a:r>
          </a:p>
          <a:p>
            <a:pPr lvl="1"/>
            <a:r>
              <a:rPr lang="en-GB" sz="1846" dirty="0">
                <a:solidFill>
                  <a:srgbClr val="002060"/>
                </a:solidFill>
              </a:rPr>
              <a:t>Repeated unwanted and unsolicited sexual contact (in person, by telephone, or via the internet)</a:t>
            </a:r>
          </a:p>
          <a:p>
            <a:pPr lvl="1"/>
            <a:r>
              <a:rPr lang="en-GB" sz="1846" dirty="0">
                <a:solidFill>
                  <a:srgbClr val="002060"/>
                </a:solidFill>
              </a:rPr>
              <a:t>Non-consensually </a:t>
            </a:r>
            <a:r>
              <a:rPr lang="en-GB" sz="1846">
                <a:solidFill>
                  <a:srgbClr val="002060"/>
                </a:solidFill>
              </a:rPr>
              <a:t>sharing </a:t>
            </a:r>
            <a:r>
              <a:rPr lang="en-GB" sz="1846" smtClean="0">
                <a:solidFill>
                  <a:srgbClr val="002060"/>
                </a:solidFill>
              </a:rPr>
              <a:t>or creating </a:t>
            </a:r>
            <a:r>
              <a:rPr lang="en-GB" sz="1846" dirty="0">
                <a:solidFill>
                  <a:srgbClr val="002060"/>
                </a:solidFill>
              </a:rPr>
              <a:t>private sexual material of a person, both in-person and online</a:t>
            </a:r>
          </a:p>
          <a:p>
            <a:pPr lvl="1"/>
            <a:r>
              <a:rPr lang="en-GB" sz="1846" dirty="0">
                <a:solidFill>
                  <a:srgbClr val="002060"/>
                </a:solidFill>
              </a:rPr>
              <a:t>Making unwanted remarks that may reasonably be perceived to be of a sexual nature</a:t>
            </a:r>
          </a:p>
          <a:p>
            <a:pPr lvl="1"/>
            <a:r>
              <a:rPr lang="en-GB" sz="1846" dirty="0">
                <a:solidFill>
                  <a:srgbClr val="002060"/>
                </a:solidFill>
              </a:rPr>
              <a:t>Making unwarranted and unsolicited sex-based noises to another person</a:t>
            </a:r>
          </a:p>
        </p:txBody>
      </p:sp>
      <p:grpSp>
        <p:nvGrpSpPr>
          <p:cNvPr id="5" name="Group 4"/>
          <p:cNvGrpSpPr/>
          <p:nvPr/>
        </p:nvGrpSpPr>
        <p:grpSpPr>
          <a:xfrm>
            <a:off x="7764319" y="495414"/>
            <a:ext cx="1156319" cy="862205"/>
            <a:chOff x="8411345" y="250948"/>
            <a:chExt cx="1252679" cy="934055"/>
          </a:xfrm>
        </p:grpSpPr>
        <p:pic>
          <p:nvPicPr>
            <p:cNvPr id="6" name="Picture 5"/>
            <p:cNvPicPr/>
            <p:nvPr/>
          </p:nvPicPr>
          <p:blipFill rotWithShape="1">
            <a:blip r:embed="rId3" cstate="print">
              <a:extLst>
                <a:ext uri="{28A0092B-C50C-407E-A947-70E740481C1C}">
                  <a14:useLocalDpi xmlns:a14="http://schemas.microsoft.com/office/drawing/2010/main" val="0"/>
                </a:ext>
              </a:extLst>
            </a:blip>
            <a:srcRect l="31576" t="32787" r="35187"/>
            <a:stretch/>
          </p:blipFill>
          <p:spPr bwMode="auto">
            <a:xfrm>
              <a:off x="8494476" y="250948"/>
              <a:ext cx="1169548" cy="517538"/>
            </a:xfrm>
            <a:prstGeom prst="rect">
              <a:avLst/>
            </a:prstGeom>
            <a:ln>
              <a:noFill/>
            </a:ln>
            <a:extLst>
              <a:ext uri="{53640926-AAD7-44D8-BBD7-CCE9431645EC}">
                <a14:shadowObscured xmlns:a14="http://schemas.microsoft.com/office/drawing/2010/main"/>
              </a:ext>
            </a:extLst>
          </p:spPr>
        </p:pic>
        <p:pic>
          <p:nvPicPr>
            <p:cNvPr id="7" name="Picture 2" descr="http://www.eauc.org.uk/image_uploads/hefce_large.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11345" y="768487"/>
              <a:ext cx="1252679" cy="41651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340983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500"/>
                                        <p:tgtEl>
                                          <p:spTgt spid="3">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fade">
                                      <p:cBhvr>
                                        <p:cTn id="30" dur="500"/>
                                        <p:tgtEl>
                                          <p:spTgt spid="3">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500"/>
                                        <p:tgtEl>
                                          <p:spTgt spid="3">
                                            <p:txEl>
                                              <p:pRg st="7" end="7"/>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3">
                                            <p:txEl>
                                              <p:pRg st="8" end="8"/>
                                            </p:txEl>
                                          </p:spTgt>
                                        </p:tgtEl>
                                        <p:attrNameLst>
                                          <p:attrName>style.visibility</p:attrName>
                                        </p:attrNameLst>
                                      </p:cBhvr>
                                      <p:to>
                                        <p:strVal val="visible"/>
                                      </p:to>
                                    </p:set>
                                    <p:animEffect transition="in" filter="fade">
                                      <p:cBhvr>
                                        <p:cTn id="40" dur="500"/>
                                        <p:tgtEl>
                                          <p:spTgt spid="3">
                                            <p:txEl>
                                              <p:pRg st="8" end="8"/>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3">
                                            <p:txEl>
                                              <p:pRg st="0" end="0"/>
                                            </p:txEl>
                                          </p:spTgt>
                                        </p:tgtEl>
                                        <p:attrNameLst>
                                          <p:attrName>style.visibility</p:attrName>
                                        </p:attrNameLst>
                                      </p:cBhvr>
                                      <p:to>
                                        <p:strVal val="visible"/>
                                      </p:to>
                                    </p:set>
                                    <p:animEffect transition="in" filter="fade">
                                      <p:cBhvr>
                                        <p:cTn id="45" dur="500"/>
                                        <p:tgtEl>
                                          <p:spTgt spid="3">
                                            <p:txEl>
                                              <p:pRg st="0" end="0"/>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3">
                                            <p:txEl>
                                              <p:pRg st="2" end="2"/>
                                            </p:txEl>
                                          </p:spTgt>
                                        </p:tgtEl>
                                        <p:attrNameLst>
                                          <p:attrName>style.visibility</p:attrName>
                                        </p:attrNameLst>
                                      </p:cBhvr>
                                      <p:to>
                                        <p:strVal val="visible"/>
                                      </p:to>
                                    </p:set>
                                    <p:animEffect transition="in" filter="fade">
                                      <p:cBhvr>
                                        <p:cTn id="50" dur="500"/>
                                        <p:tgtEl>
                                          <p:spTgt spid="3">
                                            <p:txEl>
                                              <p:pRg st="2" end="2"/>
                                            </p:txEl>
                                          </p:spTgt>
                                        </p:tgtEl>
                                      </p:cBhvr>
                                    </p:animEffect>
                                  </p:childTnLst>
                                </p:cTn>
                              </p:par>
                              <p:par>
                                <p:cTn id="51" presetID="10" presetClass="entr" presetSubtype="0" fill="hold" nodeType="withEffect">
                                  <p:stCondLst>
                                    <p:cond delay="0"/>
                                  </p:stCondLst>
                                  <p:childTnLst>
                                    <p:set>
                                      <p:cBhvr>
                                        <p:cTn id="52" dur="1" fill="hold">
                                          <p:stCondLst>
                                            <p:cond delay="0"/>
                                          </p:stCondLst>
                                        </p:cTn>
                                        <p:tgtEl>
                                          <p:spTgt spid="3">
                                            <p:txEl>
                                              <p:pRg st="3" end="3"/>
                                            </p:txEl>
                                          </p:spTgt>
                                        </p:tgtEl>
                                        <p:attrNameLst>
                                          <p:attrName>style.visibility</p:attrName>
                                        </p:attrNameLst>
                                      </p:cBhvr>
                                      <p:to>
                                        <p:strVal val="visible"/>
                                      </p:to>
                                    </p:set>
                                    <p:animEffect transition="in" filter="fade">
                                      <p:cBhvr>
                                        <p:cTn id="53" dur="500"/>
                                        <p:tgtEl>
                                          <p:spTgt spid="3">
                                            <p:txEl>
                                              <p:pRg st="3" end="3"/>
                                            </p:txEl>
                                          </p:spTgt>
                                        </p:tgtEl>
                                      </p:cBhvr>
                                    </p:animEffect>
                                  </p:childTnLst>
                                </p:cTn>
                              </p:par>
                              <p:par>
                                <p:cTn id="54" presetID="10" presetClass="entr" presetSubtype="0" fill="hold" nodeType="withEffect">
                                  <p:stCondLst>
                                    <p:cond delay="0"/>
                                  </p:stCondLst>
                                  <p:childTnLst>
                                    <p:set>
                                      <p:cBhvr>
                                        <p:cTn id="55" dur="1" fill="hold">
                                          <p:stCondLst>
                                            <p:cond delay="0"/>
                                          </p:stCondLst>
                                        </p:cTn>
                                        <p:tgtEl>
                                          <p:spTgt spid="3">
                                            <p:txEl>
                                              <p:pRg st="4" end="4"/>
                                            </p:txEl>
                                          </p:spTgt>
                                        </p:tgtEl>
                                        <p:attrNameLst>
                                          <p:attrName>style.visibility</p:attrName>
                                        </p:attrNameLst>
                                      </p:cBhvr>
                                      <p:to>
                                        <p:strVal val="visible"/>
                                      </p:to>
                                    </p:set>
                                    <p:animEffect transition="in" filter="fade">
                                      <p:cBhvr>
                                        <p:cTn id="56" dur="500"/>
                                        <p:tgtEl>
                                          <p:spTgt spid="3">
                                            <p:txEl>
                                              <p:pRg st="4" end="4"/>
                                            </p:txEl>
                                          </p:spTgt>
                                        </p:tgtEl>
                                      </p:cBhvr>
                                    </p:animEffect>
                                  </p:childTnLst>
                                </p:cTn>
                              </p:par>
                              <p:par>
                                <p:cTn id="57" presetID="10" presetClass="entr" presetSubtype="0" fill="hold" nodeType="withEffect">
                                  <p:stCondLst>
                                    <p:cond delay="0"/>
                                  </p:stCondLst>
                                  <p:childTnLst>
                                    <p:set>
                                      <p:cBhvr>
                                        <p:cTn id="58" dur="1" fill="hold">
                                          <p:stCondLst>
                                            <p:cond delay="0"/>
                                          </p:stCondLst>
                                        </p:cTn>
                                        <p:tgtEl>
                                          <p:spTgt spid="3">
                                            <p:txEl>
                                              <p:pRg st="5" end="5"/>
                                            </p:txEl>
                                          </p:spTgt>
                                        </p:tgtEl>
                                        <p:attrNameLst>
                                          <p:attrName>style.visibility</p:attrName>
                                        </p:attrNameLst>
                                      </p:cBhvr>
                                      <p:to>
                                        <p:strVal val="visible"/>
                                      </p:to>
                                    </p:set>
                                    <p:animEffect transition="in" filter="fade">
                                      <p:cBhvr>
                                        <p:cTn id="59" dur="500"/>
                                        <p:tgtEl>
                                          <p:spTgt spid="3">
                                            <p:txEl>
                                              <p:pRg st="5" end="5"/>
                                            </p:txEl>
                                          </p:spTgt>
                                        </p:tgtEl>
                                      </p:cBhvr>
                                    </p:animEffect>
                                  </p:childTnLst>
                                </p:cTn>
                              </p:par>
                              <p:par>
                                <p:cTn id="60" presetID="10" presetClass="entr" presetSubtype="0" fill="hold" nodeType="withEffect">
                                  <p:stCondLst>
                                    <p:cond delay="0"/>
                                  </p:stCondLst>
                                  <p:childTnLst>
                                    <p:set>
                                      <p:cBhvr>
                                        <p:cTn id="61" dur="1" fill="hold">
                                          <p:stCondLst>
                                            <p:cond delay="0"/>
                                          </p:stCondLst>
                                        </p:cTn>
                                        <p:tgtEl>
                                          <p:spTgt spid="3">
                                            <p:txEl>
                                              <p:pRg st="6" end="6"/>
                                            </p:txEl>
                                          </p:spTgt>
                                        </p:tgtEl>
                                        <p:attrNameLst>
                                          <p:attrName>style.visibility</p:attrName>
                                        </p:attrNameLst>
                                      </p:cBhvr>
                                      <p:to>
                                        <p:strVal val="visible"/>
                                      </p:to>
                                    </p:set>
                                    <p:animEffect transition="in" filter="fade">
                                      <p:cBhvr>
                                        <p:cTn id="62" dur="500"/>
                                        <p:tgtEl>
                                          <p:spTgt spid="3">
                                            <p:txEl>
                                              <p:pRg st="6" end="6"/>
                                            </p:txEl>
                                          </p:spTgt>
                                        </p:tgtEl>
                                      </p:cBhvr>
                                    </p:animEffect>
                                  </p:childTnLst>
                                </p:cTn>
                              </p:par>
                              <p:par>
                                <p:cTn id="63" presetID="10" presetClass="entr" presetSubtype="0" fill="hold" nodeType="withEffect">
                                  <p:stCondLst>
                                    <p:cond delay="0"/>
                                  </p:stCondLst>
                                  <p:childTnLst>
                                    <p:set>
                                      <p:cBhvr>
                                        <p:cTn id="64" dur="1" fill="hold">
                                          <p:stCondLst>
                                            <p:cond delay="0"/>
                                          </p:stCondLst>
                                        </p:cTn>
                                        <p:tgtEl>
                                          <p:spTgt spid="3">
                                            <p:txEl>
                                              <p:pRg st="7" end="7"/>
                                            </p:txEl>
                                          </p:spTgt>
                                        </p:tgtEl>
                                        <p:attrNameLst>
                                          <p:attrName>style.visibility</p:attrName>
                                        </p:attrNameLst>
                                      </p:cBhvr>
                                      <p:to>
                                        <p:strVal val="visible"/>
                                      </p:to>
                                    </p:set>
                                    <p:animEffect transition="in" filter="fade">
                                      <p:cBhvr>
                                        <p:cTn id="65" dur="500"/>
                                        <p:tgtEl>
                                          <p:spTgt spid="3">
                                            <p:txEl>
                                              <p:pRg st="7" end="7"/>
                                            </p:txEl>
                                          </p:spTgt>
                                        </p:tgtEl>
                                      </p:cBhvr>
                                    </p:animEffect>
                                  </p:childTnLst>
                                </p:cTn>
                              </p:par>
                              <p:par>
                                <p:cTn id="66" presetID="10" presetClass="entr" presetSubtype="0" fill="hold" nodeType="withEffect">
                                  <p:stCondLst>
                                    <p:cond delay="0"/>
                                  </p:stCondLst>
                                  <p:childTnLst>
                                    <p:set>
                                      <p:cBhvr>
                                        <p:cTn id="67" dur="1" fill="hold">
                                          <p:stCondLst>
                                            <p:cond delay="0"/>
                                          </p:stCondLst>
                                        </p:cTn>
                                        <p:tgtEl>
                                          <p:spTgt spid="3">
                                            <p:txEl>
                                              <p:pRg st="8" end="8"/>
                                            </p:txEl>
                                          </p:spTgt>
                                        </p:tgtEl>
                                        <p:attrNameLst>
                                          <p:attrName>style.visibility</p:attrName>
                                        </p:attrNameLst>
                                      </p:cBhvr>
                                      <p:to>
                                        <p:strVal val="visible"/>
                                      </p:to>
                                    </p:set>
                                    <p:animEffect transition="in" filter="fade">
                                      <p:cBhvr>
                                        <p:cTn id="68"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92" dirty="0" smtClean="0">
                <a:solidFill>
                  <a:srgbClr val="A77825"/>
                </a:solidFill>
              </a:rPr>
              <a:t>ONLINE HARASSMENT </a:t>
            </a:r>
            <a:endParaRPr lang="en-GB" sz="3692" dirty="0">
              <a:solidFill>
                <a:srgbClr val="A77825"/>
              </a:solidFill>
            </a:endParaRPr>
          </a:p>
        </p:txBody>
      </p:sp>
      <p:sp>
        <p:nvSpPr>
          <p:cNvPr id="3" name="Content Placeholder 2"/>
          <p:cNvSpPr>
            <a:spLocks noGrp="1"/>
          </p:cNvSpPr>
          <p:nvPr>
            <p:ph idx="1"/>
          </p:nvPr>
        </p:nvSpPr>
        <p:spPr>
          <a:xfrm>
            <a:off x="628651" y="1948961"/>
            <a:ext cx="7886700" cy="4438744"/>
          </a:xfrm>
        </p:spPr>
        <p:txBody>
          <a:bodyPr>
            <a:normAutofit/>
          </a:bodyPr>
          <a:lstStyle/>
          <a:p>
            <a:pPr marL="0" indent="0">
              <a:buNone/>
            </a:pPr>
            <a:r>
              <a:rPr lang="en-GB" sz="2100" dirty="0" smtClean="0">
                <a:solidFill>
                  <a:srgbClr val="A77825"/>
                </a:solidFill>
              </a:rPr>
              <a:t>ONLINE HARRASSMENT </a:t>
            </a:r>
            <a:r>
              <a:rPr lang="en-GB" sz="2100" dirty="0" smtClean="0">
                <a:solidFill>
                  <a:schemeClr val="accent5">
                    <a:lumMod val="50000"/>
                  </a:schemeClr>
                </a:solidFill>
              </a:rPr>
              <a:t>is </a:t>
            </a:r>
            <a:r>
              <a:rPr lang="en-GB" sz="2100" dirty="0">
                <a:solidFill>
                  <a:schemeClr val="accent5">
                    <a:lumMod val="50000"/>
                  </a:schemeClr>
                </a:solidFill>
              </a:rPr>
              <a:t>the use of networked technologies (such as a smartphone, computer or tablet) to direct offensive, abusive, insulting or threatening words or images at an individual and/or group, in ways that are likely to cause them alarm or distress, intentionally or otherwise.</a:t>
            </a:r>
          </a:p>
          <a:p>
            <a:r>
              <a:rPr lang="en-GB" sz="2100" dirty="0">
                <a:solidFill>
                  <a:srgbClr val="A77825"/>
                </a:solidFill>
              </a:rPr>
              <a:t>The most common places where online harassment occurs are:</a:t>
            </a:r>
          </a:p>
          <a:p>
            <a:pPr lvl="1"/>
            <a:r>
              <a:rPr lang="en-GB" sz="2100" dirty="0">
                <a:solidFill>
                  <a:schemeClr val="accent5">
                    <a:lumMod val="50000"/>
                  </a:schemeClr>
                </a:solidFill>
              </a:rPr>
              <a:t>Social media (e.g. Facebook, Instagram, Snapchat, and </a:t>
            </a:r>
            <a:r>
              <a:rPr lang="en-GB" sz="2100" dirty="0" smtClean="0">
                <a:solidFill>
                  <a:schemeClr val="accent5">
                    <a:lumMod val="50000"/>
                  </a:schemeClr>
                </a:solidFill>
              </a:rPr>
              <a:t>Twitter)</a:t>
            </a:r>
            <a:endParaRPr lang="en-GB" sz="2100" dirty="0">
              <a:solidFill>
                <a:schemeClr val="accent5">
                  <a:lumMod val="50000"/>
                </a:schemeClr>
              </a:solidFill>
            </a:endParaRPr>
          </a:p>
          <a:p>
            <a:pPr lvl="1"/>
            <a:r>
              <a:rPr lang="en-GB" sz="2100" dirty="0" smtClean="0">
                <a:solidFill>
                  <a:schemeClr val="accent5">
                    <a:lumMod val="50000"/>
                  </a:schemeClr>
                </a:solidFill>
              </a:rPr>
              <a:t>Text </a:t>
            </a:r>
            <a:r>
              <a:rPr lang="en-GB" sz="2100" dirty="0">
                <a:solidFill>
                  <a:schemeClr val="accent5">
                    <a:lumMod val="50000"/>
                  </a:schemeClr>
                </a:solidFill>
              </a:rPr>
              <a:t>Message sent through networked devices, such as a smartphone</a:t>
            </a:r>
          </a:p>
          <a:p>
            <a:pPr lvl="1"/>
            <a:r>
              <a:rPr lang="en-GB" sz="2100" dirty="0">
                <a:solidFill>
                  <a:schemeClr val="accent5">
                    <a:lumMod val="50000"/>
                  </a:schemeClr>
                </a:solidFill>
              </a:rPr>
              <a:t>Instant Message (via email, apps, and social media messaging </a:t>
            </a:r>
            <a:r>
              <a:rPr lang="en-GB" sz="2100" dirty="0" smtClean="0">
                <a:solidFill>
                  <a:schemeClr val="accent5">
                    <a:lumMod val="50000"/>
                  </a:schemeClr>
                </a:solidFill>
              </a:rPr>
              <a:t>features)</a:t>
            </a:r>
            <a:endParaRPr lang="en-GB" sz="2100" dirty="0">
              <a:solidFill>
                <a:schemeClr val="accent5">
                  <a:lumMod val="50000"/>
                </a:schemeClr>
              </a:solidFill>
            </a:endParaRPr>
          </a:p>
          <a:p>
            <a:pPr lvl="1"/>
            <a:r>
              <a:rPr lang="en-GB" sz="2100" dirty="0" smtClean="0">
                <a:solidFill>
                  <a:schemeClr val="accent5">
                    <a:lumMod val="50000"/>
                  </a:schemeClr>
                </a:solidFill>
              </a:rPr>
              <a:t>Email</a:t>
            </a:r>
            <a:endParaRPr lang="en-GB" sz="2100" dirty="0">
              <a:solidFill>
                <a:schemeClr val="accent5">
                  <a:lumMod val="50000"/>
                </a:schemeClr>
              </a:solidFill>
            </a:endParaRPr>
          </a:p>
          <a:p>
            <a:pPr lvl="1"/>
            <a:endParaRPr lang="en-GB" sz="1600" dirty="0" smtClean="0">
              <a:solidFill>
                <a:schemeClr val="accent5">
                  <a:lumMod val="50000"/>
                </a:schemeClr>
              </a:solidFill>
            </a:endParaRPr>
          </a:p>
        </p:txBody>
      </p:sp>
      <p:grpSp>
        <p:nvGrpSpPr>
          <p:cNvPr id="5" name="Group 4"/>
          <p:cNvGrpSpPr/>
          <p:nvPr/>
        </p:nvGrpSpPr>
        <p:grpSpPr>
          <a:xfrm>
            <a:off x="7764319" y="495414"/>
            <a:ext cx="1156319" cy="862205"/>
            <a:chOff x="8411345" y="250948"/>
            <a:chExt cx="1252679" cy="934055"/>
          </a:xfrm>
        </p:grpSpPr>
        <p:pic>
          <p:nvPicPr>
            <p:cNvPr id="6" name="Picture 5"/>
            <p:cNvPicPr/>
            <p:nvPr/>
          </p:nvPicPr>
          <p:blipFill rotWithShape="1">
            <a:blip r:embed="rId3" cstate="print">
              <a:extLst>
                <a:ext uri="{28A0092B-C50C-407E-A947-70E740481C1C}">
                  <a14:useLocalDpi xmlns:a14="http://schemas.microsoft.com/office/drawing/2010/main" val="0"/>
                </a:ext>
              </a:extLst>
            </a:blip>
            <a:srcRect l="31576" t="32787" r="35187"/>
            <a:stretch/>
          </p:blipFill>
          <p:spPr bwMode="auto">
            <a:xfrm>
              <a:off x="8494476" y="250948"/>
              <a:ext cx="1169548" cy="517538"/>
            </a:xfrm>
            <a:prstGeom prst="rect">
              <a:avLst/>
            </a:prstGeom>
            <a:ln>
              <a:noFill/>
            </a:ln>
            <a:extLst>
              <a:ext uri="{53640926-AAD7-44D8-BBD7-CCE9431645EC}">
                <a14:shadowObscured xmlns:a14="http://schemas.microsoft.com/office/drawing/2010/main"/>
              </a:ext>
            </a:extLst>
          </p:spPr>
        </p:pic>
        <p:pic>
          <p:nvPicPr>
            <p:cNvPr id="7" name="Picture 2" descr="http://www.eauc.org.uk/image_uploads/hefce_large.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11345" y="768487"/>
              <a:ext cx="1252679" cy="41651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764059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17485</TotalTime>
  <Words>2540</Words>
  <Application>Microsoft Office PowerPoint</Application>
  <PresentationFormat>On-screen Show (4:3)</PresentationFormat>
  <Paragraphs>231</Paragraphs>
  <Slides>23</Slides>
  <Notes>23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Calibri Light</vt:lpstr>
      <vt:lpstr>Office Theme</vt:lpstr>
      <vt:lpstr>CHANGING CAMPUS CULTURE  BYSTANDER INTERVENTION WORKSHOP</vt:lpstr>
      <vt:lpstr>Workshop</vt:lpstr>
      <vt:lpstr>AIMS &amp; OUTCOMES</vt:lpstr>
      <vt:lpstr>SESSION OVERVIEW</vt:lpstr>
      <vt:lpstr>TASK  </vt:lpstr>
      <vt:lpstr>STATISTICS</vt:lpstr>
      <vt:lpstr>Safe and Welcoming Campus Environments Project</vt:lpstr>
      <vt:lpstr>SEXUAL MISCONDUCT</vt:lpstr>
      <vt:lpstr>ONLINE HARASSMENT </vt:lpstr>
      <vt:lpstr>ONLINE HARASSMENT </vt:lpstr>
      <vt:lpstr>TYPES OF BYSTANDER</vt:lpstr>
      <vt:lpstr>APPROACHES TO INTERVENTION</vt:lpstr>
      <vt:lpstr>BEING A BYSTANDER</vt:lpstr>
      <vt:lpstr>THE RESEARCH</vt:lpstr>
      <vt:lpstr>THE RESEARCH</vt:lpstr>
      <vt:lpstr>THE RESEARCH</vt:lpstr>
      <vt:lpstr>SCENARIOS</vt:lpstr>
      <vt:lpstr>SCENARIO 1</vt:lpstr>
      <vt:lpstr>SCENARIO 2</vt:lpstr>
      <vt:lpstr>SCENARIO 3</vt:lpstr>
      <vt:lpstr>SCENARIO 4</vt:lpstr>
      <vt:lpstr>REFLECTION</vt:lpstr>
      <vt:lpstr>NEXT STEPS</vt:lpstr>
    </vt:vector>
  </TitlesOfParts>
  <Company>The University of Liverpool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CHANGING CAMPUS CULTURE  BYSTANDER INTERVENTION WORKSHOP</dc:title>
  <dc:creator>Harkness, Alice</dc:creator>
  <cp:lastModifiedBy>Harrison Woods, Paula</cp:lastModifiedBy>
  <cp:revision>90</cp:revision>
  <cp:lastPrinted>2018-11-15T15:31:18Z</cp:lastPrinted>
  <dcterms:created xsi:type="dcterms:W3CDTF">2017-10-02T08:33:37Z</dcterms:created>
  <dcterms:modified xsi:type="dcterms:W3CDTF">2019-05-15T10:38:36Z</dcterms:modified>
</cp:coreProperties>
</file>