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63" r:id="rId5"/>
    <p:sldId id="264" r:id="rId6"/>
    <p:sldId id="259" r:id="rId7"/>
    <p:sldId id="260" r:id="rId8"/>
    <p:sldId id="261" r:id="rId9"/>
    <p:sldId id="262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395" autoAdjust="0"/>
  </p:normalViewPr>
  <p:slideViewPr>
    <p:cSldViewPr snapToGrid="0">
      <p:cViewPr varScale="1">
        <p:scale>
          <a:sx n="127" d="100"/>
          <a:sy n="127" d="100"/>
        </p:scale>
        <p:origin x="116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F83E3-AEF9-436E-B606-FCD2327A57BE}" type="datetimeFigureOut">
              <a:rPr lang="en-GB" smtClean="0"/>
              <a:t>05/06/2019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9A88E5-77E5-47D1-AB61-D6A48F731D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576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0E18-F6A5-4226-8C6E-9F5CAD8C2887}" type="datetimeFigureOut">
              <a:rPr lang="en-GB" smtClean="0"/>
              <a:t>05/06/2019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541E-5A37-4877-9062-720D01364E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17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0E18-F6A5-4226-8C6E-9F5CAD8C2887}" type="datetimeFigureOut">
              <a:rPr lang="en-GB" smtClean="0"/>
              <a:t>05/06/2019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541E-5A37-4877-9062-720D01364E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639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0E18-F6A5-4226-8C6E-9F5CAD8C2887}" type="datetimeFigureOut">
              <a:rPr lang="en-GB" smtClean="0"/>
              <a:t>05/06/2019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541E-5A37-4877-9062-720D01364E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581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0E18-F6A5-4226-8C6E-9F5CAD8C2887}" type="datetimeFigureOut">
              <a:rPr lang="en-GB" smtClean="0"/>
              <a:t>05/06/2019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541E-5A37-4877-9062-720D01364E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921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0E18-F6A5-4226-8C6E-9F5CAD8C2887}" type="datetimeFigureOut">
              <a:rPr lang="en-GB" smtClean="0"/>
              <a:t>05/06/2019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541E-5A37-4877-9062-720D01364E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319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0E18-F6A5-4226-8C6E-9F5CAD8C2887}" type="datetimeFigureOut">
              <a:rPr lang="en-GB" smtClean="0"/>
              <a:t>05/06/2019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541E-5A37-4877-9062-720D01364E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0350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0E18-F6A5-4226-8C6E-9F5CAD8C2887}" type="datetimeFigureOut">
              <a:rPr lang="en-GB" smtClean="0"/>
              <a:t>05/06/2019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541E-5A37-4877-9062-720D01364E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237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0E18-F6A5-4226-8C6E-9F5CAD8C2887}" type="datetimeFigureOut">
              <a:rPr lang="en-GB" smtClean="0"/>
              <a:t>05/06/2019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541E-5A37-4877-9062-720D01364E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014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0E18-F6A5-4226-8C6E-9F5CAD8C2887}" type="datetimeFigureOut">
              <a:rPr lang="en-GB" smtClean="0"/>
              <a:t>05/06/2019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541E-5A37-4877-9062-720D01364E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711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0E18-F6A5-4226-8C6E-9F5CAD8C2887}" type="datetimeFigureOut">
              <a:rPr lang="en-GB" smtClean="0"/>
              <a:t>05/06/2019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541E-5A37-4877-9062-720D01364E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971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0E18-F6A5-4226-8C6E-9F5CAD8C2887}" type="datetimeFigureOut">
              <a:rPr lang="en-GB" smtClean="0"/>
              <a:t>05/06/2019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541E-5A37-4877-9062-720D01364E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1198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C0E18-F6A5-4226-8C6E-9F5CAD8C2887}" type="datetimeFigureOut">
              <a:rPr lang="en-GB" smtClean="0"/>
              <a:t>05/06/2019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8541E-5A37-4877-9062-720D01364E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13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uclansu.co.uk/yestorespect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ReportHateCrime@uclan.ac.uk" TargetMode="External"/><Relationship Id="rId2" Type="http://schemas.openxmlformats.org/officeDocument/2006/relationships/hyperlink" Target="https://www.uclansu.co.uk/hatecrime/reportin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-333678" y="1853921"/>
            <a:ext cx="983537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chemeClr val="accent2">
                    <a:lumMod val="75000"/>
                  </a:schemeClr>
                </a:solidFill>
                <a:latin typeface="Cooper Black" panose="0208090404030B020404" pitchFamily="18" charset="0"/>
              </a:rPr>
              <a:t>Changing the Culture </a:t>
            </a:r>
          </a:p>
          <a:p>
            <a:pPr algn="ctr"/>
            <a:r>
              <a:rPr lang="en-GB" sz="4800" dirty="0">
                <a:solidFill>
                  <a:schemeClr val="accent2">
                    <a:lumMod val="75000"/>
                  </a:schemeClr>
                </a:solidFill>
                <a:latin typeface="Cooper Black" panose="0208090404030B020404" pitchFamily="18" charset="0"/>
              </a:rPr>
              <a:t>Conference</a:t>
            </a:r>
          </a:p>
          <a:p>
            <a:pPr algn="ctr"/>
            <a:endParaRPr lang="en-GB" sz="3200" dirty="0">
              <a:solidFill>
                <a:srgbClr val="008080"/>
              </a:solidFill>
              <a:latin typeface="Cooper Black" panose="0208090404030B020404" pitchFamily="18" charset="0"/>
            </a:endParaRPr>
          </a:p>
          <a:p>
            <a:pPr algn="ctr"/>
            <a:r>
              <a:rPr lang="en-GB" sz="2800" dirty="0">
                <a:solidFill>
                  <a:srgbClr val="008080"/>
                </a:solidFill>
                <a:latin typeface="Cooper Black" panose="0208090404030B020404" pitchFamily="18" charset="0"/>
              </a:rPr>
              <a:t>Hate Crime &amp; Online Harassment</a:t>
            </a:r>
          </a:p>
        </p:txBody>
      </p:sp>
      <p:pic>
        <p:nvPicPr>
          <p:cNvPr id="1026" name="Picture 2" descr="Image result for uclan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2858" y="6091703"/>
            <a:ext cx="1049538" cy="540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6874" y="6091703"/>
            <a:ext cx="645232" cy="67333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172" b="28078"/>
          <a:stretch/>
        </p:blipFill>
        <p:spPr>
          <a:xfrm>
            <a:off x="4205683" y="6153061"/>
            <a:ext cx="1230439" cy="550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803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52" y="2717630"/>
            <a:ext cx="7886700" cy="748778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Any questions?</a:t>
            </a:r>
          </a:p>
        </p:txBody>
      </p:sp>
      <p:pic>
        <p:nvPicPr>
          <p:cNvPr id="4" name="Picture 2" descr="Image result for uclan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2858" y="6091703"/>
            <a:ext cx="1049538" cy="540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6874" y="6091703"/>
            <a:ext cx="645232" cy="67333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172" b="28078"/>
          <a:stretch/>
        </p:blipFill>
        <p:spPr>
          <a:xfrm>
            <a:off x="4205683" y="6153061"/>
            <a:ext cx="1230439" cy="550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028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23068"/>
            <a:ext cx="7886700" cy="1325563"/>
          </a:xfrm>
        </p:spPr>
        <p:txBody>
          <a:bodyPr/>
          <a:lstStyle/>
          <a:p>
            <a:r>
              <a:rPr lang="en-GB" dirty="0"/>
              <a:t>Faisal’s 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043160"/>
          </a:xfrm>
        </p:spPr>
        <p:txBody>
          <a:bodyPr>
            <a:normAutofit fontScale="92500" lnSpcReduction="20000"/>
          </a:bodyPr>
          <a:lstStyle/>
          <a:p>
            <a:r>
              <a:rPr lang="en-GB" sz="2400" dirty="0"/>
              <a:t>Faisal had just started university when he began to be targeted by other students.</a:t>
            </a:r>
          </a:p>
          <a:p>
            <a:r>
              <a:rPr lang="en-GB" sz="2400" dirty="0"/>
              <a:t>It started with Faisal being called “weird” and “boring” by his new flatmates because he chose not to go out and drink during Freshers’ week. </a:t>
            </a:r>
          </a:p>
          <a:p>
            <a:r>
              <a:rPr lang="en-GB" sz="2400" dirty="0"/>
              <a:t>Soon enough, Faisal was targeted with racial abuse and repeatedly called the “flat terrorist” by one of his flatmates. </a:t>
            </a:r>
          </a:p>
          <a:p>
            <a:r>
              <a:rPr lang="en-GB" sz="2400" dirty="0"/>
              <a:t>The others in the flat told him not to worry because it was just ‘banter.’</a:t>
            </a:r>
          </a:p>
          <a:p>
            <a:r>
              <a:rPr lang="en-GB" sz="2400" dirty="0"/>
              <a:t>One of the other flatmates noticed Faisal was uncomfortable and told him he should stand up for himself more.</a:t>
            </a:r>
          </a:p>
          <a:p>
            <a:r>
              <a:rPr lang="en-GB" sz="2400" dirty="0"/>
              <a:t>Whenever possible, Faisal avoided his flatmates and even stayed out of the communal areas like the kitchen. </a:t>
            </a:r>
          </a:p>
          <a:p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4" name="Picture 2" descr="Image result for uclan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2858" y="6091703"/>
            <a:ext cx="1049538" cy="540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6874" y="6091703"/>
            <a:ext cx="645232" cy="67333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172" b="28078"/>
          <a:stretch/>
        </p:blipFill>
        <p:spPr>
          <a:xfrm>
            <a:off x="4205683" y="6153061"/>
            <a:ext cx="1230439" cy="550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896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5153" y="537051"/>
            <a:ext cx="7886700" cy="1325563"/>
          </a:xfrm>
        </p:spPr>
        <p:txBody>
          <a:bodyPr/>
          <a:lstStyle/>
          <a:p>
            <a:r>
              <a:rPr lang="en-GB" dirty="0"/>
              <a:t>Faisal’s 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153" y="1624188"/>
            <a:ext cx="7886700" cy="4043160"/>
          </a:xfrm>
        </p:spPr>
        <p:txBody>
          <a:bodyPr>
            <a:noAutofit/>
          </a:bodyPr>
          <a:lstStyle/>
          <a:p>
            <a:r>
              <a:rPr lang="en-GB" sz="2100" dirty="0"/>
              <a:t>He lost his confidence and found it difficult to speak to his tutors about what was happening because he thought he wouldn’t be taken seriously.</a:t>
            </a:r>
          </a:p>
          <a:p>
            <a:r>
              <a:rPr lang="en-GB" sz="2100" dirty="0"/>
              <a:t>Faisal still attended all of his classes but was often distracted at the thought of having to go back to his flat.</a:t>
            </a:r>
          </a:p>
          <a:p>
            <a:r>
              <a:rPr lang="en-GB" sz="2100" dirty="0"/>
              <a:t>Finances began to become a big worry for him as he continuously spent money on fast food so he could avoid the kitchen.</a:t>
            </a:r>
          </a:p>
          <a:p>
            <a:r>
              <a:rPr lang="en-GB" sz="2100" dirty="0"/>
              <a:t>One of his flatmates began to get concerned as they hadn’t seen or heard from Faisal for a few days and contacted the Accommodation Office</a:t>
            </a:r>
          </a:p>
          <a:p>
            <a:r>
              <a:rPr lang="en-GB" sz="2100" dirty="0"/>
              <a:t>A Residential Officer paid a visit to Faisal and realised he was struggling and offered to help him speak to student support</a:t>
            </a:r>
          </a:p>
          <a:p>
            <a:endParaRPr lang="en-GB" sz="2100" dirty="0"/>
          </a:p>
          <a:p>
            <a:endParaRPr lang="en-GB" sz="2100" dirty="0"/>
          </a:p>
          <a:p>
            <a:pPr marL="0" indent="0">
              <a:buNone/>
            </a:pPr>
            <a:endParaRPr lang="en-GB" sz="2100" dirty="0"/>
          </a:p>
        </p:txBody>
      </p:sp>
      <p:pic>
        <p:nvPicPr>
          <p:cNvPr id="4" name="Picture 2" descr="Image result for uclan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2858" y="6091703"/>
            <a:ext cx="1049538" cy="540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6874" y="6091703"/>
            <a:ext cx="645232" cy="67333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172" b="28078"/>
          <a:stretch/>
        </p:blipFill>
        <p:spPr>
          <a:xfrm>
            <a:off x="4205683" y="6153061"/>
            <a:ext cx="1230439" cy="550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727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5153" y="537051"/>
            <a:ext cx="7886700" cy="1325563"/>
          </a:xfrm>
        </p:spPr>
        <p:txBody>
          <a:bodyPr/>
          <a:lstStyle/>
          <a:p>
            <a:r>
              <a:rPr lang="en-GB" dirty="0"/>
              <a:t>Hate Crime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153" y="1624188"/>
            <a:ext cx="7886700" cy="4043160"/>
          </a:xfrm>
        </p:spPr>
        <p:txBody>
          <a:bodyPr>
            <a:noAutofit/>
          </a:bodyPr>
          <a:lstStyle/>
          <a:p>
            <a:r>
              <a:rPr lang="en-GB" sz="2000" dirty="0"/>
              <a:t>Hate crimes (or hate incidents) are any crimes or incidents that are targeted at a person because of hostility or prejudice towards that person’s:</a:t>
            </a:r>
          </a:p>
          <a:p>
            <a:pPr lvl="1"/>
            <a:r>
              <a:rPr lang="en-GB" sz="2000" dirty="0"/>
              <a:t>disability</a:t>
            </a:r>
          </a:p>
          <a:p>
            <a:pPr lvl="1"/>
            <a:r>
              <a:rPr lang="en-GB" sz="2000" dirty="0"/>
              <a:t>race or ethnicity</a:t>
            </a:r>
          </a:p>
          <a:p>
            <a:pPr lvl="1"/>
            <a:r>
              <a:rPr lang="en-GB" sz="2000" dirty="0"/>
              <a:t>religion or belief</a:t>
            </a:r>
          </a:p>
          <a:p>
            <a:pPr lvl="1"/>
            <a:r>
              <a:rPr lang="en-GB" sz="2000" dirty="0"/>
              <a:t>sexual orientation</a:t>
            </a:r>
          </a:p>
          <a:p>
            <a:pPr lvl="1"/>
            <a:r>
              <a:rPr lang="en-GB" sz="2000" dirty="0"/>
              <a:t>transgender identity</a:t>
            </a:r>
          </a:p>
          <a:p>
            <a:endParaRPr lang="en-GB" sz="2000" dirty="0"/>
          </a:p>
          <a:p>
            <a:r>
              <a:rPr lang="en-GB" sz="2000" dirty="0"/>
              <a:t>When hate incidents become </a:t>
            </a:r>
            <a:r>
              <a:rPr lang="en-GB" sz="2000" b="1" dirty="0"/>
              <a:t>criminal offences</a:t>
            </a:r>
            <a:r>
              <a:rPr lang="en-GB" sz="2000" dirty="0"/>
              <a:t> they are known as hate crimes. A criminal offence is something which breaks the law of the land.</a:t>
            </a:r>
          </a:p>
          <a:p>
            <a:endParaRPr lang="en-GB" sz="2100" dirty="0"/>
          </a:p>
          <a:p>
            <a:endParaRPr lang="en-GB" sz="2100" dirty="0"/>
          </a:p>
          <a:p>
            <a:pPr marL="0" indent="0">
              <a:buNone/>
            </a:pPr>
            <a:endParaRPr lang="en-GB" sz="2100" dirty="0"/>
          </a:p>
        </p:txBody>
      </p:sp>
      <p:pic>
        <p:nvPicPr>
          <p:cNvPr id="4" name="Picture 2" descr="Image result for uclan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2858" y="6091703"/>
            <a:ext cx="1049538" cy="540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6874" y="6091703"/>
            <a:ext cx="645232" cy="67333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172" b="28078"/>
          <a:stretch/>
        </p:blipFill>
        <p:spPr>
          <a:xfrm>
            <a:off x="4205683" y="6153061"/>
            <a:ext cx="1230439" cy="550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298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5153" y="636804"/>
            <a:ext cx="7886700" cy="1325563"/>
          </a:xfrm>
        </p:spPr>
        <p:txBody>
          <a:bodyPr/>
          <a:lstStyle/>
          <a:p>
            <a:r>
              <a:rPr lang="en-GB" dirty="0"/>
              <a:t>Hate Crime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153" y="1862614"/>
            <a:ext cx="7886700" cy="4043160"/>
          </a:xfrm>
        </p:spPr>
        <p:txBody>
          <a:bodyPr>
            <a:noAutofit/>
          </a:bodyPr>
          <a:lstStyle/>
          <a:p>
            <a:r>
              <a:rPr lang="en-GB" sz="2000" dirty="0"/>
              <a:t>Some Police forces now recognise alternative sub-culture hate incidents. These are incidents based on someone’s appearance and include Goths, </a:t>
            </a:r>
            <a:r>
              <a:rPr lang="en-GB" sz="2000" dirty="0" err="1"/>
              <a:t>Emos</a:t>
            </a:r>
            <a:r>
              <a:rPr lang="en-GB" sz="2000" dirty="0"/>
              <a:t>, Punks and other similar groups.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Hate Crimes and Incidents can be committed against a person or property.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A victim does not have to be a member of the group at which the hostility is targeted. In fact, anyone could be a victim of a hate crime.</a:t>
            </a:r>
            <a:endParaRPr lang="en-GB" sz="2100" dirty="0"/>
          </a:p>
          <a:p>
            <a:endParaRPr lang="en-GB" sz="2100" dirty="0"/>
          </a:p>
          <a:p>
            <a:pPr marL="0" indent="0">
              <a:buNone/>
            </a:pPr>
            <a:endParaRPr lang="en-GB" sz="2100" dirty="0"/>
          </a:p>
        </p:txBody>
      </p:sp>
      <p:pic>
        <p:nvPicPr>
          <p:cNvPr id="4" name="Picture 2" descr="Image result for uclan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2858" y="6091703"/>
            <a:ext cx="1049538" cy="540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6874" y="6091703"/>
            <a:ext cx="645232" cy="67333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172" b="28078"/>
          <a:stretch/>
        </p:blipFill>
        <p:spPr>
          <a:xfrm>
            <a:off x="4205683" y="6153061"/>
            <a:ext cx="1230439" cy="550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231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5153" y="537051"/>
            <a:ext cx="7886700" cy="1325563"/>
          </a:xfrm>
        </p:spPr>
        <p:txBody>
          <a:bodyPr/>
          <a:lstStyle/>
          <a:p>
            <a:r>
              <a:rPr lang="en-GB" dirty="0"/>
              <a:t>The 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153" y="1624188"/>
            <a:ext cx="7886700" cy="2490612"/>
          </a:xfrm>
        </p:spPr>
        <p:txBody>
          <a:bodyPr>
            <a:noAutofit/>
          </a:bodyPr>
          <a:lstStyle/>
          <a:p>
            <a:r>
              <a:rPr lang="en-GB" sz="2100" dirty="0"/>
              <a:t>Feeling embarrassed</a:t>
            </a:r>
          </a:p>
          <a:p>
            <a:r>
              <a:rPr lang="en-GB" sz="2100" dirty="0"/>
              <a:t>Isolation</a:t>
            </a:r>
          </a:p>
          <a:p>
            <a:r>
              <a:rPr lang="en-GB" sz="2100" dirty="0"/>
              <a:t>Worried about not being taken seriously</a:t>
            </a:r>
          </a:p>
          <a:p>
            <a:r>
              <a:rPr lang="en-GB" sz="2100" dirty="0"/>
              <a:t>Financial</a:t>
            </a:r>
          </a:p>
          <a:p>
            <a:r>
              <a:rPr lang="en-GB" sz="2100" dirty="0"/>
              <a:t>Mental Health</a:t>
            </a:r>
          </a:p>
          <a:p>
            <a:r>
              <a:rPr lang="en-GB" sz="2100" dirty="0"/>
              <a:t>General Health</a:t>
            </a:r>
          </a:p>
          <a:p>
            <a:endParaRPr lang="en-GB" sz="2100" dirty="0"/>
          </a:p>
          <a:p>
            <a:endParaRPr lang="en-GB" sz="2100" dirty="0"/>
          </a:p>
        </p:txBody>
      </p:sp>
      <p:pic>
        <p:nvPicPr>
          <p:cNvPr id="4" name="Picture 2" descr="Image result for uclan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2858" y="6091703"/>
            <a:ext cx="1049538" cy="540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6874" y="6091703"/>
            <a:ext cx="645232" cy="67333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172" b="28078"/>
          <a:stretch/>
        </p:blipFill>
        <p:spPr>
          <a:xfrm>
            <a:off x="4205683" y="6153061"/>
            <a:ext cx="1230439" cy="550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960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088" y="1055084"/>
            <a:ext cx="7886700" cy="748778"/>
          </a:xfrm>
        </p:spPr>
        <p:txBody>
          <a:bodyPr>
            <a:normAutofit/>
          </a:bodyPr>
          <a:lstStyle/>
          <a:p>
            <a:r>
              <a:rPr lang="en-GB" sz="3200" dirty="0"/>
              <a:t>What could have been done differently?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7088" y="1953491"/>
            <a:ext cx="7886700" cy="2909454"/>
          </a:xfrm>
        </p:spPr>
        <p:txBody>
          <a:bodyPr>
            <a:noAutofit/>
          </a:bodyPr>
          <a:lstStyle/>
          <a:p>
            <a:r>
              <a:rPr lang="en-GB" sz="2100" dirty="0"/>
              <a:t>More </a:t>
            </a:r>
            <a:r>
              <a:rPr lang="en-GB" sz="2100" b="1" dirty="0">
                <a:solidFill>
                  <a:srgbClr val="008080"/>
                </a:solidFill>
              </a:rPr>
              <a:t>respect</a:t>
            </a:r>
            <a:r>
              <a:rPr lang="en-GB" sz="2100" dirty="0"/>
              <a:t> shown from the flatmates</a:t>
            </a:r>
          </a:p>
          <a:p>
            <a:r>
              <a:rPr lang="en-GB" sz="2100" dirty="0"/>
              <a:t> For the flatmates to know </a:t>
            </a:r>
            <a:r>
              <a:rPr lang="en-GB" sz="2100" b="1" dirty="0">
                <a:solidFill>
                  <a:srgbClr val="008080"/>
                </a:solidFill>
              </a:rPr>
              <a:t>when to draw the line</a:t>
            </a:r>
            <a:r>
              <a:rPr lang="en-GB" sz="2100" dirty="0"/>
              <a:t>, everybody’s line of what is considered as “banter” is different</a:t>
            </a:r>
          </a:p>
          <a:p>
            <a:r>
              <a:rPr lang="en-GB" sz="2100" dirty="0"/>
              <a:t>Knowing that their “joke” could be perceived as </a:t>
            </a:r>
            <a:r>
              <a:rPr lang="en-GB" sz="2100" b="1" dirty="0">
                <a:solidFill>
                  <a:srgbClr val="008080"/>
                </a:solidFill>
              </a:rPr>
              <a:t>a hate incident</a:t>
            </a:r>
          </a:p>
          <a:p>
            <a:r>
              <a:rPr lang="en-GB" sz="2100" dirty="0"/>
              <a:t>Having </a:t>
            </a:r>
            <a:r>
              <a:rPr lang="en-GB" sz="2100" b="1" dirty="0">
                <a:solidFill>
                  <a:srgbClr val="008080"/>
                </a:solidFill>
              </a:rPr>
              <a:t>active bystanders </a:t>
            </a:r>
          </a:p>
          <a:p>
            <a:r>
              <a:rPr lang="en-GB" sz="2100" dirty="0"/>
              <a:t>Knowing where and how to </a:t>
            </a:r>
            <a:r>
              <a:rPr lang="en-GB" sz="2100" b="1" dirty="0">
                <a:solidFill>
                  <a:srgbClr val="008080"/>
                </a:solidFill>
              </a:rPr>
              <a:t>report </a:t>
            </a:r>
            <a:r>
              <a:rPr lang="en-GB" sz="2100" dirty="0"/>
              <a:t>a hate incident</a:t>
            </a:r>
          </a:p>
          <a:p>
            <a:r>
              <a:rPr lang="en-GB" sz="2100" dirty="0"/>
              <a:t>Ensuring the Residential Officer was </a:t>
            </a:r>
            <a:r>
              <a:rPr lang="en-GB" sz="2100" b="1" dirty="0">
                <a:solidFill>
                  <a:srgbClr val="008080"/>
                </a:solidFill>
              </a:rPr>
              <a:t>effectively trained </a:t>
            </a:r>
            <a:r>
              <a:rPr lang="en-GB" sz="2100" dirty="0"/>
              <a:t>to signpost</a:t>
            </a:r>
          </a:p>
          <a:p>
            <a:endParaRPr lang="en-GB" sz="2100" dirty="0"/>
          </a:p>
          <a:p>
            <a:endParaRPr lang="en-GB" sz="2100" b="1" dirty="0">
              <a:solidFill>
                <a:srgbClr val="008080"/>
              </a:solidFill>
            </a:endParaRPr>
          </a:p>
        </p:txBody>
      </p:sp>
      <p:pic>
        <p:nvPicPr>
          <p:cNvPr id="4" name="Picture 2" descr="Image result for uclan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2858" y="6091703"/>
            <a:ext cx="1049538" cy="540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6874" y="6091703"/>
            <a:ext cx="645232" cy="67333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172" b="28078"/>
          <a:stretch/>
        </p:blipFill>
        <p:spPr>
          <a:xfrm>
            <a:off x="4205683" y="6153061"/>
            <a:ext cx="1230439" cy="550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0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088" y="1055084"/>
            <a:ext cx="7886700" cy="748778"/>
          </a:xfrm>
        </p:spPr>
        <p:txBody>
          <a:bodyPr>
            <a:normAutofit/>
          </a:bodyPr>
          <a:lstStyle/>
          <a:p>
            <a:r>
              <a:rPr lang="en-GB" dirty="0"/>
              <a:t>Yes to Respect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7088" y="1803862"/>
            <a:ext cx="7886700" cy="4015047"/>
          </a:xfrm>
        </p:spPr>
        <p:txBody>
          <a:bodyPr>
            <a:noAutofit/>
          </a:bodyPr>
          <a:lstStyle/>
          <a:p>
            <a:r>
              <a:rPr lang="en-GB" sz="2000" dirty="0"/>
              <a:t>A Union campaign working in partnership with the University and local community</a:t>
            </a:r>
          </a:p>
          <a:p>
            <a:r>
              <a:rPr lang="en-GB" sz="2000" dirty="0"/>
              <a:t>Taking a zero tolerance approach to Hate Crime, Online Harassment and Sexual Harassment</a:t>
            </a:r>
          </a:p>
          <a:p>
            <a:r>
              <a:rPr lang="en-GB" sz="2000" dirty="0"/>
              <a:t>It aims to promote diversity, inclusivity and unity here at UCLan</a:t>
            </a:r>
          </a:p>
          <a:p>
            <a:r>
              <a:rPr lang="en-GB" sz="2000" dirty="0"/>
              <a:t>It also aims to prevent incidents by continuing to change attitudes and promote a safe campus for all</a:t>
            </a:r>
          </a:p>
          <a:p>
            <a:r>
              <a:rPr lang="en-GB" sz="2000" dirty="0"/>
              <a:t>To increase awareness of reporting mechanisms and support</a:t>
            </a:r>
          </a:p>
          <a:p>
            <a:r>
              <a:rPr lang="en-GB" sz="2000" dirty="0"/>
              <a:t>We want students and staff to work together for a shared goal, which is to promote and adhere to respecting each other, despite our differences</a:t>
            </a:r>
          </a:p>
          <a:p>
            <a:pPr marL="0" indent="0" algn="ctr">
              <a:buNone/>
            </a:pPr>
            <a:r>
              <a:rPr lang="en-GB" sz="2000" dirty="0">
                <a:hlinkClick r:id="rId2"/>
              </a:rPr>
              <a:t>www.uclansu.co.uk/yestorespect</a:t>
            </a:r>
            <a:r>
              <a:rPr lang="en-GB" sz="2000" dirty="0"/>
              <a:t> </a:t>
            </a:r>
          </a:p>
          <a:p>
            <a:endParaRPr lang="en-GB" sz="2100" dirty="0"/>
          </a:p>
          <a:p>
            <a:endParaRPr lang="en-GB" sz="2100" b="1" dirty="0">
              <a:solidFill>
                <a:srgbClr val="008080"/>
              </a:solidFill>
            </a:endParaRPr>
          </a:p>
        </p:txBody>
      </p:sp>
      <p:pic>
        <p:nvPicPr>
          <p:cNvPr id="4" name="Picture 2" descr="Image result for uclan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2858" y="6091703"/>
            <a:ext cx="1049538" cy="540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6874" y="6091703"/>
            <a:ext cx="645232" cy="67333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172" b="28078"/>
          <a:stretch/>
        </p:blipFill>
        <p:spPr>
          <a:xfrm>
            <a:off x="4205683" y="6153061"/>
            <a:ext cx="1230439" cy="550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858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088" y="1055084"/>
            <a:ext cx="7886700" cy="748778"/>
          </a:xfrm>
        </p:spPr>
        <p:txBody>
          <a:bodyPr>
            <a:normAutofit/>
          </a:bodyPr>
          <a:lstStyle/>
          <a:p>
            <a:r>
              <a:rPr lang="en-GB" dirty="0"/>
              <a:t>Reporting Incidents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7088" y="1803862"/>
            <a:ext cx="7886700" cy="4015047"/>
          </a:xfrm>
        </p:spPr>
        <p:txBody>
          <a:bodyPr>
            <a:noAutofit/>
          </a:bodyPr>
          <a:lstStyle/>
          <a:p>
            <a:r>
              <a:rPr lang="en-GB" sz="2000" dirty="0"/>
              <a:t>The Students’ Union Advice Centre is a 3</a:t>
            </a:r>
            <a:r>
              <a:rPr lang="en-GB" sz="2000" baseline="30000" dirty="0"/>
              <a:t>rd</a:t>
            </a:r>
            <a:r>
              <a:rPr lang="en-GB" sz="2000" dirty="0"/>
              <a:t> party reporting centre for hate crime with trained advisors on hand</a:t>
            </a:r>
          </a:p>
          <a:p>
            <a:endParaRPr lang="en-GB" sz="2000" dirty="0">
              <a:hlinkClick r:id="rId2"/>
            </a:endParaRPr>
          </a:p>
          <a:p>
            <a:r>
              <a:rPr lang="en-GB" sz="2000" dirty="0"/>
              <a:t>Online Incident Report Form: </a:t>
            </a:r>
            <a:r>
              <a:rPr lang="en-GB" sz="2000" dirty="0">
                <a:hlinkClick r:id="rId2"/>
              </a:rPr>
              <a:t>https://www.uclansu.co.uk/hatecrime/reporting</a:t>
            </a: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Email: </a:t>
            </a:r>
            <a:r>
              <a:rPr lang="en-GB" sz="2000" dirty="0">
                <a:hlinkClick r:id="rId3"/>
              </a:rPr>
              <a:t>ReportHateCrime@uclan.ac.uk</a:t>
            </a:r>
            <a:endParaRPr lang="en-GB" sz="2000" dirty="0"/>
          </a:p>
          <a:p>
            <a:endParaRPr lang="en-GB" sz="2000" dirty="0"/>
          </a:p>
        </p:txBody>
      </p:sp>
      <p:pic>
        <p:nvPicPr>
          <p:cNvPr id="4" name="Picture 2" descr="Image result for uclan 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2858" y="6091703"/>
            <a:ext cx="1049538" cy="540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6874" y="6091703"/>
            <a:ext cx="645232" cy="67333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172" b="28078"/>
          <a:stretch/>
        </p:blipFill>
        <p:spPr>
          <a:xfrm>
            <a:off x="4205683" y="6153061"/>
            <a:ext cx="1230439" cy="550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549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5135</TotalTime>
  <Words>587</Words>
  <Application>Microsoft Office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Cooper Black</vt:lpstr>
      <vt:lpstr>Office Theme</vt:lpstr>
      <vt:lpstr>PowerPoint Presentation</vt:lpstr>
      <vt:lpstr>Faisal’s Story</vt:lpstr>
      <vt:lpstr>Faisal’s Story</vt:lpstr>
      <vt:lpstr>Hate Crime Definition</vt:lpstr>
      <vt:lpstr>Hate Crime Definition</vt:lpstr>
      <vt:lpstr>The Impact</vt:lpstr>
      <vt:lpstr>What could have been done differently?</vt:lpstr>
      <vt:lpstr>Yes to Respect</vt:lpstr>
      <vt:lpstr>Reporting Incidents</vt:lpstr>
      <vt:lpstr>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Carolina de Almeida</dc:creator>
  <cp:lastModifiedBy>Catherine Read</cp:lastModifiedBy>
  <cp:revision>94</cp:revision>
  <dcterms:created xsi:type="dcterms:W3CDTF">2018-01-19T11:23:51Z</dcterms:created>
  <dcterms:modified xsi:type="dcterms:W3CDTF">2019-06-05T13:48:50Z</dcterms:modified>
</cp:coreProperties>
</file>