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99" r:id="rId3"/>
    <p:sldId id="257" r:id="rId4"/>
    <p:sldId id="260" r:id="rId5"/>
    <p:sldId id="259" r:id="rId6"/>
    <p:sldId id="262" r:id="rId7"/>
    <p:sldId id="264" r:id="rId8"/>
    <p:sldId id="298"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7" r:id="rId36"/>
    <p:sldId id="294"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ickinson" initials="SD" lastIdx="0" clrIdx="0">
    <p:extLst>
      <p:ext uri="{19B8F6BF-5375-455C-9EA6-DF929625EA0E}">
        <p15:presenceInfo xmlns:p15="http://schemas.microsoft.com/office/powerpoint/2012/main" userId="S-1-5-21-1659004503-492894223-725345543-484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07" d="100"/>
          <a:sy n="107" d="100"/>
        </p:scale>
        <p:origin x="1128"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43403-1E6A-4ED2-8153-F15D6C9E9FE0}"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en-US"/>
        </a:p>
      </dgm:t>
    </dgm:pt>
    <dgm:pt modelId="{B53E962D-F380-4D32-847C-E23DF34C5CBE}">
      <dgm:prSet phldrT="[Text]"/>
      <dgm:spPr/>
      <dgm:t>
        <a:bodyPr/>
        <a:lstStyle/>
        <a:p>
          <a:r>
            <a:rPr lang="en-US" dirty="0" smtClean="0"/>
            <a:t>1.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Notice the    event</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A001513-3329-4CB4-BC00-16C6308D5CB4}" type="parTrans" cxnId="{D0D04E47-E7AB-4D3D-9A9D-DAA8FFED417D}">
      <dgm:prSet/>
      <dgm:spPr/>
      <dgm:t>
        <a:bodyPr/>
        <a:lstStyle/>
        <a:p>
          <a:endParaRPr lang="en-US"/>
        </a:p>
      </dgm:t>
    </dgm:pt>
    <dgm:pt modelId="{39B70120-D487-4529-9B6A-0429C597C70A}" type="sibTrans" cxnId="{D0D04E47-E7AB-4D3D-9A9D-DAA8FFED417D}">
      <dgm:prSet/>
      <dgm:spPr/>
      <dgm:t>
        <a:bodyPr/>
        <a:lstStyle/>
        <a:p>
          <a:endParaRPr lang="en-US"/>
        </a:p>
      </dgm:t>
    </dgm:pt>
    <dgm:pt modelId="{0CBF17AB-9719-43AD-BEAC-2C10EF562F79}">
      <dgm:prSet phldrT="[Text]"/>
      <dgm:spPr/>
      <dgm:t>
        <a:bodyPr/>
        <a:lstStyle/>
        <a:p>
          <a:r>
            <a:rPr lang="en-US" dirty="0" smtClean="0"/>
            <a:t>2.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Interpret it as a problem</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34F2BFB-EC37-4C79-9A76-31105638186E}" type="parTrans" cxnId="{B9CC6654-5431-4F94-BD1F-4EB2DB0E5080}">
      <dgm:prSet/>
      <dgm:spPr/>
      <dgm:t>
        <a:bodyPr/>
        <a:lstStyle/>
        <a:p>
          <a:endParaRPr lang="en-US"/>
        </a:p>
      </dgm:t>
    </dgm:pt>
    <dgm:pt modelId="{54E685C5-4F04-4F42-9A91-36AD877D64CA}" type="sibTrans" cxnId="{B9CC6654-5431-4F94-BD1F-4EB2DB0E5080}">
      <dgm:prSet/>
      <dgm:spPr/>
      <dgm:t>
        <a:bodyPr/>
        <a:lstStyle/>
        <a:p>
          <a:endParaRPr lang="en-US" dirty="0"/>
        </a:p>
      </dgm:t>
    </dgm:pt>
    <dgm:pt modelId="{436737BA-81B1-4E15-871C-8A401FDA16C1}">
      <dgm:prSet phldrT="[Text]"/>
      <dgm:spPr/>
      <dgm:t>
        <a:bodyPr/>
        <a:lstStyle/>
        <a:p>
          <a:r>
            <a:rPr lang="en-US" dirty="0" smtClean="0"/>
            <a:t>3.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Feel ‘responsible’ for dealing with it</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4E0E99B-8DF6-4208-A09B-A1B90BFEC890}" type="parTrans" cxnId="{1F99B1DD-89F1-4EAA-BA29-76DFBF2F8E49}">
      <dgm:prSet/>
      <dgm:spPr/>
      <dgm:t>
        <a:bodyPr/>
        <a:lstStyle/>
        <a:p>
          <a:endParaRPr lang="en-US"/>
        </a:p>
      </dgm:t>
    </dgm:pt>
    <dgm:pt modelId="{E9C2679B-C8F2-44A0-9E38-1E56143F4F16}" type="sibTrans" cxnId="{1F99B1DD-89F1-4EAA-BA29-76DFBF2F8E49}">
      <dgm:prSet/>
      <dgm:spPr/>
      <dgm:t>
        <a:bodyPr/>
        <a:lstStyle/>
        <a:p>
          <a:endParaRPr lang="en-US"/>
        </a:p>
      </dgm:t>
    </dgm:pt>
    <dgm:pt modelId="{78EF1EAB-5C15-4BA3-A374-8140D659ECA4}">
      <dgm:prSet phldrT="[Text]"/>
      <dgm:spPr/>
      <dgm:t>
        <a:bodyPr/>
        <a:lstStyle/>
        <a:p>
          <a:r>
            <a:rPr lang="en-US" dirty="0" smtClean="0"/>
            <a:t>4</a:t>
          </a:r>
          <a:r>
            <a:rPr lang="en-US" dirty="0" smtClean="0">
              <a:latin typeface="Open Sans" panose="020B0606030504020204" pitchFamily="34" charset="0"/>
              <a:ea typeface="Open Sans" panose="020B0606030504020204" pitchFamily="34" charset="0"/>
              <a:cs typeface="Open Sans" panose="020B0606030504020204" pitchFamily="34" charset="0"/>
            </a:rPr>
            <a:t>.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Possess necessary skills to act</a:t>
          </a:r>
          <a:endParaRPr 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1C3C355-646E-4F5B-82E2-B885366CC412}" type="parTrans" cxnId="{803A343F-9133-4324-A620-CBF6A311C398}">
      <dgm:prSet/>
      <dgm:spPr/>
      <dgm:t>
        <a:bodyPr/>
        <a:lstStyle/>
        <a:p>
          <a:endParaRPr lang="en-US"/>
        </a:p>
      </dgm:t>
    </dgm:pt>
    <dgm:pt modelId="{852712C5-C354-4553-8510-25321A2A4AB6}" type="sibTrans" cxnId="{803A343F-9133-4324-A620-CBF6A311C398}">
      <dgm:prSet/>
      <dgm:spPr/>
      <dgm:t>
        <a:bodyPr/>
        <a:lstStyle/>
        <a:p>
          <a:endParaRPr lang="en-US"/>
        </a:p>
      </dgm:t>
    </dgm:pt>
    <dgm:pt modelId="{F8675200-B81D-4ABC-8286-C078CA810CD9}" type="pres">
      <dgm:prSet presAssocID="{1F143403-1E6A-4ED2-8153-F15D6C9E9FE0}" presName="outerComposite" presStyleCnt="0">
        <dgm:presLayoutVars>
          <dgm:chMax val="5"/>
          <dgm:dir/>
          <dgm:resizeHandles val="exact"/>
        </dgm:presLayoutVars>
      </dgm:prSet>
      <dgm:spPr/>
      <dgm:t>
        <a:bodyPr/>
        <a:lstStyle/>
        <a:p>
          <a:endParaRPr lang="en-US"/>
        </a:p>
      </dgm:t>
    </dgm:pt>
    <dgm:pt modelId="{9EA6F921-789F-463A-9B22-1A3CC74ACA00}" type="pres">
      <dgm:prSet presAssocID="{1F143403-1E6A-4ED2-8153-F15D6C9E9FE0}" presName="dummyMaxCanvas" presStyleCnt="0">
        <dgm:presLayoutVars/>
      </dgm:prSet>
      <dgm:spPr/>
      <dgm:t>
        <a:bodyPr/>
        <a:lstStyle/>
        <a:p>
          <a:endParaRPr lang="en-US"/>
        </a:p>
      </dgm:t>
    </dgm:pt>
    <dgm:pt modelId="{4640BC31-9C6A-4851-B254-C9E11A0DDB0C}" type="pres">
      <dgm:prSet presAssocID="{1F143403-1E6A-4ED2-8153-F15D6C9E9FE0}" presName="FourNodes_1" presStyleLbl="node1" presStyleIdx="0" presStyleCnt="4" custLinFactNeighborX="-87" custLinFactNeighborY="3053">
        <dgm:presLayoutVars>
          <dgm:bulletEnabled val="1"/>
        </dgm:presLayoutVars>
      </dgm:prSet>
      <dgm:spPr/>
      <dgm:t>
        <a:bodyPr/>
        <a:lstStyle/>
        <a:p>
          <a:endParaRPr lang="en-US"/>
        </a:p>
      </dgm:t>
    </dgm:pt>
    <dgm:pt modelId="{9C7B40B9-D31A-4B3F-8F60-14DA13DBCD98}" type="pres">
      <dgm:prSet presAssocID="{1F143403-1E6A-4ED2-8153-F15D6C9E9FE0}" presName="FourNodes_2" presStyleLbl="node1" presStyleIdx="1" presStyleCnt="4">
        <dgm:presLayoutVars>
          <dgm:bulletEnabled val="1"/>
        </dgm:presLayoutVars>
      </dgm:prSet>
      <dgm:spPr/>
      <dgm:t>
        <a:bodyPr/>
        <a:lstStyle/>
        <a:p>
          <a:endParaRPr lang="en-US"/>
        </a:p>
      </dgm:t>
    </dgm:pt>
    <dgm:pt modelId="{11060E57-2454-4111-9637-A02E20150880}" type="pres">
      <dgm:prSet presAssocID="{1F143403-1E6A-4ED2-8153-F15D6C9E9FE0}" presName="FourNodes_3" presStyleLbl="node1" presStyleIdx="2" presStyleCnt="4">
        <dgm:presLayoutVars>
          <dgm:bulletEnabled val="1"/>
        </dgm:presLayoutVars>
      </dgm:prSet>
      <dgm:spPr/>
      <dgm:t>
        <a:bodyPr/>
        <a:lstStyle/>
        <a:p>
          <a:endParaRPr lang="en-US"/>
        </a:p>
      </dgm:t>
    </dgm:pt>
    <dgm:pt modelId="{1CE3620D-F4EC-46D3-92F6-31C9BDE3C39C}" type="pres">
      <dgm:prSet presAssocID="{1F143403-1E6A-4ED2-8153-F15D6C9E9FE0}" presName="FourNodes_4" presStyleLbl="node1" presStyleIdx="3" presStyleCnt="4">
        <dgm:presLayoutVars>
          <dgm:bulletEnabled val="1"/>
        </dgm:presLayoutVars>
      </dgm:prSet>
      <dgm:spPr/>
      <dgm:t>
        <a:bodyPr/>
        <a:lstStyle/>
        <a:p>
          <a:endParaRPr lang="en-US"/>
        </a:p>
      </dgm:t>
    </dgm:pt>
    <dgm:pt modelId="{86ABA2A1-8791-4B6B-BC3E-310AD814EB79}" type="pres">
      <dgm:prSet presAssocID="{1F143403-1E6A-4ED2-8153-F15D6C9E9FE0}" presName="FourConn_1-2" presStyleLbl="fgAccFollowNode1" presStyleIdx="0" presStyleCnt="3">
        <dgm:presLayoutVars>
          <dgm:bulletEnabled val="1"/>
        </dgm:presLayoutVars>
      </dgm:prSet>
      <dgm:spPr/>
      <dgm:t>
        <a:bodyPr/>
        <a:lstStyle/>
        <a:p>
          <a:endParaRPr lang="en-US"/>
        </a:p>
      </dgm:t>
    </dgm:pt>
    <dgm:pt modelId="{9D458F09-21C7-4069-AEC4-8B8E5FC91DE2}" type="pres">
      <dgm:prSet presAssocID="{1F143403-1E6A-4ED2-8153-F15D6C9E9FE0}" presName="FourConn_2-3" presStyleLbl="fgAccFollowNode1" presStyleIdx="1" presStyleCnt="3">
        <dgm:presLayoutVars>
          <dgm:bulletEnabled val="1"/>
        </dgm:presLayoutVars>
      </dgm:prSet>
      <dgm:spPr/>
      <dgm:t>
        <a:bodyPr/>
        <a:lstStyle/>
        <a:p>
          <a:endParaRPr lang="en-US"/>
        </a:p>
      </dgm:t>
    </dgm:pt>
    <dgm:pt modelId="{9BC71D64-7D62-4A75-B19A-75D27A9119EE}" type="pres">
      <dgm:prSet presAssocID="{1F143403-1E6A-4ED2-8153-F15D6C9E9FE0}" presName="FourConn_3-4" presStyleLbl="fgAccFollowNode1" presStyleIdx="2" presStyleCnt="3">
        <dgm:presLayoutVars>
          <dgm:bulletEnabled val="1"/>
        </dgm:presLayoutVars>
      </dgm:prSet>
      <dgm:spPr/>
      <dgm:t>
        <a:bodyPr/>
        <a:lstStyle/>
        <a:p>
          <a:endParaRPr lang="en-US"/>
        </a:p>
      </dgm:t>
    </dgm:pt>
    <dgm:pt modelId="{7473D57A-3E4D-4BEA-BD2D-BDCFF278B2D5}" type="pres">
      <dgm:prSet presAssocID="{1F143403-1E6A-4ED2-8153-F15D6C9E9FE0}" presName="FourNodes_1_text" presStyleLbl="node1" presStyleIdx="3" presStyleCnt="4">
        <dgm:presLayoutVars>
          <dgm:bulletEnabled val="1"/>
        </dgm:presLayoutVars>
      </dgm:prSet>
      <dgm:spPr/>
      <dgm:t>
        <a:bodyPr/>
        <a:lstStyle/>
        <a:p>
          <a:endParaRPr lang="en-US"/>
        </a:p>
      </dgm:t>
    </dgm:pt>
    <dgm:pt modelId="{4FF3966A-F54A-4A32-A56C-472AAA2CA653}" type="pres">
      <dgm:prSet presAssocID="{1F143403-1E6A-4ED2-8153-F15D6C9E9FE0}" presName="FourNodes_2_text" presStyleLbl="node1" presStyleIdx="3" presStyleCnt="4">
        <dgm:presLayoutVars>
          <dgm:bulletEnabled val="1"/>
        </dgm:presLayoutVars>
      </dgm:prSet>
      <dgm:spPr/>
      <dgm:t>
        <a:bodyPr/>
        <a:lstStyle/>
        <a:p>
          <a:endParaRPr lang="en-US"/>
        </a:p>
      </dgm:t>
    </dgm:pt>
    <dgm:pt modelId="{7D9F3A55-EFDD-476B-BBA8-ADBF613EE940}" type="pres">
      <dgm:prSet presAssocID="{1F143403-1E6A-4ED2-8153-F15D6C9E9FE0}" presName="FourNodes_3_text" presStyleLbl="node1" presStyleIdx="3" presStyleCnt="4">
        <dgm:presLayoutVars>
          <dgm:bulletEnabled val="1"/>
        </dgm:presLayoutVars>
      </dgm:prSet>
      <dgm:spPr/>
      <dgm:t>
        <a:bodyPr/>
        <a:lstStyle/>
        <a:p>
          <a:endParaRPr lang="en-US"/>
        </a:p>
      </dgm:t>
    </dgm:pt>
    <dgm:pt modelId="{8AEF8ABF-7A24-4A68-A152-5400CAF8FEFB}" type="pres">
      <dgm:prSet presAssocID="{1F143403-1E6A-4ED2-8153-F15D6C9E9FE0}" presName="FourNodes_4_text" presStyleLbl="node1" presStyleIdx="3" presStyleCnt="4">
        <dgm:presLayoutVars>
          <dgm:bulletEnabled val="1"/>
        </dgm:presLayoutVars>
      </dgm:prSet>
      <dgm:spPr/>
      <dgm:t>
        <a:bodyPr/>
        <a:lstStyle/>
        <a:p>
          <a:endParaRPr lang="en-US"/>
        </a:p>
      </dgm:t>
    </dgm:pt>
  </dgm:ptLst>
  <dgm:cxnLst>
    <dgm:cxn modelId="{9BBAE6B6-2FB6-4E44-BA55-7C6B51FC51F7}" type="presOf" srcId="{E9C2679B-C8F2-44A0-9E38-1E56143F4F16}" destId="{9BC71D64-7D62-4A75-B19A-75D27A9119EE}" srcOrd="0" destOrd="0" presId="urn:microsoft.com/office/officeart/2005/8/layout/vProcess5"/>
    <dgm:cxn modelId="{1182D50A-E947-42D0-8D3C-CFD382238816}" type="presOf" srcId="{0CBF17AB-9719-43AD-BEAC-2C10EF562F79}" destId="{4FF3966A-F54A-4A32-A56C-472AAA2CA653}" srcOrd="1" destOrd="0" presId="urn:microsoft.com/office/officeart/2005/8/layout/vProcess5"/>
    <dgm:cxn modelId="{A5FC1B4F-BC27-41E6-BE97-4E41C5CC6E2C}" type="presOf" srcId="{1F143403-1E6A-4ED2-8153-F15D6C9E9FE0}" destId="{F8675200-B81D-4ABC-8286-C078CA810CD9}" srcOrd="0" destOrd="0" presId="urn:microsoft.com/office/officeart/2005/8/layout/vProcess5"/>
    <dgm:cxn modelId="{C091352D-9A90-4D45-89CE-EE26888D2CBD}" type="presOf" srcId="{54E685C5-4F04-4F42-9A91-36AD877D64CA}" destId="{9D458F09-21C7-4069-AEC4-8B8E5FC91DE2}" srcOrd="0" destOrd="0" presId="urn:microsoft.com/office/officeart/2005/8/layout/vProcess5"/>
    <dgm:cxn modelId="{1F99B1DD-89F1-4EAA-BA29-76DFBF2F8E49}" srcId="{1F143403-1E6A-4ED2-8153-F15D6C9E9FE0}" destId="{436737BA-81B1-4E15-871C-8A401FDA16C1}" srcOrd="2" destOrd="0" parTransId="{64E0E99B-8DF6-4208-A09B-A1B90BFEC890}" sibTransId="{E9C2679B-C8F2-44A0-9E38-1E56143F4F16}"/>
    <dgm:cxn modelId="{0539B8C4-92E8-41E5-86D1-A5E32623C506}" type="presOf" srcId="{B53E962D-F380-4D32-847C-E23DF34C5CBE}" destId="{4640BC31-9C6A-4851-B254-C9E11A0DDB0C}" srcOrd="0" destOrd="0" presId="urn:microsoft.com/office/officeart/2005/8/layout/vProcess5"/>
    <dgm:cxn modelId="{24620D44-87FE-4C98-B780-6927A4C28424}" type="presOf" srcId="{B53E962D-F380-4D32-847C-E23DF34C5CBE}" destId="{7473D57A-3E4D-4BEA-BD2D-BDCFF278B2D5}" srcOrd="1" destOrd="0" presId="urn:microsoft.com/office/officeart/2005/8/layout/vProcess5"/>
    <dgm:cxn modelId="{4D3D91CE-E693-4B03-A414-97B6DF8A78FE}" type="presOf" srcId="{436737BA-81B1-4E15-871C-8A401FDA16C1}" destId="{11060E57-2454-4111-9637-A02E20150880}" srcOrd="0" destOrd="0" presId="urn:microsoft.com/office/officeart/2005/8/layout/vProcess5"/>
    <dgm:cxn modelId="{35E7A23B-36F6-41D0-AEBA-30A453A42547}" type="presOf" srcId="{0CBF17AB-9719-43AD-BEAC-2C10EF562F79}" destId="{9C7B40B9-D31A-4B3F-8F60-14DA13DBCD98}" srcOrd="0" destOrd="0" presId="urn:microsoft.com/office/officeart/2005/8/layout/vProcess5"/>
    <dgm:cxn modelId="{3EE64D60-6B8A-4A6C-B156-D14BBCBCB146}" type="presOf" srcId="{78EF1EAB-5C15-4BA3-A374-8140D659ECA4}" destId="{8AEF8ABF-7A24-4A68-A152-5400CAF8FEFB}" srcOrd="1" destOrd="0" presId="urn:microsoft.com/office/officeart/2005/8/layout/vProcess5"/>
    <dgm:cxn modelId="{803A343F-9133-4324-A620-CBF6A311C398}" srcId="{1F143403-1E6A-4ED2-8153-F15D6C9E9FE0}" destId="{78EF1EAB-5C15-4BA3-A374-8140D659ECA4}" srcOrd="3" destOrd="0" parTransId="{C1C3C355-646E-4F5B-82E2-B885366CC412}" sibTransId="{852712C5-C354-4553-8510-25321A2A4AB6}"/>
    <dgm:cxn modelId="{EE11E785-0C97-4CD2-A328-F69BD4EAA036}" type="presOf" srcId="{78EF1EAB-5C15-4BA3-A374-8140D659ECA4}" destId="{1CE3620D-F4EC-46D3-92F6-31C9BDE3C39C}" srcOrd="0" destOrd="0" presId="urn:microsoft.com/office/officeart/2005/8/layout/vProcess5"/>
    <dgm:cxn modelId="{5F1083A9-B0B0-438A-8E43-CEBE07F6AA0A}" type="presOf" srcId="{39B70120-D487-4529-9B6A-0429C597C70A}" destId="{86ABA2A1-8791-4B6B-BC3E-310AD814EB79}" srcOrd="0" destOrd="0" presId="urn:microsoft.com/office/officeart/2005/8/layout/vProcess5"/>
    <dgm:cxn modelId="{D0D04E47-E7AB-4D3D-9A9D-DAA8FFED417D}" srcId="{1F143403-1E6A-4ED2-8153-F15D6C9E9FE0}" destId="{B53E962D-F380-4D32-847C-E23DF34C5CBE}" srcOrd="0" destOrd="0" parTransId="{BA001513-3329-4CB4-BC00-16C6308D5CB4}" sibTransId="{39B70120-D487-4529-9B6A-0429C597C70A}"/>
    <dgm:cxn modelId="{B9CC6654-5431-4F94-BD1F-4EB2DB0E5080}" srcId="{1F143403-1E6A-4ED2-8153-F15D6C9E9FE0}" destId="{0CBF17AB-9719-43AD-BEAC-2C10EF562F79}" srcOrd="1" destOrd="0" parTransId="{834F2BFB-EC37-4C79-9A76-31105638186E}" sibTransId="{54E685C5-4F04-4F42-9A91-36AD877D64CA}"/>
    <dgm:cxn modelId="{5E6D6C08-AFBC-4863-91FD-BD2793D810A1}" type="presOf" srcId="{436737BA-81B1-4E15-871C-8A401FDA16C1}" destId="{7D9F3A55-EFDD-476B-BBA8-ADBF613EE940}" srcOrd="1" destOrd="0" presId="urn:microsoft.com/office/officeart/2005/8/layout/vProcess5"/>
    <dgm:cxn modelId="{40AFB38D-9AE4-483D-8639-CF5C55A63E07}" type="presParOf" srcId="{F8675200-B81D-4ABC-8286-C078CA810CD9}" destId="{9EA6F921-789F-463A-9B22-1A3CC74ACA00}" srcOrd="0" destOrd="0" presId="urn:microsoft.com/office/officeart/2005/8/layout/vProcess5"/>
    <dgm:cxn modelId="{13FE1CFB-FCB0-4B9E-A59C-20DD267E9CD6}" type="presParOf" srcId="{F8675200-B81D-4ABC-8286-C078CA810CD9}" destId="{4640BC31-9C6A-4851-B254-C9E11A0DDB0C}" srcOrd="1" destOrd="0" presId="urn:microsoft.com/office/officeart/2005/8/layout/vProcess5"/>
    <dgm:cxn modelId="{A5B9EAAE-077D-4838-B1FD-AC9291B2149E}" type="presParOf" srcId="{F8675200-B81D-4ABC-8286-C078CA810CD9}" destId="{9C7B40B9-D31A-4B3F-8F60-14DA13DBCD98}" srcOrd="2" destOrd="0" presId="urn:microsoft.com/office/officeart/2005/8/layout/vProcess5"/>
    <dgm:cxn modelId="{75436178-31F5-462C-9855-3345DCED1981}" type="presParOf" srcId="{F8675200-B81D-4ABC-8286-C078CA810CD9}" destId="{11060E57-2454-4111-9637-A02E20150880}" srcOrd="3" destOrd="0" presId="urn:microsoft.com/office/officeart/2005/8/layout/vProcess5"/>
    <dgm:cxn modelId="{9A5F5B5F-38E2-4F91-AD14-54B6B53C68F4}" type="presParOf" srcId="{F8675200-B81D-4ABC-8286-C078CA810CD9}" destId="{1CE3620D-F4EC-46D3-92F6-31C9BDE3C39C}" srcOrd="4" destOrd="0" presId="urn:microsoft.com/office/officeart/2005/8/layout/vProcess5"/>
    <dgm:cxn modelId="{D329F89C-7801-412E-8AE3-E536BC8E5C52}" type="presParOf" srcId="{F8675200-B81D-4ABC-8286-C078CA810CD9}" destId="{86ABA2A1-8791-4B6B-BC3E-310AD814EB79}" srcOrd="5" destOrd="0" presId="urn:microsoft.com/office/officeart/2005/8/layout/vProcess5"/>
    <dgm:cxn modelId="{1FBA4159-0681-4002-8A9F-C2158C6F6F14}" type="presParOf" srcId="{F8675200-B81D-4ABC-8286-C078CA810CD9}" destId="{9D458F09-21C7-4069-AEC4-8B8E5FC91DE2}" srcOrd="6" destOrd="0" presId="urn:microsoft.com/office/officeart/2005/8/layout/vProcess5"/>
    <dgm:cxn modelId="{8A4E0FC5-4A11-4745-AC0D-1FF885AC55A6}" type="presParOf" srcId="{F8675200-B81D-4ABC-8286-C078CA810CD9}" destId="{9BC71D64-7D62-4A75-B19A-75D27A9119EE}" srcOrd="7" destOrd="0" presId="urn:microsoft.com/office/officeart/2005/8/layout/vProcess5"/>
    <dgm:cxn modelId="{F75A4B1A-7020-4950-B9A1-946B20FE4A2D}" type="presParOf" srcId="{F8675200-B81D-4ABC-8286-C078CA810CD9}" destId="{7473D57A-3E4D-4BEA-BD2D-BDCFF278B2D5}" srcOrd="8" destOrd="0" presId="urn:microsoft.com/office/officeart/2005/8/layout/vProcess5"/>
    <dgm:cxn modelId="{BEAFD784-A1B8-47D0-B0D4-2DF2B9041DB5}" type="presParOf" srcId="{F8675200-B81D-4ABC-8286-C078CA810CD9}" destId="{4FF3966A-F54A-4A32-A56C-472AAA2CA653}" srcOrd="9" destOrd="0" presId="urn:microsoft.com/office/officeart/2005/8/layout/vProcess5"/>
    <dgm:cxn modelId="{7C233268-4586-4A6E-B169-A0B8BCE77773}" type="presParOf" srcId="{F8675200-B81D-4ABC-8286-C078CA810CD9}" destId="{7D9F3A55-EFDD-476B-BBA8-ADBF613EE940}" srcOrd="10" destOrd="0" presId="urn:microsoft.com/office/officeart/2005/8/layout/vProcess5"/>
    <dgm:cxn modelId="{5AAF2A2A-A285-4F71-AD67-17C00B4A71FC}" type="presParOf" srcId="{F8675200-B81D-4ABC-8286-C078CA810CD9}" destId="{8AEF8ABF-7A24-4A68-A152-5400CAF8FEF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76728-9486-415F-AA5B-C20036467626}" type="doc">
      <dgm:prSet loTypeId="urn:microsoft.com/office/officeart/2005/8/layout/process1" loCatId="process" qsTypeId="urn:microsoft.com/office/officeart/2005/8/quickstyle/simple1" qsCatId="simple" csTypeId="urn:microsoft.com/office/officeart/2005/8/colors/accent4_1" csCatId="accent4" phldr="1"/>
      <dgm:spPr/>
      <dgm:t>
        <a:bodyPr/>
        <a:lstStyle/>
        <a:p>
          <a:endParaRPr lang="en-US"/>
        </a:p>
      </dgm:t>
    </dgm:pt>
    <dgm:pt modelId="{F2316EC7-F0E4-4FCC-8059-6A9AC1A379F4}">
      <dgm:prSet custT="1"/>
      <dgm:spPr/>
      <dgm:t>
        <a:bodyPr anchor="ctr"/>
        <a:lstStyle/>
        <a:p>
          <a:pPr algn="ct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2058 responses from female students (NUS, national survey). </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27F5E021-D295-4B65-8984-3EC8C98C3690}" type="parTrans" cxnId="{360797FE-06F2-4814-B108-D400CF83ABC7}">
      <dgm:prSet/>
      <dgm:spPr/>
      <dgm:t>
        <a:bodyPr/>
        <a:lstStyle/>
        <a:p>
          <a:endParaRPr lang="en-US"/>
        </a:p>
      </dgm:t>
    </dgm:pt>
    <dgm:pt modelId="{34D76091-7C89-4146-81B1-C5A52978FA05}" type="sibTrans" cxnId="{360797FE-06F2-4814-B108-D400CF83ABC7}">
      <dgm:prSet/>
      <dgm:spPr/>
      <dgm:t>
        <a:bodyPr/>
        <a:lstStyle/>
        <a:p>
          <a:endParaRPr lang="en-US"/>
        </a:p>
      </dgm:t>
    </dgm:pt>
    <dgm:pt modelId="{8DC3BE96-F563-4A35-B388-57C8952A9B0F}">
      <dgm:prSet custT="1"/>
      <dgm:spPr/>
      <dgm:t>
        <a:bodyPr/>
        <a:lstStyle/>
        <a:p>
          <a:pPr algn="ctr" rtl="0"/>
          <a:r>
            <a:rPr lang="en-GB" sz="14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4,500 responses from male and female students (Revolt Sexual Assault).</a:t>
          </a:r>
        </a:p>
        <a:p>
          <a:pPr algn="ctr" rtl="0"/>
          <a:r>
            <a:rPr lang="en-GB" sz="14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●70% of female </a:t>
          </a:r>
        </a:p>
        <a:p>
          <a:pPr algn="ctr" rtl="0"/>
          <a:r>
            <a:rPr lang="en-GB" sz="14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and </a:t>
          </a:r>
        </a:p>
        <a:p>
          <a:pPr algn="ctr" rtl="0"/>
          <a:r>
            <a:rPr lang="en-GB" sz="14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●26% of male </a:t>
          </a:r>
        </a:p>
        <a:p>
          <a:pPr algn="ctr" rtl="0"/>
          <a:r>
            <a:rPr lang="en-GB" sz="14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students and graduates experienced sexual violence. </a:t>
          </a:r>
          <a:r>
            <a:rPr lang="en-GB" sz="10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Price 2017</a:t>
          </a:r>
          <a:endParaRPr lang="en-GB" sz="14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9A49D9E-4785-40B0-B4F6-444D012BBBDA}" type="parTrans" cxnId="{A23A4D8E-69C5-4F8D-B315-CDA094492126}">
      <dgm:prSet/>
      <dgm:spPr/>
      <dgm:t>
        <a:bodyPr/>
        <a:lstStyle/>
        <a:p>
          <a:endParaRPr lang="en-US"/>
        </a:p>
      </dgm:t>
    </dgm:pt>
    <dgm:pt modelId="{E5306506-AA6D-4A97-B367-9A86C6569113}" type="sibTrans" cxnId="{A23A4D8E-69C5-4F8D-B315-CDA094492126}">
      <dgm:prSet/>
      <dgm:spPr/>
      <dgm:t>
        <a:bodyPr/>
        <a:lstStyle/>
        <a:p>
          <a:endParaRPr lang="en-US"/>
        </a:p>
      </dgm:t>
    </dgm:pt>
    <dgm:pt modelId="{A5931AC7-421F-4EE3-A709-4E5F9C518326}">
      <dgm:prSet custT="1"/>
      <dgm:spPr/>
      <dgm:t>
        <a:bodyPr anchor="ctr"/>
        <a:lstStyle/>
        <a:p>
          <a:pPr algn="ct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68% - some form of verbal or non-verbal harassment.</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410783AE-EEFE-408E-B920-7C1C42FF79BC}" type="sibTrans" cxnId="{DF9A32A1-3DA2-4B91-B0A0-B7167D650927}">
      <dgm:prSet/>
      <dgm:spPr/>
      <dgm:t>
        <a:bodyPr/>
        <a:lstStyle/>
        <a:p>
          <a:endParaRPr lang="en-US"/>
        </a:p>
      </dgm:t>
    </dgm:pt>
    <dgm:pt modelId="{E88A23DE-0AEB-4E14-B069-452E9BC522CC}" type="parTrans" cxnId="{DF9A32A1-3DA2-4B91-B0A0-B7167D650927}">
      <dgm:prSet/>
      <dgm:spPr/>
      <dgm:t>
        <a:bodyPr/>
        <a:lstStyle/>
        <a:p>
          <a:endParaRPr lang="en-US"/>
        </a:p>
      </dgm:t>
    </dgm:pt>
    <dgm:pt modelId="{EC367438-2983-49AC-B869-ED043FA29A21}">
      <dgm:prSet custT="1"/>
      <dgm:spPr/>
      <dgm:t>
        <a:bodyPr anchor="ctr"/>
        <a:lstStyle/>
        <a:p>
          <a:pPr algn="ct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16% - unwanted kissing, touching or molesting.</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ADCFD2B7-58E5-4FB8-BF75-40C452E9DA32}" type="sibTrans" cxnId="{90E147D3-0DFA-40C8-A009-57261A86BD12}">
      <dgm:prSet/>
      <dgm:spPr/>
      <dgm:t>
        <a:bodyPr/>
        <a:lstStyle/>
        <a:p>
          <a:endParaRPr lang="en-US"/>
        </a:p>
      </dgm:t>
    </dgm:pt>
    <dgm:pt modelId="{993DBD9C-145E-4F0A-A262-C42FAC63FAF9}" type="parTrans" cxnId="{90E147D3-0DFA-40C8-A009-57261A86BD12}">
      <dgm:prSet/>
      <dgm:spPr/>
      <dgm:t>
        <a:bodyPr/>
        <a:lstStyle/>
        <a:p>
          <a:endParaRPr lang="en-US"/>
        </a:p>
      </dgm:t>
    </dgm:pt>
    <dgm:pt modelId="{8561AFF4-3DF7-4775-9BB9-B742C9CD15E1}">
      <dgm:prSet custT="1"/>
      <dgm:spPr/>
      <dgm:t>
        <a:bodyPr anchor="ctr"/>
        <a:lstStyle/>
        <a:p>
          <a:pPr algn="ct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7% subject to serious sexual assault.</a:t>
          </a:r>
          <a:r>
            <a:rPr lang="en-GB"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NUS 2011</a:t>
          </a: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16F41F1-7202-4E81-BB46-CAC18E8FE6BB}" type="sibTrans" cxnId="{AE53980D-F889-4B30-8FBC-96A6491DB10C}">
      <dgm:prSet/>
      <dgm:spPr/>
      <dgm:t>
        <a:bodyPr/>
        <a:lstStyle/>
        <a:p>
          <a:endParaRPr lang="en-US"/>
        </a:p>
      </dgm:t>
    </dgm:pt>
    <dgm:pt modelId="{C6048E36-6052-4F7E-9EAB-25AE809C9B4B}" type="parTrans" cxnId="{AE53980D-F889-4B30-8FBC-96A6491DB10C}">
      <dgm:prSet/>
      <dgm:spPr/>
      <dgm:t>
        <a:bodyPr/>
        <a:lstStyle/>
        <a:p>
          <a:endParaRPr lang="en-US"/>
        </a:p>
      </dgm:t>
    </dgm:pt>
    <dgm:pt modelId="{F4BBF9D7-FDED-4CE7-9237-05726EE9D6A4}">
      <dgm:prSet custT="1"/>
      <dgm:spPr/>
      <dgm:t>
        <a:bodyPr/>
        <a:lstStyle/>
        <a:p>
          <a:pPr algn="ct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“Numerous studies indicate that LGBTQ persons suffer disproportionate rates of sexual victimization compared to the general population.” </a:t>
          </a:r>
          <a:r>
            <a:rPr lang="en-GB" sz="10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Gentlewarrior</a:t>
          </a:r>
          <a:r>
            <a:rPr lang="en-GB"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2009</a:t>
          </a:r>
        </a:p>
      </dgm:t>
    </dgm:pt>
    <dgm:pt modelId="{9F4BA648-9708-4AC9-8ACF-9500CCBF741E}" type="parTrans" cxnId="{E2573379-3F94-4897-B06C-B2F9F0BC3557}">
      <dgm:prSet/>
      <dgm:spPr/>
      <dgm:t>
        <a:bodyPr/>
        <a:lstStyle/>
        <a:p>
          <a:endParaRPr lang="en-US"/>
        </a:p>
      </dgm:t>
    </dgm:pt>
    <dgm:pt modelId="{84F887EA-FF5F-407B-AA75-CF5110862164}" type="sibTrans" cxnId="{E2573379-3F94-4897-B06C-B2F9F0BC3557}">
      <dgm:prSet/>
      <dgm:spPr/>
      <dgm:t>
        <a:bodyPr/>
        <a:lstStyle/>
        <a:p>
          <a:endParaRPr lang="en-US"/>
        </a:p>
      </dgm:t>
    </dgm:pt>
    <dgm:pt modelId="{262DE63F-4830-4CD4-B4E2-5C42A949B792}" type="pres">
      <dgm:prSet presAssocID="{CC376728-9486-415F-AA5B-C20036467626}" presName="Name0" presStyleCnt="0">
        <dgm:presLayoutVars>
          <dgm:dir/>
          <dgm:resizeHandles val="exact"/>
        </dgm:presLayoutVars>
      </dgm:prSet>
      <dgm:spPr/>
      <dgm:t>
        <a:bodyPr/>
        <a:lstStyle/>
        <a:p>
          <a:endParaRPr lang="en-US"/>
        </a:p>
      </dgm:t>
    </dgm:pt>
    <dgm:pt modelId="{AAC1BFD0-C14A-4824-AF31-0D9C067FB154}" type="pres">
      <dgm:prSet presAssocID="{F2316EC7-F0E4-4FCC-8059-6A9AC1A379F4}" presName="node" presStyleLbl="node1" presStyleIdx="0" presStyleCnt="3" custScaleX="131403" custScaleY="137487" custLinFactNeighborX="-1302" custLinFactNeighborY="770">
        <dgm:presLayoutVars>
          <dgm:bulletEnabled val="1"/>
        </dgm:presLayoutVars>
      </dgm:prSet>
      <dgm:spPr/>
      <dgm:t>
        <a:bodyPr/>
        <a:lstStyle/>
        <a:p>
          <a:endParaRPr lang="en-US"/>
        </a:p>
      </dgm:t>
    </dgm:pt>
    <dgm:pt modelId="{1C5D32BE-64C4-4D9C-A1F0-9729E16EF8B1}" type="pres">
      <dgm:prSet presAssocID="{34D76091-7C89-4146-81B1-C5A52978FA05}" presName="sibTrans" presStyleLbl="sibTrans2D1" presStyleIdx="0" presStyleCnt="2"/>
      <dgm:spPr/>
      <dgm:t>
        <a:bodyPr/>
        <a:lstStyle/>
        <a:p>
          <a:endParaRPr lang="en-US"/>
        </a:p>
      </dgm:t>
    </dgm:pt>
    <dgm:pt modelId="{7BF5DDE6-174A-4FBF-9638-6C3FFD2A206D}" type="pres">
      <dgm:prSet presAssocID="{34D76091-7C89-4146-81B1-C5A52978FA05}" presName="connectorText" presStyleLbl="sibTrans2D1" presStyleIdx="0" presStyleCnt="2"/>
      <dgm:spPr/>
      <dgm:t>
        <a:bodyPr/>
        <a:lstStyle/>
        <a:p>
          <a:endParaRPr lang="en-US"/>
        </a:p>
      </dgm:t>
    </dgm:pt>
    <dgm:pt modelId="{C7FD61BC-E60F-45B9-AB2C-6F5BBFD000C4}" type="pres">
      <dgm:prSet presAssocID="{8DC3BE96-F563-4A35-B388-57C8952A9B0F}" presName="node" presStyleLbl="node1" presStyleIdx="1" presStyleCnt="3" custScaleX="126359" custScaleY="137487">
        <dgm:presLayoutVars>
          <dgm:bulletEnabled val="1"/>
        </dgm:presLayoutVars>
      </dgm:prSet>
      <dgm:spPr/>
      <dgm:t>
        <a:bodyPr/>
        <a:lstStyle/>
        <a:p>
          <a:endParaRPr lang="en-US"/>
        </a:p>
      </dgm:t>
    </dgm:pt>
    <dgm:pt modelId="{B097B71F-83EF-4A46-BED9-EE949785B1FF}" type="pres">
      <dgm:prSet presAssocID="{E5306506-AA6D-4A97-B367-9A86C6569113}" presName="sibTrans" presStyleLbl="sibTrans2D1" presStyleIdx="1" presStyleCnt="2"/>
      <dgm:spPr/>
      <dgm:t>
        <a:bodyPr/>
        <a:lstStyle/>
        <a:p>
          <a:endParaRPr lang="en-US"/>
        </a:p>
      </dgm:t>
    </dgm:pt>
    <dgm:pt modelId="{08AAB98D-640E-4BCB-8521-8F65A3B59E07}" type="pres">
      <dgm:prSet presAssocID="{E5306506-AA6D-4A97-B367-9A86C6569113}" presName="connectorText" presStyleLbl="sibTrans2D1" presStyleIdx="1" presStyleCnt="2"/>
      <dgm:spPr/>
      <dgm:t>
        <a:bodyPr/>
        <a:lstStyle/>
        <a:p>
          <a:endParaRPr lang="en-US"/>
        </a:p>
      </dgm:t>
    </dgm:pt>
    <dgm:pt modelId="{7A3EA646-E442-4CC4-B16B-AF934884486F}" type="pres">
      <dgm:prSet presAssocID="{F4BBF9D7-FDED-4CE7-9237-05726EE9D6A4}" presName="node" presStyleLbl="node1" presStyleIdx="2" presStyleCnt="3" custScaleX="126575" custScaleY="137487" custLinFactNeighborX="2069" custLinFactNeighborY="2099">
        <dgm:presLayoutVars>
          <dgm:bulletEnabled val="1"/>
        </dgm:presLayoutVars>
      </dgm:prSet>
      <dgm:spPr/>
      <dgm:t>
        <a:bodyPr/>
        <a:lstStyle/>
        <a:p>
          <a:endParaRPr lang="en-US"/>
        </a:p>
      </dgm:t>
    </dgm:pt>
  </dgm:ptLst>
  <dgm:cxnLst>
    <dgm:cxn modelId="{53F66C49-AFC1-4E03-8FA4-070065294203}" type="presOf" srcId="{CC376728-9486-415F-AA5B-C20036467626}" destId="{262DE63F-4830-4CD4-B4E2-5C42A949B792}" srcOrd="0" destOrd="0" presId="urn:microsoft.com/office/officeart/2005/8/layout/process1"/>
    <dgm:cxn modelId="{8B043A13-3488-4B53-8561-BAB76D5E7779}" type="presOf" srcId="{E5306506-AA6D-4A97-B367-9A86C6569113}" destId="{B097B71F-83EF-4A46-BED9-EE949785B1FF}" srcOrd="0" destOrd="0" presId="urn:microsoft.com/office/officeart/2005/8/layout/process1"/>
    <dgm:cxn modelId="{DF9A32A1-3DA2-4B91-B0A0-B7167D650927}" srcId="{F2316EC7-F0E4-4FCC-8059-6A9AC1A379F4}" destId="{A5931AC7-421F-4EE3-A709-4E5F9C518326}" srcOrd="0" destOrd="0" parTransId="{E88A23DE-0AEB-4E14-B069-452E9BC522CC}" sibTransId="{410783AE-EEFE-408E-B920-7C1C42FF79BC}"/>
    <dgm:cxn modelId="{A940A2E4-E10D-4AAA-8B19-B545532266FC}" type="presOf" srcId="{8561AFF4-3DF7-4775-9BB9-B742C9CD15E1}" destId="{AAC1BFD0-C14A-4824-AF31-0D9C067FB154}" srcOrd="0" destOrd="3" presId="urn:microsoft.com/office/officeart/2005/8/layout/process1"/>
    <dgm:cxn modelId="{49E44882-0031-4950-9929-096E26EBD055}" type="presOf" srcId="{F2316EC7-F0E4-4FCC-8059-6A9AC1A379F4}" destId="{AAC1BFD0-C14A-4824-AF31-0D9C067FB154}" srcOrd="0" destOrd="0" presId="urn:microsoft.com/office/officeart/2005/8/layout/process1"/>
    <dgm:cxn modelId="{360797FE-06F2-4814-B108-D400CF83ABC7}" srcId="{CC376728-9486-415F-AA5B-C20036467626}" destId="{F2316EC7-F0E4-4FCC-8059-6A9AC1A379F4}" srcOrd="0" destOrd="0" parTransId="{27F5E021-D295-4B65-8984-3EC8C98C3690}" sibTransId="{34D76091-7C89-4146-81B1-C5A52978FA05}"/>
    <dgm:cxn modelId="{E2573379-3F94-4897-B06C-B2F9F0BC3557}" srcId="{CC376728-9486-415F-AA5B-C20036467626}" destId="{F4BBF9D7-FDED-4CE7-9237-05726EE9D6A4}" srcOrd="2" destOrd="0" parTransId="{9F4BA648-9708-4AC9-8ACF-9500CCBF741E}" sibTransId="{84F887EA-FF5F-407B-AA75-CF5110862164}"/>
    <dgm:cxn modelId="{AE53980D-F889-4B30-8FBC-96A6491DB10C}" srcId="{F2316EC7-F0E4-4FCC-8059-6A9AC1A379F4}" destId="{8561AFF4-3DF7-4775-9BB9-B742C9CD15E1}" srcOrd="2" destOrd="0" parTransId="{C6048E36-6052-4F7E-9EAB-25AE809C9B4B}" sibTransId="{516F41F1-7202-4E81-BB46-CAC18E8FE6BB}"/>
    <dgm:cxn modelId="{35BB2CB3-DCCF-40CC-AF15-76ED7FD3F592}" type="presOf" srcId="{8DC3BE96-F563-4A35-B388-57C8952A9B0F}" destId="{C7FD61BC-E60F-45B9-AB2C-6F5BBFD000C4}" srcOrd="0" destOrd="0" presId="urn:microsoft.com/office/officeart/2005/8/layout/process1"/>
    <dgm:cxn modelId="{90E147D3-0DFA-40C8-A009-57261A86BD12}" srcId="{F2316EC7-F0E4-4FCC-8059-6A9AC1A379F4}" destId="{EC367438-2983-49AC-B869-ED043FA29A21}" srcOrd="1" destOrd="0" parTransId="{993DBD9C-145E-4F0A-A262-C42FAC63FAF9}" sibTransId="{ADCFD2B7-58E5-4FB8-BF75-40C452E9DA32}"/>
    <dgm:cxn modelId="{BBCE4B51-8202-44CA-800E-49B1954DE775}" type="presOf" srcId="{A5931AC7-421F-4EE3-A709-4E5F9C518326}" destId="{AAC1BFD0-C14A-4824-AF31-0D9C067FB154}" srcOrd="0" destOrd="1" presId="urn:microsoft.com/office/officeart/2005/8/layout/process1"/>
    <dgm:cxn modelId="{099E228F-61D3-47EA-8A45-BAEF5035028D}" type="presOf" srcId="{34D76091-7C89-4146-81B1-C5A52978FA05}" destId="{7BF5DDE6-174A-4FBF-9638-6C3FFD2A206D}" srcOrd="1" destOrd="0" presId="urn:microsoft.com/office/officeart/2005/8/layout/process1"/>
    <dgm:cxn modelId="{4B471E45-9318-4D4F-BEBA-BF235FF7607B}" type="presOf" srcId="{E5306506-AA6D-4A97-B367-9A86C6569113}" destId="{08AAB98D-640E-4BCB-8521-8F65A3B59E07}" srcOrd="1" destOrd="0" presId="urn:microsoft.com/office/officeart/2005/8/layout/process1"/>
    <dgm:cxn modelId="{7A9EFE21-564C-4C3F-A0EE-1DBACC67653E}" type="presOf" srcId="{34D76091-7C89-4146-81B1-C5A52978FA05}" destId="{1C5D32BE-64C4-4D9C-A1F0-9729E16EF8B1}" srcOrd="0" destOrd="0" presId="urn:microsoft.com/office/officeart/2005/8/layout/process1"/>
    <dgm:cxn modelId="{3B4A2624-AF77-4DD9-91FB-C33B38B3090F}" type="presOf" srcId="{F4BBF9D7-FDED-4CE7-9237-05726EE9D6A4}" destId="{7A3EA646-E442-4CC4-B16B-AF934884486F}" srcOrd="0" destOrd="0" presId="urn:microsoft.com/office/officeart/2005/8/layout/process1"/>
    <dgm:cxn modelId="{A3C7F762-16B8-4F3A-AD02-C50FEBB89DE0}" type="presOf" srcId="{EC367438-2983-49AC-B869-ED043FA29A21}" destId="{AAC1BFD0-C14A-4824-AF31-0D9C067FB154}" srcOrd="0" destOrd="2" presId="urn:microsoft.com/office/officeart/2005/8/layout/process1"/>
    <dgm:cxn modelId="{A23A4D8E-69C5-4F8D-B315-CDA094492126}" srcId="{CC376728-9486-415F-AA5B-C20036467626}" destId="{8DC3BE96-F563-4A35-B388-57C8952A9B0F}" srcOrd="1" destOrd="0" parTransId="{79A49D9E-4785-40B0-B4F6-444D012BBBDA}" sibTransId="{E5306506-AA6D-4A97-B367-9A86C6569113}"/>
    <dgm:cxn modelId="{B8833E5E-80FF-4EEF-BA1D-8C81D74CF077}" type="presParOf" srcId="{262DE63F-4830-4CD4-B4E2-5C42A949B792}" destId="{AAC1BFD0-C14A-4824-AF31-0D9C067FB154}" srcOrd="0" destOrd="0" presId="urn:microsoft.com/office/officeart/2005/8/layout/process1"/>
    <dgm:cxn modelId="{2BA63099-141C-47BB-9F99-5266703EED48}" type="presParOf" srcId="{262DE63F-4830-4CD4-B4E2-5C42A949B792}" destId="{1C5D32BE-64C4-4D9C-A1F0-9729E16EF8B1}" srcOrd="1" destOrd="0" presId="urn:microsoft.com/office/officeart/2005/8/layout/process1"/>
    <dgm:cxn modelId="{310FA7C2-8379-4D93-88B9-18E71A8075B2}" type="presParOf" srcId="{1C5D32BE-64C4-4D9C-A1F0-9729E16EF8B1}" destId="{7BF5DDE6-174A-4FBF-9638-6C3FFD2A206D}" srcOrd="0" destOrd="0" presId="urn:microsoft.com/office/officeart/2005/8/layout/process1"/>
    <dgm:cxn modelId="{E500A702-981A-4357-B3EA-A34630999754}" type="presParOf" srcId="{262DE63F-4830-4CD4-B4E2-5C42A949B792}" destId="{C7FD61BC-E60F-45B9-AB2C-6F5BBFD000C4}" srcOrd="2" destOrd="0" presId="urn:microsoft.com/office/officeart/2005/8/layout/process1"/>
    <dgm:cxn modelId="{20D427A7-E7DE-42F6-BAB2-1147A5B5D76C}" type="presParOf" srcId="{262DE63F-4830-4CD4-B4E2-5C42A949B792}" destId="{B097B71F-83EF-4A46-BED9-EE949785B1FF}" srcOrd="3" destOrd="0" presId="urn:microsoft.com/office/officeart/2005/8/layout/process1"/>
    <dgm:cxn modelId="{33C591C0-8413-4E4D-967A-04A755E40AE7}" type="presParOf" srcId="{B097B71F-83EF-4A46-BED9-EE949785B1FF}" destId="{08AAB98D-640E-4BCB-8521-8F65A3B59E07}" srcOrd="0" destOrd="0" presId="urn:microsoft.com/office/officeart/2005/8/layout/process1"/>
    <dgm:cxn modelId="{84C8470C-D702-4AC6-A26A-123EAEC49154}" type="presParOf" srcId="{262DE63F-4830-4CD4-B4E2-5C42A949B792}" destId="{7A3EA646-E442-4CC4-B16B-AF934884486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954B41-F3F0-4B3D-A091-EC89F981266D}" type="doc">
      <dgm:prSet loTypeId="urn:microsoft.com/office/officeart/2005/8/layout/venn3" loCatId="relationship" qsTypeId="urn:microsoft.com/office/officeart/2005/8/quickstyle/simple1" qsCatId="simple" csTypeId="urn:microsoft.com/office/officeart/2005/8/colors/accent4_2" csCatId="accent4" phldr="1"/>
      <dgm:spPr/>
      <dgm:t>
        <a:bodyPr/>
        <a:lstStyle/>
        <a:p>
          <a:endParaRPr lang="en-US"/>
        </a:p>
      </dgm:t>
    </dgm:pt>
    <dgm:pt modelId="{91DFEEDB-CDB3-475C-B6D4-9D1887D02B81}">
      <dgm:prSet custT="1"/>
      <dgm:spPr/>
      <dgm:t>
        <a:bodyPr/>
        <a:lstStyle/>
        <a:p>
          <a:pP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1. </a:t>
          </a:r>
        </a:p>
        <a:p>
          <a:pPr rtl="0"/>
          <a:r>
            <a:rPr lang="en-GB" sz="12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and groping</a:t>
          </a:r>
          <a:endParaRPr lang="en-GB"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1590CD8-812B-40E6-A176-6148AD1E0B14}" type="parTrans" cxnId="{C8606E0E-F011-4228-AA62-73F1E73D4C05}">
      <dgm:prSet/>
      <dgm:spPr/>
      <dgm:t>
        <a:bodyPr/>
        <a:lstStyle/>
        <a:p>
          <a:endParaRPr lang="en-US"/>
        </a:p>
      </dgm:t>
    </dgm:pt>
    <dgm:pt modelId="{51902C64-D663-4A35-ABA4-6FF8ACF397A3}" type="sibTrans" cxnId="{C8606E0E-F011-4228-AA62-73F1E73D4C05}">
      <dgm:prSet/>
      <dgm:spPr/>
      <dgm:t>
        <a:bodyPr/>
        <a:lstStyle/>
        <a:p>
          <a:endParaRPr lang="en-US"/>
        </a:p>
      </dgm:t>
    </dgm:pt>
    <dgm:pt modelId="{3D49D5BC-024F-43D8-A612-52BE00954F2A}">
      <dgm:prSet custT="1"/>
      <dgm:spPr/>
      <dgm:t>
        <a:bodyPr/>
        <a:lstStyle/>
        <a:p>
          <a:pP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a:t>
          </a:r>
        </a:p>
        <a:p>
          <a:pPr rtl="0"/>
          <a:r>
            <a:rPr lang="en-GB" sz="12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Sexual consent</a:t>
          </a:r>
          <a:endParaRPr lang="en-GB"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4B178030-E576-42EE-B931-F72638C23A96}" type="parTrans" cxnId="{8B6E4874-84A3-4930-9A6C-7FF3D9E40991}">
      <dgm:prSet/>
      <dgm:spPr/>
      <dgm:t>
        <a:bodyPr/>
        <a:lstStyle/>
        <a:p>
          <a:endParaRPr lang="en-US"/>
        </a:p>
      </dgm:t>
    </dgm:pt>
    <dgm:pt modelId="{747F1CEC-1FF4-4CB4-B303-7AF83109C931}" type="sibTrans" cxnId="{8B6E4874-84A3-4930-9A6C-7FF3D9E40991}">
      <dgm:prSet/>
      <dgm:spPr/>
      <dgm:t>
        <a:bodyPr/>
        <a:lstStyle/>
        <a:p>
          <a:endParaRPr lang="en-US"/>
        </a:p>
      </dgm:t>
    </dgm:pt>
    <dgm:pt modelId="{F3F7FC31-BE0F-4590-B3AD-FD1982FA8579}">
      <dgm:prSet custT="1"/>
      <dgm:spPr/>
      <dgm:t>
        <a:bodyPr/>
        <a:lstStyle/>
        <a:p>
          <a:pP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 </a:t>
          </a:r>
          <a:r>
            <a:rPr lang="en-GB" sz="11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Inappropriate use of social media</a:t>
          </a:r>
          <a:endParaRPr lang="en-GB" sz="11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D5B464D-506D-438D-B770-736BBF83DF3E}" type="parTrans" cxnId="{7471DF1A-90DF-44BE-B52C-E305849697D7}">
      <dgm:prSet/>
      <dgm:spPr/>
      <dgm:t>
        <a:bodyPr/>
        <a:lstStyle/>
        <a:p>
          <a:endParaRPr lang="en-US"/>
        </a:p>
      </dgm:t>
    </dgm:pt>
    <dgm:pt modelId="{EC5C3042-D22C-467C-B7F2-ED23D98C378A}" type="sibTrans" cxnId="{7471DF1A-90DF-44BE-B52C-E305849697D7}">
      <dgm:prSet/>
      <dgm:spPr/>
      <dgm:t>
        <a:bodyPr/>
        <a:lstStyle/>
        <a:p>
          <a:endParaRPr lang="en-US"/>
        </a:p>
      </dgm:t>
    </dgm:pt>
    <dgm:pt modelId="{FF2E217D-CB47-4767-A392-AADE7580F397}">
      <dgm:prSet custT="1"/>
      <dgm:spPr/>
      <dgm:t>
        <a:bodyPr/>
        <a:lstStyle/>
        <a:p>
          <a:pP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 </a:t>
          </a:r>
        </a:p>
        <a:p>
          <a:pPr rtl="0"/>
          <a:r>
            <a:rPr lang="en-GB" sz="12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a:t>
          </a:r>
        </a:p>
      </dgm:t>
    </dgm:pt>
    <dgm:pt modelId="{8B82DF26-3AF4-4B2E-87E3-5BBF1EBC18CF}" type="parTrans" cxnId="{413BC341-3244-4655-A340-AECB328808BB}">
      <dgm:prSet/>
      <dgm:spPr/>
      <dgm:t>
        <a:bodyPr/>
        <a:lstStyle/>
        <a:p>
          <a:endParaRPr lang="en-US"/>
        </a:p>
      </dgm:t>
    </dgm:pt>
    <dgm:pt modelId="{B6F4472C-AE45-47C2-AF54-04893D33BD77}" type="sibTrans" cxnId="{413BC341-3244-4655-A340-AECB328808BB}">
      <dgm:prSet/>
      <dgm:spPr/>
      <dgm:t>
        <a:bodyPr/>
        <a:lstStyle/>
        <a:p>
          <a:endParaRPr lang="en-US"/>
        </a:p>
      </dgm:t>
    </dgm:pt>
    <dgm:pt modelId="{B3D3183D-4943-4B88-84ED-2D5AD28CCF1F}">
      <dgm:prSet custT="1"/>
      <dgm:spPr/>
      <dgm:t>
        <a:bodyPr/>
        <a:lstStyle/>
        <a:p>
          <a:pP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Initiation and humiliation ceremonies </a:t>
          </a:r>
          <a:endParaRPr lang="en-GB" sz="1200" b="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E251E88-1D1D-4005-BC5A-8B2892ED7E5B}" type="parTrans" cxnId="{AF41F0C0-F52A-4E27-802D-08285D03D931}">
      <dgm:prSet/>
      <dgm:spPr/>
      <dgm:t>
        <a:bodyPr/>
        <a:lstStyle/>
        <a:p>
          <a:endParaRPr lang="en-US"/>
        </a:p>
      </dgm:t>
    </dgm:pt>
    <dgm:pt modelId="{CDBB46FC-0ECB-4693-AC83-D678807CCD88}" type="sibTrans" cxnId="{AF41F0C0-F52A-4E27-802D-08285D03D931}">
      <dgm:prSet/>
      <dgm:spPr/>
      <dgm:t>
        <a:bodyPr/>
        <a:lstStyle/>
        <a:p>
          <a:endParaRPr lang="en-US"/>
        </a:p>
      </dgm:t>
    </dgm:pt>
    <dgm:pt modelId="{18D0E916-E2D6-4901-9B09-9385E6EB30FD}">
      <dgm:prSet custT="1"/>
      <dgm:spPr/>
      <dgm:t>
        <a:bodyPr/>
        <a:lstStyle/>
        <a:p>
          <a:pPr rtl="0"/>
          <a:r>
            <a:rPr lang="en-GB" sz="1200" b="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Drugs and alcohol</a:t>
          </a:r>
          <a:endParaRPr lang="en-GB" sz="1200" b="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54D073D-13BB-44A7-BB74-CD4E82494C3E}" type="parTrans" cxnId="{01479250-6D02-4D58-867B-DC79F21C4C43}">
      <dgm:prSet/>
      <dgm:spPr/>
      <dgm:t>
        <a:bodyPr/>
        <a:lstStyle/>
        <a:p>
          <a:endParaRPr lang="en-US"/>
        </a:p>
      </dgm:t>
    </dgm:pt>
    <dgm:pt modelId="{A38E2C14-43E4-48EF-85AE-A614C2F41CAB}" type="sibTrans" cxnId="{01479250-6D02-4D58-867B-DC79F21C4C43}">
      <dgm:prSet/>
      <dgm:spPr/>
      <dgm:t>
        <a:bodyPr/>
        <a:lstStyle/>
        <a:p>
          <a:endParaRPr lang="en-US"/>
        </a:p>
      </dgm:t>
    </dgm:pt>
    <dgm:pt modelId="{0299BDF5-0E6A-4B73-98ED-9BB290FA6E84}" type="pres">
      <dgm:prSet presAssocID="{DF954B41-F3F0-4B3D-A091-EC89F981266D}" presName="Name0" presStyleCnt="0">
        <dgm:presLayoutVars>
          <dgm:dir/>
          <dgm:resizeHandles val="exact"/>
        </dgm:presLayoutVars>
      </dgm:prSet>
      <dgm:spPr/>
      <dgm:t>
        <a:bodyPr/>
        <a:lstStyle/>
        <a:p>
          <a:endParaRPr lang="en-US"/>
        </a:p>
      </dgm:t>
    </dgm:pt>
    <dgm:pt modelId="{1B3FF767-2739-4769-801E-A6056F1660AD}" type="pres">
      <dgm:prSet presAssocID="{91DFEEDB-CDB3-475C-B6D4-9D1887D02B81}" presName="Name5" presStyleLbl="vennNode1" presStyleIdx="0" presStyleCnt="6" custLinFactNeighborX="-305" custLinFactNeighborY="-3143">
        <dgm:presLayoutVars>
          <dgm:bulletEnabled val="1"/>
        </dgm:presLayoutVars>
      </dgm:prSet>
      <dgm:spPr/>
      <dgm:t>
        <a:bodyPr/>
        <a:lstStyle/>
        <a:p>
          <a:endParaRPr lang="en-US"/>
        </a:p>
      </dgm:t>
    </dgm:pt>
    <dgm:pt modelId="{C8244E2C-0CCC-43FE-9B2F-1A20B363F3B2}" type="pres">
      <dgm:prSet presAssocID="{51902C64-D663-4A35-ABA4-6FF8ACF397A3}" presName="space" presStyleCnt="0"/>
      <dgm:spPr/>
      <dgm:t>
        <a:bodyPr/>
        <a:lstStyle/>
        <a:p>
          <a:endParaRPr lang="en-US"/>
        </a:p>
      </dgm:t>
    </dgm:pt>
    <dgm:pt modelId="{996523CE-3E75-4C25-934B-232312B7C1A6}" type="pres">
      <dgm:prSet presAssocID="{3D49D5BC-024F-43D8-A612-52BE00954F2A}" presName="Name5" presStyleLbl="vennNode1" presStyleIdx="1" presStyleCnt="6">
        <dgm:presLayoutVars>
          <dgm:bulletEnabled val="1"/>
        </dgm:presLayoutVars>
      </dgm:prSet>
      <dgm:spPr/>
      <dgm:t>
        <a:bodyPr/>
        <a:lstStyle/>
        <a:p>
          <a:endParaRPr lang="en-US"/>
        </a:p>
      </dgm:t>
    </dgm:pt>
    <dgm:pt modelId="{D7917AE9-E205-4F0F-814D-6979A538780A}" type="pres">
      <dgm:prSet presAssocID="{747F1CEC-1FF4-4CB4-B303-7AF83109C931}" presName="space" presStyleCnt="0"/>
      <dgm:spPr/>
      <dgm:t>
        <a:bodyPr/>
        <a:lstStyle/>
        <a:p>
          <a:endParaRPr lang="en-US"/>
        </a:p>
      </dgm:t>
    </dgm:pt>
    <dgm:pt modelId="{E67D499D-B6C2-4ED4-91E2-5BE830B0BB6E}" type="pres">
      <dgm:prSet presAssocID="{F3F7FC31-BE0F-4590-B3AD-FD1982FA8579}" presName="Name5" presStyleLbl="vennNode1" presStyleIdx="2" presStyleCnt="6">
        <dgm:presLayoutVars>
          <dgm:bulletEnabled val="1"/>
        </dgm:presLayoutVars>
      </dgm:prSet>
      <dgm:spPr/>
      <dgm:t>
        <a:bodyPr/>
        <a:lstStyle/>
        <a:p>
          <a:endParaRPr lang="en-US"/>
        </a:p>
      </dgm:t>
    </dgm:pt>
    <dgm:pt modelId="{6B8DA9EA-8187-4F74-8530-BD96114D6F0C}" type="pres">
      <dgm:prSet presAssocID="{EC5C3042-D22C-467C-B7F2-ED23D98C378A}" presName="space" presStyleCnt="0"/>
      <dgm:spPr/>
      <dgm:t>
        <a:bodyPr/>
        <a:lstStyle/>
        <a:p>
          <a:endParaRPr lang="en-US"/>
        </a:p>
      </dgm:t>
    </dgm:pt>
    <dgm:pt modelId="{DB6C4419-EA48-42DA-89DD-B8ECED8CED2E}" type="pres">
      <dgm:prSet presAssocID="{FF2E217D-CB47-4767-A392-AADE7580F397}" presName="Name5" presStyleLbl="vennNode1" presStyleIdx="3" presStyleCnt="6">
        <dgm:presLayoutVars>
          <dgm:bulletEnabled val="1"/>
        </dgm:presLayoutVars>
      </dgm:prSet>
      <dgm:spPr/>
      <dgm:t>
        <a:bodyPr/>
        <a:lstStyle/>
        <a:p>
          <a:endParaRPr lang="en-US"/>
        </a:p>
      </dgm:t>
    </dgm:pt>
    <dgm:pt modelId="{4E8A4213-53D9-4356-A806-7ED3CD98B59C}" type="pres">
      <dgm:prSet presAssocID="{B6F4472C-AE45-47C2-AF54-04893D33BD77}" presName="space" presStyleCnt="0"/>
      <dgm:spPr/>
      <dgm:t>
        <a:bodyPr/>
        <a:lstStyle/>
        <a:p>
          <a:endParaRPr lang="en-US"/>
        </a:p>
      </dgm:t>
    </dgm:pt>
    <dgm:pt modelId="{D237E3C4-3166-41B1-AFD9-F6F6D46E779E}" type="pres">
      <dgm:prSet presAssocID="{B3D3183D-4943-4B88-84ED-2D5AD28CCF1F}" presName="Name5" presStyleLbl="vennNode1" presStyleIdx="4" presStyleCnt="6">
        <dgm:presLayoutVars>
          <dgm:bulletEnabled val="1"/>
        </dgm:presLayoutVars>
      </dgm:prSet>
      <dgm:spPr/>
      <dgm:t>
        <a:bodyPr/>
        <a:lstStyle/>
        <a:p>
          <a:endParaRPr lang="en-US"/>
        </a:p>
      </dgm:t>
    </dgm:pt>
    <dgm:pt modelId="{7FF374C6-49CA-470A-809C-42B966466498}" type="pres">
      <dgm:prSet presAssocID="{CDBB46FC-0ECB-4693-AC83-D678807CCD88}" presName="space" presStyleCnt="0"/>
      <dgm:spPr/>
      <dgm:t>
        <a:bodyPr/>
        <a:lstStyle/>
        <a:p>
          <a:endParaRPr lang="en-US"/>
        </a:p>
      </dgm:t>
    </dgm:pt>
    <dgm:pt modelId="{7F424174-B849-4E80-B5A5-803B8CD22176}" type="pres">
      <dgm:prSet presAssocID="{18D0E916-E2D6-4901-9B09-9385E6EB30FD}" presName="Name5" presStyleLbl="vennNode1" presStyleIdx="5" presStyleCnt="6">
        <dgm:presLayoutVars>
          <dgm:bulletEnabled val="1"/>
        </dgm:presLayoutVars>
      </dgm:prSet>
      <dgm:spPr/>
      <dgm:t>
        <a:bodyPr/>
        <a:lstStyle/>
        <a:p>
          <a:endParaRPr lang="en-US"/>
        </a:p>
      </dgm:t>
    </dgm:pt>
  </dgm:ptLst>
  <dgm:cxnLst>
    <dgm:cxn modelId="{A38FEF32-CD87-466A-A9D0-FCBA33DDFAF5}" type="presOf" srcId="{3D49D5BC-024F-43D8-A612-52BE00954F2A}" destId="{996523CE-3E75-4C25-934B-232312B7C1A6}" srcOrd="0" destOrd="0" presId="urn:microsoft.com/office/officeart/2005/8/layout/venn3"/>
    <dgm:cxn modelId="{7471DF1A-90DF-44BE-B52C-E305849697D7}" srcId="{DF954B41-F3F0-4B3D-A091-EC89F981266D}" destId="{F3F7FC31-BE0F-4590-B3AD-FD1982FA8579}" srcOrd="2" destOrd="0" parTransId="{CD5B464D-506D-438D-B770-736BBF83DF3E}" sibTransId="{EC5C3042-D22C-467C-B7F2-ED23D98C378A}"/>
    <dgm:cxn modelId="{F5FAF2A4-8472-455A-B05C-34175DF2668E}" type="presOf" srcId="{18D0E916-E2D6-4901-9B09-9385E6EB30FD}" destId="{7F424174-B849-4E80-B5A5-803B8CD22176}" srcOrd="0" destOrd="0" presId="urn:microsoft.com/office/officeart/2005/8/layout/venn3"/>
    <dgm:cxn modelId="{7F0C8BE0-983E-414A-96D7-B35D856F2043}" type="presOf" srcId="{F3F7FC31-BE0F-4590-B3AD-FD1982FA8579}" destId="{E67D499D-B6C2-4ED4-91E2-5BE830B0BB6E}" srcOrd="0" destOrd="0" presId="urn:microsoft.com/office/officeart/2005/8/layout/venn3"/>
    <dgm:cxn modelId="{DFA30BDB-9282-422E-9A77-467BCB319063}" type="presOf" srcId="{91DFEEDB-CDB3-475C-B6D4-9D1887D02B81}" destId="{1B3FF767-2739-4769-801E-A6056F1660AD}" srcOrd="0" destOrd="0" presId="urn:microsoft.com/office/officeart/2005/8/layout/venn3"/>
    <dgm:cxn modelId="{01479250-6D02-4D58-867B-DC79F21C4C43}" srcId="{DF954B41-F3F0-4B3D-A091-EC89F981266D}" destId="{18D0E916-E2D6-4901-9B09-9385E6EB30FD}" srcOrd="5" destOrd="0" parTransId="{C54D073D-13BB-44A7-BB74-CD4E82494C3E}" sibTransId="{A38E2C14-43E4-48EF-85AE-A614C2F41CAB}"/>
    <dgm:cxn modelId="{A00E0181-A76F-406D-9D85-862318422611}" type="presOf" srcId="{B3D3183D-4943-4B88-84ED-2D5AD28CCF1F}" destId="{D237E3C4-3166-41B1-AFD9-F6F6D46E779E}" srcOrd="0" destOrd="0" presId="urn:microsoft.com/office/officeart/2005/8/layout/venn3"/>
    <dgm:cxn modelId="{8B6E4874-84A3-4930-9A6C-7FF3D9E40991}" srcId="{DF954B41-F3F0-4B3D-A091-EC89F981266D}" destId="{3D49D5BC-024F-43D8-A612-52BE00954F2A}" srcOrd="1" destOrd="0" parTransId="{4B178030-E576-42EE-B931-F72638C23A96}" sibTransId="{747F1CEC-1FF4-4CB4-B303-7AF83109C931}"/>
    <dgm:cxn modelId="{AF41F0C0-F52A-4E27-802D-08285D03D931}" srcId="{DF954B41-F3F0-4B3D-A091-EC89F981266D}" destId="{B3D3183D-4943-4B88-84ED-2D5AD28CCF1F}" srcOrd="4" destOrd="0" parTransId="{5E251E88-1D1D-4005-BC5A-8B2892ED7E5B}" sibTransId="{CDBB46FC-0ECB-4693-AC83-D678807CCD88}"/>
    <dgm:cxn modelId="{413BC341-3244-4655-A340-AECB328808BB}" srcId="{DF954B41-F3F0-4B3D-A091-EC89F981266D}" destId="{FF2E217D-CB47-4767-A392-AADE7580F397}" srcOrd="3" destOrd="0" parTransId="{8B82DF26-3AF4-4B2E-87E3-5BBF1EBC18CF}" sibTransId="{B6F4472C-AE45-47C2-AF54-04893D33BD77}"/>
    <dgm:cxn modelId="{0BCC5D62-B1F3-42BD-8E57-B9DFDD4A8B77}" type="presOf" srcId="{DF954B41-F3F0-4B3D-A091-EC89F981266D}" destId="{0299BDF5-0E6A-4B73-98ED-9BB290FA6E84}" srcOrd="0" destOrd="0" presId="urn:microsoft.com/office/officeart/2005/8/layout/venn3"/>
    <dgm:cxn modelId="{C8606E0E-F011-4228-AA62-73F1E73D4C05}" srcId="{DF954B41-F3F0-4B3D-A091-EC89F981266D}" destId="{91DFEEDB-CDB3-475C-B6D4-9D1887D02B81}" srcOrd="0" destOrd="0" parTransId="{11590CD8-812B-40E6-A176-6148AD1E0B14}" sibTransId="{51902C64-D663-4A35-ABA4-6FF8ACF397A3}"/>
    <dgm:cxn modelId="{0999948D-75E6-4CF6-B0E4-FB91D0F79FAB}" type="presOf" srcId="{FF2E217D-CB47-4767-A392-AADE7580F397}" destId="{DB6C4419-EA48-42DA-89DD-B8ECED8CED2E}" srcOrd="0" destOrd="0" presId="urn:microsoft.com/office/officeart/2005/8/layout/venn3"/>
    <dgm:cxn modelId="{91A8C898-5948-4A0B-A49A-23A759A75D32}" type="presParOf" srcId="{0299BDF5-0E6A-4B73-98ED-9BB290FA6E84}" destId="{1B3FF767-2739-4769-801E-A6056F1660AD}" srcOrd="0" destOrd="0" presId="urn:microsoft.com/office/officeart/2005/8/layout/venn3"/>
    <dgm:cxn modelId="{B900EAC4-DE8E-49B9-B7DF-74AF3067098C}" type="presParOf" srcId="{0299BDF5-0E6A-4B73-98ED-9BB290FA6E84}" destId="{C8244E2C-0CCC-43FE-9B2F-1A20B363F3B2}" srcOrd="1" destOrd="0" presId="urn:microsoft.com/office/officeart/2005/8/layout/venn3"/>
    <dgm:cxn modelId="{F7296F14-D877-4F9A-897D-EA4B247E8B53}" type="presParOf" srcId="{0299BDF5-0E6A-4B73-98ED-9BB290FA6E84}" destId="{996523CE-3E75-4C25-934B-232312B7C1A6}" srcOrd="2" destOrd="0" presId="urn:microsoft.com/office/officeart/2005/8/layout/venn3"/>
    <dgm:cxn modelId="{75079A5A-2A1A-416A-A071-7F0C8FD9D565}" type="presParOf" srcId="{0299BDF5-0E6A-4B73-98ED-9BB290FA6E84}" destId="{D7917AE9-E205-4F0F-814D-6979A538780A}" srcOrd="3" destOrd="0" presId="urn:microsoft.com/office/officeart/2005/8/layout/venn3"/>
    <dgm:cxn modelId="{BE6F0BCE-AE8C-4132-B60E-40BF6682FF13}" type="presParOf" srcId="{0299BDF5-0E6A-4B73-98ED-9BB290FA6E84}" destId="{E67D499D-B6C2-4ED4-91E2-5BE830B0BB6E}" srcOrd="4" destOrd="0" presId="urn:microsoft.com/office/officeart/2005/8/layout/venn3"/>
    <dgm:cxn modelId="{1ECA817D-8803-4DDE-B8C2-9FD1AF228DCD}" type="presParOf" srcId="{0299BDF5-0E6A-4B73-98ED-9BB290FA6E84}" destId="{6B8DA9EA-8187-4F74-8530-BD96114D6F0C}" srcOrd="5" destOrd="0" presId="urn:microsoft.com/office/officeart/2005/8/layout/venn3"/>
    <dgm:cxn modelId="{D49479E6-3A36-4686-920F-46519455AD3F}" type="presParOf" srcId="{0299BDF5-0E6A-4B73-98ED-9BB290FA6E84}" destId="{DB6C4419-EA48-42DA-89DD-B8ECED8CED2E}" srcOrd="6" destOrd="0" presId="urn:microsoft.com/office/officeart/2005/8/layout/venn3"/>
    <dgm:cxn modelId="{E1A4882B-4385-434B-B6FF-F39090753981}" type="presParOf" srcId="{0299BDF5-0E6A-4B73-98ED-9BB290FA6E84}" destId="{4E8A4213-53D9-4356-A806-7ED3CD98B59C}" srcOrd="7" destOrd="0" presId="urn:microsoft.com/office/officeart/2005/8/layout/venn3"/>
    <dgm:cxn modelId="{C7F04600-749A-446B-8427-E8ACCF376ED9}" type="presParOf" srcId="{0299BDF5-0E6A-4B73-98ED-9BB290FA6E84}" destId="{D237E3C4-3166-41B1-AFD9-F6F6D46E779E}" srcOrd="8" destOrd="0" presId="urn:microsoft.com/office/officeart/2005/8/layout/venn3"/>
    <dgm:cxn modelId="{E5FE5E79-BB41-4C06-8E0E-EA9C13EDF737}" type="presParOf" srcId="{0299BDF5-0E6A-4B73-98ED-9BB290FA6E84}" destId="{7FF374C6-49CA-470A-809C-42B966466498}" srcOrd="9" destOrd="0" presId="urn:microsoft.com/office/officeart/2005/8/layout/venn3"/>
    <dgm:cxn modelId="{5174363F-CEBF-4402-8B80-46457E4A691E}" type="presParOf" srcId="{0299BDF5-0E6A-4B73-98ED-9BB290FA6E84}" destId="{7F424174-B849-4E80-B5A5-803B8CD22176}"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 is sexual assault? </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75449224-C9A5-4B41-BF31-1E3D0B3BBC69}">
      <dgm:prSet custT="1"/>
      <dgm:spPr/>
      <dgm:t>
        <a:bodyPr/>
        <a:lstStyle/>
        <a:p>
          <a:pPr rtl="0"/>
          <a:r>
            <a:rPr lang="en-GB" sz="3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 minute discussion</a:t>
          </a:r>
          <a:endParaRPr lang="en-GB" sz="3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05EA2CB-5DDA-4D2F-B4D8-149852A2E0FC}" type="parTrans" cxnId="{03504141-5C16-4A30-A470-B5B2D4C9C058}">
      <dgm:prSet/>
      <dgm:spPr/>
      <dgm:t>
        <a:bodyPr/>
        <a:lstStyle/>
        <a:p>
          <a:endParaRPr lang="en-US"/>
        </a:p>
      </dgm:t>
    </dgm:pt>
    <dgm:pt modelId="{9EE08215-7B47-40CC-9659-CF5DCABF11BD}" type="sibTrans" cxnId="{03504141-5C16-4A30-A470-B5B2D4C9C058}">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0" custLinFactNeighborY="301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3317">
        <dgm:presLayoutVars>
          <dgm:bulletEnabled val="1"/>
        </dgm:presLayoutVars>
      </dgm:prSet>
      <dgm:spPr/>
      <dgm:t>
        <a:bodyPr/>
        <a:lstStyle/>
        <a:p>
          <a:endParaRPr lang="en-US"/>
        </a:p>
      </dgm:t>
    </dgm:pt>
  </dgm:ptLst>
  <dgm:cxnLst>
    <dgm:cxn modelId="{EB425FF8-096F-46B9-8EA5-20BBE205B0DF}" type="presOf" srcId="{75449224-C9A5-4B41-BF31-1E3D0B3BBC69}" destId="{A9B3ECE0-1397-4480-B81F-0E7138B32216}" srcOrd="0" destOrd="0" presId="urn:microsoft.com/office/officeart/2005/8/layout/vList5"/>
    <dgm:cxn modelId="{9802ACB4-C15A-4C15-894E-DC7018666C77}" srcId="{6739FA5B-C3B0-4C29-AA8C-6DC73EB5707D}" destId="{DD31B416-D9DE-4DB4-9A1E-38647E3D5FC1}" srcOrd="0" destOrd="0" parTransId="{19F0CCF7-C096-4177-9FFE-6BDED65F38F8}" sibTransId="{3D0DF333-713E-4E5D-A84C-77ABC9B78C3A}"/>
    <dgm:cxn modelId="{3B908EAC-22AF-4066-AACC-70D5EBF558BB}" type="presOf" srcId="{6739FA5B-C3B0-4C29-AA8C-6DC73EB5707D}" destId="{BD1A801B-90AD-46E2-8C5D-8BED4C165C7F}" srcOrd="0" destOrd="0" presId="urn:microsoft.com/office/officeart/2005/8/layout/vList5"/>
    <dgm:cxn modelId="{1601C017-A81C-48D7-A3AD-A1008BC189AF}" type="presOf" srcId="{DD31B416-D9DE-4DB4-9A1E-38647E3D5FC1}" destId="{763EE8F8-C0F6-48EB-85CF-80282CA5BD4A}" srcOrd="0" destOrd="0" presId="urn:microsoft.com/office/officeart/2005/8/layout/vList5"/>
    <dgm:cxn modelId="{03504141-5C16-4A30-A470-B5B2D4C9C058}" srcId="{DD31B416-D9DE-4DB4-9A1E-38647E3D5FC1}" destId="{75449224-C9A5-4B41-BF31-1E3D0B3BBC69}" srcOrd="0" destOrd="0" parTransId="{B05EA2CB-5DDA-4D2F-B4D8-149852A2E0FC}" sibTransId="{9EE08215-7B47-40CC-9659-CF5DCABF11BD}"/>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assault is… </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75449224-C9A5-4B41-BF31-1E3D0B3BBC69}">
      <dgm:prSet custT="1"/>
      <dgm:spPr/>
      <dgm:t>
        <a:bodyPr/>
        <a:lstStyle/>
        <a:p>
          <a:pPr rtl="0"/>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someone intentionally grabs or touches you in a sexual way that you don't like, or you’re forced to kiss someone or do something else sexual against your will, (i.e. without your consent or without your choice) that’s sexual assault.</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05EA2CB-5DDA-4D2F-B4D8-149852A2E0FC}" type="parTrans" cxnId="{03504141-5C16-4A30-A470-B5B2D4C9C058}">
      <dgm:prSet/>
      <dgm:spPr/>
      <dgm:t>
        <a:bodyPr/>
        <a:lstStyle/>
        <a:p>
          <a:endParaRPr lang="en-US"/>
        </a:p>
      </dgm:t>
    </dgm:pt>
    <dgm:pt modelId="{9EE08215-7B47-40CC-9659-CF5DCABF11BD}" type="sibTrans" cxnId="{03504141-5C16-4A30-A470-B5B2D4C9C058}">
      <dgm:prSet/>
      <dgm:spPr/>
      <dgm:t>
        <a:bodyPr/>
        <a:lstStyle/>
        <a:p>
          <a:endParaRPr lang="en-US"/>
        </a:p>
      </dgm:t>
    </dgm:pt>
    <dgm:pt modelId="{C18D055E-D795-43AE-B0DC-E67E83E9EBDC}">
      <dgm:prSet custT="1"/>
      <dgm:spPr/>
      <dgm:t>
        <a:bodyPr/>
        <a:lstStyle/>
        <a:p>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includes sexual touching of any part of someone’s body, and it makes no difference whether you’re wearing clothes or not.</a:t>
          </a:r>
          <a:endParaRPr 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F18F250-F4BC-4B2D-8964-39FDEC2453B6}" type="parTrans" cxnId="{31CBA7D2-C565-48F1-83CF-1E2CD64D6896}">
      <dgm:prSet/>
      <dgm:spPr/>
      <dgm:t>
        <a:bodyPr/>
        <a:lstStyle/>
        <a:p>
          <a:endParaRPr lang="en-US"/>
        </a:p>
      </dgm:t>
    </dgm:pt>
    <dgm:pt modelId="{962899D4-CFEE-4220-846C-7224D9D9DCD6}" type="sibTrans" cxnId="{31CBA7D2-C565-48F1-83CF-1E2CD64D6896}">
      <dgm:prSet/>
      <dgm:spPr/>
      <dgm:t>
        <a:bodyPr/>
        <a:lstStyle/>
        <a:p>
          <a:endParaRPr lang="en-US"/>
        </a:p>
      </dgm:t>
    </dgm:pt>
    <dgm:pt modelId="{ED810A1C-CA6F-4F35-839E-A74BEA8DFECE}">
      <dgm:prSet custT="1"/>
      <dgm:spPr/>
      <dgm:t>
        <a:bodyPr/>
        <a:lstStyle/>
        <a:p>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Anyone can be sexually assaulted and both men and women can commit sexual assault. </a:t>
          </a:r>
          <a:r>
            <a:rPr lang="en-GB"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 </a:t>
          </a:r>
          <a:r>
            <a:rPr lang="en-GB"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t>
          </a:r>
          <a:r>
            <a:rPr lang="en-GB" sz="10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0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GB"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7E56181-46FC-4B78-9713-C8524F215CE7}" type="parTrans" cxnId="{9B777D3A-3C84-4AF9-9DC0-BEE09BE75A5E}">
      <dgm:prSet/>
      <dgm:spPr/>
      <dgm:t>
        <a:bodyPr/>
        <a:lstStyle/>
        <a:p>
          <a:endParaRPr lang="en-US"/>
        </a:p>
      </dgm:t>
    </dgm:pt>
    <dgm:pt modelId="{FA92F627-11AD-4380-9CFA-1B72F4857164}" type="sibTrans" cxnId="{9B777D3A-3C84-4AF9-9DC0-BEE09BE75A5E}">
      <dgm:prSet/>
      <dgm:spPr/>
      <dgm:t>
        <a:bodyPr/>
        <a:lstStyle/>
        <a:p>
          <a:endParaRPr lang="en-US"/>
        </a:p>
      </dgm:t>
    </dgm:pt>
    <dgm:pt modelId="{31E77392-0686-44B0-A6D0-3FF876F00F2B}">
      <dgm:prSet custT="1"/>
      <dgm:spPr/>
      <dgm:t>
        <a:bodyPr/>
        <a:lstStyle/>
        <a:p>
          <a:endParaRPr lang="en-US" sz="1000" dirty="0">
            <a:latin typeface="Tahoma" panose="020B0604030504040204" pitchFamily="34" charset="0"/>
            <a:ea typeface="Tahoma" panose="020B0604030504040204" pitchFamily="34" charset="0"/>
            <a:cs typeface="Tahoma" panose="020B0604030504040204" pitchFamily="34" charset="0"/>
          </a:endParaRPr>
        </a:p>
      </dgm:t>
    </dgm:pt>
    <dgm:pt modelId="{E2787AE6-7549-4673-AAB1-D8374F0017D9}" type="parTrans" cxnId="{9626B209-EAEF-45F1-8F79-8590B8B843BD}">
      <dgm:prSet/>
      <dgm:spPr/>
      <dgm:t>
        <a:bodyPr/>
        <a:lstStyle/>
        <a:p>
          <a:endParaRPr lang="en-US"/>
        </a:p>
      </dgm:t>
    </dgm:pt>
    <dgm:pt modelId="{468310AC-1F1B-4762-992F-DE69CCD9DAFD}" type="sibTrans" cxnId="{9626B209-EAEF-45F1-8F79-8590B8B843BD}">
      <dgm:prSet/>
      <dgm:spPr/>
      <dgm:t>
        <a:bodyPr/>
        <a:lstStyle/>
        <a:p>
          <a:endParaRPr lang="en-US"/>
        </a:p>
      </dgm:t>
    </dgm:pt>
    <dgm:pt modelId="{D0E85DB2-C259-4DBF-BA5F-235BDC9ED8DC}">
      <dgm:prSet custT="1"/>
      <dgm:spPr/>
      <dgm:t>
        <a:bodyPr/>
        <a:lstStyle/>
        <a:p>
          <a:pPr rtl="0"/>
          <a:endParaRPr lang="en-GB" sz="14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0" custLinFactNeighborY="301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3317">
        <dgm:presLayoutVars>
          <dgm:bulletEnabled val="1"/>
        </dgm:presLayoutVars>
      </dgm:prSet>
      <dgm:spPr/>
      <dgm:t>
        <a:bodyPr/>
        <a:lstStyle/>
        <a:p>
          <a:endParaRPr lang="en-US"/>
        </a:p>
      </dgm:t>
    </dgm:pt>
  </dgm:ptLst>
  <dgm:cxnLst>
    <dgm:cxn modelId="{03504141-5C16-4A30-A470-B5B2D4C9C058}" srcId="{DD31B416-D9DE-4DB4-9A1E-38647E3D5FC1}" destId="{75449224-C9A5-4B41-BF31-1E3D0B3BBC69}" srcOrd="1" destOrd="0" parTransId="{B05EA2CB-5DDA-4D2F-B4D8-149852A2E0FC}" sibTransId="{9EE08215-7B47-40CC-9659-CF5DCABF11BD}"/>
    <dgm:cxn modelId="{9802ACB4-C15A-4C15-894E-DC7018666C77}" srcId="{6739FA5B-C3B0-4C29-AA8C-6DC73EB5707D}" destId="{DD31B416-D9DE-4DB4-9A1E-38647E3D5FC1}" srcOrd="0" destOrd="0" parTransId="{19F0CCF7-C096-4177-9FFE-6BDED65F38F8}" sibTransId="{3D0DF333-713E-4E5D-A84C-77ABC9B78C3A}"/>
    <dgm:cxn modelId="{EB425FF8-096F-46B9-8EA5-20BBE205B0DF}" type="presOf" srcId="{75449224-C9A5-4B41-BF31-1E3D0B3BBC69}" destId="{A9B3ECE0-1397-4480-B81F-0E7138B32216}" srcOrd="0" destOrd="1" presId="urn:microsoft.com/office/officeart/2005/8/layout/vList5"/>
    <dgm:cxn modelId="{6D3F18C7-484B-40B5-838B-F15DE751FD6F}" type="presOf" srcId="{ED810A1C-CA6F-4F35-839E-A74BEA8DFECE}" destId="{A9B3ECE0-1397-4480-B81F-0E7138B32216}" srcOrd="0" destOrd="3" presId="urn:microsoft.com/office/officeart/2005/8/layout/vList5"/>
    <dgm:cxn modelId="{31CBA7D2-C565-48F1-83CF-1E2CD64D6896}" srcId="{DD31B416-D9DE-4DB4-9A1E-38647E3D5FC1}" destId="{C18D055E-D795-43AE-B0DC-E67E83E9EBDC}" srcOrd="2" destOrd="0" parTransId="{5F18F250-F4BC-4B2D-8964-39FDEC2453B6}" sibTransId="{962899D4-CFEE-4220-846C-7224D9D9DCD6}"/>
    <dgm:cxn modelId="{3B908EAC-22AF-4066-AACC-70D5EBF558BB}" type="presOf" srcId="{6739FA5B-C3B0-4C29-AA8C-6DC73EB5707D}" destId="{BD1A801B-90AD-46E2-8C5D-8BED4C165C7F}" srcOrd="0" destOrd="0" presId="urn:microsoft.com/office/officeart/2005/8/layout/vList5"/>
    <dgm:cxn modelId="{C2F10C54-EAC6-4BD4-BDF5-6D537B7EC4FD}" srcId="{DD31B416-D9DE-4DB4-9A1E-38647E3D5FC1}" destId="{D0E85DB2-C259-4DBF-BA5F-235BDC9ED8DC}" srcOrd="0" destOrd="0" parTransId="{228E4B31-0F54-4B81-BEEE-CB0206C6196B}" sibTransId="{49EBE9FF-91EC-4621-887B-C81C69028F53}"/>
    <dgm:cxn modelId="{7A8F58EE-2303-47AB-BFF8-FACB8B1CEF0B}" type="presOf" srcId="{31E77392-0686-44B0-A6D0-3FF876F00F2B}" destId="{A9B3ECE0-1397-4480-B81F-0E7138B32216}" srcOrd="0" destOrd="4" presId="urn:microsoft.com/office/officeart/2005/8/layout/vList5"/>
    <dgm:cxn modelId="{1601C017-A81C-48D7-A3AD-A1008BC189AF}" type="presOf" srcId="{DD31B416-D9DE-4DB4-9A1E-38647E3D5FC1}" destId="{763EE8F8-C0F6-48EB-85CF-80282CA5BD4A}" srcOrd="0" destOrd="0" presId="urn:microsoft.com/office/officeart/2005/8/layout/vList5"/>
    <dgm:cxn modelId="{610BF52F-C846-41FC-9620-DA55365C9098}" type="presOf" srcId="{D0E85DB2-C259-4DBF-BA5F-235BDC9ED8DC}" destId="{A9B3ECE0-1397-4480-B81F-0E7138B32216}" srcOrd="0" destOrd="0" presId="urn:microsoft.com/office/officeart/2005/8/layout/vList5"/>
    <dgm:cxn modelId="{9626B209-EAEF-45F1-8F79-8590B8B843BD}" srcId="{DD31B416-D9DE-4DB4-9A1E-38647E3D5FC1}" destId="{31E77392-0686-44B0-A6D0-3FF876F00F2B}" srcOrd="4" destOrd="0" parTransId="{E2787AE6-7549-4673-AAB1-D8374F0017D9}" sibTransId="{468310AC-1F1B-4762-992F-DE69CCD9DAFD}"/>
    <dgm:cxn modelId="{9B777D3A-3C84-4AF9-9DC0-BEE09BE75A5E}" srcId="{DD31B416-D9DE-4DB4-9A1E-38647E3D5FC1}" destId="{ED810A1C-CA6F-4F35-839E-A74BEA8DFECE}" srcOrd="3" destOrd="0" parTransId="{57E56181-46FC-4B78-9713-C8524F215CE7}" sibTransId="{FA92F627-11AD-4380-9CFA-1B72F4857164}"/>
    <dgm:cxn modelId="{2BA0BD72-88EC-4456-A068-7157A4AB538D}" type="presOf" srcId="{C18D055E-D795-43AE-B0DC-E67E83E9EBDC}" destId="{A9B3ECE0-1397-4480-B81F-0E7138B32216}" srcOrd="0" destOrd="2" presId="urn:microsoft.com/office/officeart/2005/8/layout/vList5"/>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0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you be an active pro-social bystander?</a:t>
          </a: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31E77392-0686-44B0-A6D0-3FF876F00F2B}">
      <dgm:prSet custT="1"/>
      <dgm:spPr/>
      <dgm:t>
        <a:bodyPr/>
        <a:lstStyle/>
        <a:p>
          <a:pPr rtl="0"/>
          <a:r>
            <a:rPr lang="en-GB"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discussion. Record responses on flipchart paper</a:t>
          </a:r>
          <a:endParaRPr 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2787AE6-7549-4673-AAB1-D8374F0017D9}" type="parTrans" cxnId="{9626B209-EAEF-45F1-8F79-8590B8B843BD}">
      <dgm:prSet/>
      <dgm:spPr/>
      <dgm:t>
        <a:bodyPr/>
        <a:lstStyle/>
        <a:p>
          <a:endParaRPr lang="en-US"/>
        </a:p>
      </dgm:t>
    </dgm:pt>
    <dgm:pt modelId="{468310AC-1F1B-4762-992F-DE69CCD9DAFD}" type="sibTrans" cxnId="{9626B209-EAEF-45F1-8F79-8590B8B843BD}">
      <dgm:prSet/>
      <dgm:spPr/>
      <dgm:t>
        <a:bodyPr/>
        <a:lstStyle/>
        <a:p>
          <a:endParaRPr lang="en-US"/>
        </a:p>
      </dgm:t>
    </dgm:pt>
    <dgm:pt modelId="{D0E85DB2-C259-4DBF-BA5F-235BDC9ED8DC}">
      <dgm:prSet custT="1"/>
      <dgm:spPr/>
      <dgm:t>
        <a:bodyPr/>
        <a:lstStyle/>
        <a:p>
          <a:pPr rtl="0"/>
          <a:endParaRPr lang="en-GB" sz="11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458" custLinFactNeighborY="15777">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3317">
        <dgm:presLayoutVars>
          <dgm:bulletEnabled val="1"/>
        </dgm:presLayoutVars>
      </dgm:prSet>
      <dgm:spPr/>
      <dgm:t>
        <a:bodyPr/>
        <a:lstStyle/>
        <a:p>
          <a:endParaRPr lang="en-US"/>
        </a:p>
      </dgm:t>
    </dgm:pt>
  </dgm:ptLst>
  <dgm:cxnLst>
    <dgm:cxn modelId="{9802ACB4-C15A-4C15-894E-DC7018666C77}" srcId="{6739FA5B-C3B0-4C29-AA8C-6DC73EB5707D}" destId="{DD31B416-D9DE-4DB4-9A1E-38647E3D5FC1}" srcOrd="0" destOrd="0" parTransId="{19F0CCF7-C096-4177-9FFE-6BDED65F38F8}" sibTransId="{3D0DF333-713E-4E5D-A84C-77ABC9B78C3A}"/>
    <dgm:cxn modelId="{9626B209-EAEF-45F1-8F79-8590B8B843BD}" srcId="{DD31B416-D9DE-4DB4-9A1E-38647E3D5FC1}" destId="{31E77392-0686-44B0-A6D0-3FF876F00F2B}" srcOrd="1" destOrd="0" parTransId="{E2787AE6-7549-4673-AAB1-D8374F0017D9}" sibTransId="{468310AC-1F1B-4762-992F-DE69CCD9DAFD}"/>
    <dgm:cxn modelId="{3B908EAC-22AF-4066-AACC-70D5EBF558BB}" type="presOf" srcId="{6739FA5B-C3B0-4C29-AA8C-6DC73EB5707D}" destId="{BD1A801B-90AD-46E2-8C5D-8BED4C165C7F}" srcOrd="0" destOrd="0" presId="urn:microsoft.com/office/officeart/2005/8/layout/vList5"/>
    <dgm:cxn modelId="{C2F10C54-EAC6-4BD4-BDF5-6D537B7EC4FD}" srcId="{DD31B416-D9DE-4DB4-9A1E-38647E3D5FC1}" destId="{D0E85DB2-C259-4DBF-BA5F-235BDC9ED8DC}" srcOrd="0" destOrd="0" parTransId="{228E4B31-0F54-4B81-BEEE-CB0206C6196B}" sibTransId="{49EBE9FF-91EC-4621-887B-C81C69028F53}"/>
    <dgm:cxn modelId="{1601C017-A81C-48D7-A3AD-A1008BC189AF}" type="presOf" srcId="{DD31B416-D9DE-4DB4-9A1E-38647E3D5FC1}" destId="{763EE8F8-C0F6-48EB-85CF-80282CA5BD4A}" srcOrd="0" destOrd="0" presId="urn:microsoft.com/office/officeart/2005/8/layout/vList5"/>
    <dgm:cxn modelId="{7A8F58EE-2303-47AB-BFF8-FACB8B1CEF0B}" type="presOf" srcId="{31E77392-0686-44B0-A6D0-3FF876F00F2B}" destId="{A9B3ECE0-1397-4480-B81F-0E7138B32216}" srcOrd="0" destOrd="1" presId="urn:microsoft.com/office/officeart/2005/8/layout/vList5"/>
    <dgm:cxn modelId="{610BF52F-C846-41FC-9620-DA55365C9098}" type="presOf" srcId="{D0E85DB2-C259-4DBF-BA5F-235BDC9ED8DC}" destId="{A9B3ECE0-1397-4480-B81F-0E7138B32216}" srcOrd="0" destOrd="0" presId="urn:microsoft.com/office/officeart/2005/8/layout/vList5"/>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 is domestic abuse?</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31E77392-0686-44B0-A6D0-3FF876F00F2B}">
      <dgm:prSet custT="1"/>
      <dgm:spPr/>
      <dgm:t>
        <a:bodyPr/>
        <a:lstStyle/>
        <a:p>
          <a:pPr rtl="0"/>
          <a:r>
            <a:rPr lang="en-GB" sz="3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 minute discussion</a:t>
          </a:r>
          <a:endParaRPr lang="en-US" sz="3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2787AE6-7549-4673-AAB1-D8374F0017D9}" type="parTrans" cxnId="{9626B209-EAEF-45F1-8F79-8590B8B843BD}">
      <dgm:prSet/>
      <dgm:spPr/>
      <dgm:t>
        <a:bodyPr/>
        <a:lstStyle/>
        <a:p>
          <a:endParaRPr lang="en-US"/>
        </a:p>
      </dgm:t>
    </dgm:pt>
    <dgm:pt modelId="{468310AC-1F1B-4762-992F-DE69CCD9DAFD}" type="sibTrans" cxnId="{9626B209-EAEF-45F1-8F79-8590B8B843BD}">
      <dgm:prSet/>
      <dgm:spPr/>
      <dgm:t>
        <a:bodyPr/>
        <a:lstStyle/>
        <a:p>
          <a:endParaRPr lang="en-US"/>
        </a:p>
      </dgm:t>
    </dgm:pt>
    <dgm:pt modelId="{D0E85DB2-C259-4DBF-BA5F-235BDC9ED8DC}">
      <dgm:prSet custT="1"/>
      <dgm:spPr/>
      <dgm:t>
        <a:bodyPr/>
        <a:lstStyle/>
        <a:p>
          <a:pPr rtl="0"/>
          <a:endParaRPr lang="en-GB" sz="14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530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3317">
        <dgm:presLayoutVars>
          <dgm:bulletEnabled val="1"/>
        </dgm:presLayoutVars>
      </dgm:prSet>
      <dgm:spPr/>
      <dgm:t>
        <a:bodyPr/>
        <a:lstStyle/>
        <a:p>
          <a:endParaRPr lang="en-US"/>
        </a:p>
      </dgm:t>
    </dgm:pt>
  </dgm:ptLst>
  <dgm:cxnLst>
    <dgm:cxn modelId="{9802ACB4-C15A-4C15-894E-DC7018666C77}" srcId="{6739FA5B-C3B0-4C29-AA8C-6DC73EB5707D}" destId="{DD31B416-D9DE-4DB4-9A1E-38647E3D5FC1}" srcOrd="0" destOrd="0" parTransId="{19F0CCF7-C096-4177-9FFE-6BDED65F38F8}" sibTransId="{3D0DF333-713E-4E5D-A84C-77ABC9B78C3A}"/>
    <dgm:cxn modelId="{3B908EAC-22AF-4066-AACC-70D5EBF558BB}" type="presOf" srcId="{6739FA5B-C3B0-4C29-AA8C-6DC73EB5707D}" destId="{BD1A801B-90AD-46E2-8C5D-8BED4C165C7F}" srcOrd="0" destOrd="0" presId="urn:microsoft.com/office/officeart/2005/8/layout/vList5"/>
    <dgm:cxn modelId="{9626B209-EAEF-45F1-8F79-8590B8B843BD}" srcId="{DD31B416-D9DE-4DB4-9A1E-38647E3D5FC1}" destId="{31E77392-0686-44B0-A6D0-3FF876F00F2B}" srcOrd="1" destOrd="0" parTransId="{E2787AE6-7549-4673-AAB1-D8374F0017D9}" sibTransId="{468310AC-1F1B-4762-992F-DE69CCD9DAFD}"/>
    <dgm:cxn modelId="{C2F10C54-EAC6-4BD4-BDF5-6D537B7EC4FD}" srcId="{DD31B416-D9DE-4DB4-9A1E-38647E3D5FC1}" destId="{D0E85DB2-C259-4DBF-BA5F-235BDC9ED8DC}" srcOrd="0" destOrd="0" parTransId="{228E4B31-0F54-4B81-BEEE-CB0206C6196B}" sibTransId="{49EBE9FF-91EC-4621-887B-C81C69028F53}"/>
    <dgm:cxn modelId="{1601C017-A81C-48D7-A3AD-A1008BC189AF}" type="presOf" srcId="{DD31B416-D9DE-4DB4-9A1E-38647E3D5FC1}" destId="{763EE8F8-C0F6-48EB-85CF-80282CA5BD4A}" srcOrd="0" destOrd="0" presId="urn:microsoft.com/office/officeart/2005/8/layout/vList5"/>
    <dgm:cxn modelId="{7A8F58EE-2303-47AB-BFF8-FACB8B1CEF0B}" type="presOf" srcId="{31E77392-0686-44B0-A6D0-3FF876F00F2B}" destId="{A9B3ECE0-1397-4480-B81F-0E7138B32216}" srcOrd="0" destOrd="1" presId="urn:microsoft.com/office/officeart/2005/8/layout/vList5"/>
    <dgm:cxn modelId="{610BF52F-C846-41FC-9620-DA55365C9098}" type="presOf" srcId="{D0E85DB2-C259-4DBF-BA5F-235BDC9ED8DC}" destId="{A9B3ECE0-1397-4480-B81F-0E7138B32216}" srcOrd="0" destOrd="0" presId="urn:microsoft.com/office/officeart/2005/8/layout/vList5"/>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39FA5B-C3B0-4C29-AA8C-6DC73EB5707D}" type="doc">
      <dgm:prSet loTypeId="urn:microsoft.com/office/officeart/2005/8/layout/vList5" loCatId="list" qsTypeId="urn:microsoft.com/office/officeart/2005/8/quickstyle/simple1" qsCatId="simple" csTypeId="urn:microsoft.com/office/officeart/2005/8/colors/accent4_2" csCatId="accent4" phldr="1"/>
      <dgm:spPr/>
      <dgm:t>
        <a:bodyPr/>
        <a:lstStyle/>
        <a:p>
          <a:endParaRPr lang="en-US"/>
        </a:p>
      </dgm:t>
    </dgm:pt>
    <dgm:pt modelId="{DD31B416-D9DE-4DB4-9A1E-38647E3D5FC1}">
      <dgm:prSet custT="1"/>
      <dgm:spPr/>
      <dgm:t>
        <a:bodyPr/>
        <a:lstStyle/>
        <a:p>
          <a:pPr rtl="0"/>
          <a:r>
            <a:rPr lang="en-GB" sz="2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 is…</a:t>
          </a:r>
          <a:endParaRPr lang="en-GB" sz="2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19F0CCF7-C096-4177-9FFE-6BDED65F38F8}" type="parTrans" cxnId="{9802ACB4-C15A-4C15-894E-DC7018666C77}">
      <dgm:prSet/>
      <dgm:spPr/>
      <dgm:t>
        <a:bodyPr/>
        <a:lstStyle/>
        <a:p>
          <a:endParaRPr lang="en-US"/>
        </a:p>
      </dgm:t>
    </dgm:pt>
    <dgm:pt modelId="{3D0DF333-713E-4E5D-A84C-77ABC9B78C3A}" type="sibTrans" cxnId="{9802ACB4-C15A-4C15-894E-DC7018666C77}">
      <dgm:prSet/>
      <dgm:spPr/>
      <dgm:t>
        <a:bodyPr/>
        <a:lstStyle/>
        <a:p>
          <a:endParaRPr lang="en-US"/>
        </a:p>
      </dgm:t>
    </dgm:pt>
    <dgm:pt modelId="{D0E85DB2-C259-4DBF-BA5F-235BDC9ED8DC}">
      <dgm:prSet custT="1"/>
      <dgm:spPr/>
      <dgm:t>
        <a:bodyPr/>
        <a:lstStyle/>
        <a:p>
          <a:pPr rtl="0"/>
          <a:endParaRPr lang="en-GB" sz="1400" dirty="0">
            <a:latin typeface="Open Sans" panose="020B0606030504020204" pitchFamily="34" charset="0"/>
            <a:ea typeface="Open Sans" panose="020B0606030504020204" pitchFamily="34" charset="0"/>
            <a:cs typeface="Open Sans" panose="020B0606030504020204" pitchFamily="34" charset="0"/>
          </a:endParaRPr>
        </a:p>
      </dgm:t>
    </dgm:pt>
    <dgm:pt modelId="{228E4B31-0F54-4B81-BEEE-CB0206C6196B}" type="parTrans" cxnId="{C2F10C54-EAC6-4BD4-BDF5-6D537B7EC4FD}">
      <dgm:prSet/>
      <dgm:spPr/>
      <dgm:t>
        <a:bodyPr/>
        <a:lstStyle/>
        <a:p>
          <a:endParaRPr lang="en-US"/>
        </a:p>
      </dgm:t>
    </dgm:pt>
    <dgm:pt modelId="{49EBE9FF-91EC-4621-887B-C81C69028F53}" type="sibTrans" cxnId="{C2F10C54-EAC6-4BD4-BDF5-6D537B7EC4FD}">
      <dgm:prSet/>
      <dgm:spPr/>
      <dgm:t>
        <a:bodyPr/>
        <a:lstStyle/>
        <a:p>
          <a:endParaRPr lang="en-US"/>
        </a:p>
      </dgm:t>
    </dgm:pt>
    <dgm:pt modelId="{4065D415-901B-4304-8F15-C4F873392ED8}">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 incident or pattern of incidents of controlling, coercive, threatening behaviour, violence or abuse between those aged 16 or over who are, or have been, intimate partners or family members regardless of gender or sexuality. The abuse can encompass, but is not limited to:</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05C997F-BB39-4FFD-BB5E-F996EDDCB3AF}" type="parTrans" cxnId="{F8FE3ABA-B619-42E6-891C-E6B875DA4F2E}">
      <dgm:prSet/>
      <dgm:spPr/>
      <dgm:t>
        <a:bodyPr/>
        <a:lstStyle/>
        <a:p>
          <a:endParaRPr lang="en-US"/>
        </a:p>
      </dgm:t>
    </dgm:pt>
    <dgm:pt modelId="{F9E244E4-3B43-4F99-B06F-DDED344BA818}" type="sibTrans" cxnId="{F8FE3ABA-B619-42E6-891C-E6B875DA4F2E}">
      <dgm:prSet/>
      <dgm:spPr/>
      <dgm:t>
        <a:bodyPr/>
        <a:lstStyle/>
        <a:p>
          <a:endParaRPr lang="en-US"/>
        </a:p>
      </dgm:t>
    </dgm:pt>
    <dgm:pt modelId="{73F48878-4D43-4D0A-AF59-222657EF2332}">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psychological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587A50DB-5023-4DB6-9149-CC9F33A7D038}" type="parTrans" cxnId="{EADEE4E9-0E19-4AC1-8E52-B21B1238FA8F}">
      <dgm:prSet/>
      <dgm:spPr/>
      <dgm:t>
        <a:bodyPr/>
        <a:lstStyle/>
        <a:p>
          <a:endParaRPr lang="en-US"/>
        </a:p>
      </dgm:t>
    </dgm:pt>
    <dgm:pt modelId="{32E01509-74DD-40AE-B509-E5F7E2DDBECD}" type="sibTrans" cxnId="{EADEE4E9-0E19-4AC1-8E52-B21B1238FA8F}">
      <dgm:prSet/>
      <dgm:spPr/>
      <dgm:t>
        <a:bodyPr/>
        <a:lstStyle/>
        <a:p>
          <a:endParaRPr lang="en-US"/>
        </a:p>
      </dgm:t>
    </dgm:pt>
    <dgm:pt modelId="{886DCF6E-3592-41BE-A4A7-06574B3B4BEC}">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physical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B044D2F9-2E63-457E-B096-5CB568A3C560}" type="parTrans" cxnId="{BAF4FECA-B5F1-48EB-89EA-1D56D73C46CF}">
      <dgm:prSet/>
      <dgm:spPr/>
      <dgm:t>
        <a:bodyPr/>
        <a:lstStyle/>
        <a:p>
          <a:endParaRPr lang="en-US"/>
        </a:p>
      </dgm:t>
    </dgm:pt>
    <dgm:pt modelId="{727EAB74-34CF-4D8C-A664-5284C1A30D88}" type="sibTrans" cxnId="{BAF4FECA-B5F1-48EB-89EA-1D56D73C46CF}">
      <dgm:prSet/>
      <dgm:spPr/>
      <dgm:t>
        <a:bodyPr/>
        <a:lstStyle/>
        <a:p>
          <a:endParaRPr lang="en-US"/>
        </a:p>
      </dgm:t>
    </dgm:pt>
    <dgm:pt modelId="{F7D463BA-7BE0-465B-AB6E-395E9BB8471B}">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F01C7A3-DF4B-4C98-83FD-980E1F707701}" type="parTrans" cxnId="{143FE342-475B-4D50-858C-E6776BF91C04}">
      <dgm:prSet/>
      <dgm:spPr/>
      <dgm:t>
        <a:bodyPr/>
        <a:lstStyle/>
        <a:p>
          <a:endParaRPr lang="en-US"/>
        </a:p>
      </dgm:t>
    </dgm:pt>
    <dgm:pt modelId="{D7F7CBCD-76D6-40E4-8D65-C24787D19700}" type="sibTrans" cxnId="{143FE342-475B-4D50-858C-E6776BF91C04}">
      <dgm:prSet/>
      <dgm:spPr/>
      <dgm:t>
        <a:bodyPr/>
        <a:lstStyle/>
        <a:p>
          <a:endParaRPr lang="en-US"/>
        </a:p>
      </dgm:t>
    </dgm:pt>
    <dgm:pt modelId="{D119009B-22AC-427B-AE23-7ACE8C698DAF}">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financial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66B4733F-620A-47D4-86C9-41709428E767}" type="parTrans" cxnId="{5012B13F-1C2A-4198-9009-EFF3583FA6A0}">
      <dgm:prSet/>
      <dgm:spPr/>
      <dgm:t>
        <a:bodyPr/>
        <a:lstStyle/>
        <a:p>
          <a:endParaRPr lang="en-US"/>
        </a:p>
      </dgm:t>
    </dgm:pt>
    <dgm:pt modelId="{AF2DB9A6-6878-479E-AEA1-E0FBDC64325F}" type="sibTrans" cxnId="{5012B13F-1C2A-4198-9009-EFF3583FA6A0}">
      <dgm:prSet/>
      <dgm:spPr/>
      <dgm:t>
        <a:bodyPr/>
        <a:lstStyle/>
        <a:p>
          <a:endParaRPr lang="en-US"/>
        </a:p>
      </dgm:t>
    </dgm:pt>
    <dgm:pt modelId="{6CF55535-CD97-44CF-9681-5FDF104387B6}">
      <dgm:prSet custT="1"/>
      <dgm:spPr/>
      <dgm:t>
        <a:bodyPr/>
        <a:lstStyle/>
        <a:p>
          <a:pPr rtl="0"/>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emotional</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8888D7D-07C8-4C24-AA79-0CB4950F29C1}" type="parTrans" cxnId="{16A83129-CB05-4ACE-97E9-22759075D499}">
      <dgm:prSet/>
      <dgm:spPr/>
      <dgm:t>
        <a:bodyPr/>
        <a:lstStyle/>
        <a:p>
          <a:endParaRPr lang="en-US"/>
        </a:p>
      </dgm:t>
    </dgm:pt>
    <dgm:pt modelId="{FFBC0A15-B1B5-4916-BD2E-37C99BAAF41B}" type="sibTrans" cxnId="{16A83129-CB05-4ACE-97E9-22759075D499}">
      <dgm:prSet/>
      <dgm:spPr/>
      <dgm:t>
        <a:bodyPr/>
        <a:lstStyle/>
        <a:p>
          <a:endParaRPr lang="en-US"/>
        </a:p>
      </dgm:t>
    </dgm:pt>
    <dgm:pt modelId="{6935ED70-E8EF-4860-94C4-3182C98A01F0}">
      <dgm:prSet custT="1"/>
      <dgm:spPr/>
      <dgm:t>
        <a:bodyPr/>
        <a:lstStyle/>
        <a:p>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be called intimate partner abuse or dating abuse. </a:t>
          </a:r>
          <a:r>
            <a:rPr lang="en-GB" altLang="en-US"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a:t>
          </a:r>
          <a:endParaRPr lang="en-GB" alt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8F46FAC0-CED6-43A3-B99C-697E51EBE86D}" type="parTrans" cxnId="{F9EB2AC9-D35A-410E-9C5C-AB3955A69D2F}">
      <dgm:prSet/>
      <dgm:spPr/>
      <dgm:t>
        <a:bodyPr/>
        <a:lstStyle/>
        <a:p>
          <a:endParaRPr lang="en-US"/>
        </a:p>
      </dgm:t>
    </dgm:pt>
    <dgm:pt modelId="{8B66B266-5902-45FE-8A05-8024667732E5}" type="sibTrans" cxnId="{F9EB2AC9-D35A-410E-9C5C-AB3955A69D2F}">
      <dgm:prSet/>
      <dgm:spPr/>
      <dgm:t>
        <a:bodyPr/>
        <a:lstStyle/>
        <a:p>
          <a:endParaRPr lang="en-US"/>
        </a:p>
      </dgm:t>
    </dgm:pt>
    <dgm:pt modelId="{D1A3BB19-3DAF-43E1-AFCD-B95FE1F4ECCE}">
      <dgm:prSet custT="1"/>
      <dgm:spPr/>
      <dgm:t>
        <a:bodyPr/>
        <a:lstStyle/>
        <a:p>
          <a:r>
            <a:rPr lang="en-GB" altLang="en-US"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take place in non-intimate relationships e.g. ‘flat mates’ or with people you are not in a relationship with</a:t>
          </a:r>
          <a:endParaRPr lang="en-GB" alt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C8C3EACC-475D-4FEA-A9E4-92AB6B38E83C}" type="parTrans" cxnId="{945BF104-E305-453A-9E1E-E43CDABA60DD}">
      <dgm:prSet/>
      <dgm:spPr/>
      <dgm:t>
        <a:bodyPr/>
        <a:lstStyle/>
        <a:p>
          <a:endParaRPr lang="en-US"/>
        </a:p>
      </dgm:t>
    </dgm:pt>
    <dgm:pt modelId="{389A58F4-5D32-4C39-8BAB-CF474B0A7DCA}" type="sibTrans" cxnId="{945BF104-E305-453A-9E1E-E43CDABA60DD}">
      <dgm:prSet/>
      <dgm:spPr/>
      <dgm:t>
        <a:bodyPr/>
        <a:lstStyle/>
        <a:p>
          <a:endParaRPr lang="en-US"/>
        </a:p>
      </dgm:t>
    </dgm:pt>
    <dgm:pt modelId="{BD1A801B-90AD-46E2-8C5D-8BED4C165C7F}" type="pres">
      <dgm:prSet presAssocID="{6739FA5B-C3B0-4C29-AA8C-6DC73EB5707D}" presName="Name0" presStyleCnt="0">
        <dgm:presLayoutVars>
          <dgm:dir/>
          <dgm:animLvl val="lvl"/>
          <dgm:resizeHandles val="exact"/>
        </dgm:presLayoutVars>
      </dgm:prSet>
      <dgm:spPr/>
      <dgm:t>
        <a:bodyPr/>
        <a:lstStyle/>
        <a:p>
          <a:endParaRPr lang="en-US"/>
        </a:p>
      </dgm:t>
    </dgm:pt>
    <dgm:pt modelId="{8DDFE087-FDF1-44CD-A74F-E67BDA23F622}" type="pres">
      <dgm:prSet presAssocID="{DD31B416-D9DE-4DB4-9A1E-38647E3D5FC1}" presName="linNode" presStyleCnt="0"/>
      <dgm:spPr/>
      <dgm:t>
        <a:bodyPr/>
        <a:lstStyle/>
        <a:p>
          <a:endParaRPr lang="en-US"/>
        </a:p>
      </dgm:t>
    </dgm:pt>
    <dgm:pt modelId="{763EE8F8-C0F6-48EB-85CF-80282CA5BD4A}" type="pres">
      <dgm:prSet presAssocID="{DD31B416-D9DE-4DB4-9A1E-38647E3D5FC1}" presName="parentText" presStyleLbl="node1" presStyleIdx="0" presStyleCnt="1" custScaleX="80675" custLinFactNeighborX="-5303">
        <dgm:presLayoutVars>
          <dgm:chMax val="1"/>
          <dgm:bulletEnabled val="1"/>
        </dgm:presLayoutVars>
      </dgm:prSet>
      <dgm:spPr/>
      <dgm:t>
        <a:bodyPr/>
        <a:lstStyle/>
        <a:p>
          <a:endParaRPr lang="en-US"/>
        </a:p>
      </dgm:t>
    </dgm:pt>
    <dgm:pt modelId="{A9B3ECE0-1397-4480-B81F-0E7138B32216}" type="pres">
      <dgm:prSet presAssocID="{DD31B416-D9DE-4DB4-9A1E-38647E3D5FC1}" presName="descendantText" presStyleLbl="alignAccFollowNode1" presStyleIdx="0" presStyleCnt="1" custScaleX="110870" custScaleY="125122">
        <dgm:presLayoutVars>
          <dgm:bulletEnabled val="1"/>
        </dgm:presLayoutVars>
      </dgm:prSet>
      <dgm:spPr/>
      <dgm:t>
        <a:bodyPr/>
        <a:lstStyle/>
        <a:p>
          <a:endParaRPr lang="en-US"/>
        </a:p>
      </dgm:t>
    </dgm:pt>
  </dgm:ptLst>
  <dgm:cxnLst>
    <dgm:cxn modelId="{5012B13F-1C2A-4198-9009-EFF3583FA6A0}" srcId="{4065D415-901B-4304-8F15-C4F873392ED8}" destId="{D119009B-22AC-427B-AE23-7ACE8C698DAF}" srcOrd="3" destOrd="0" parTransId="{66B4733F-620A-47D4-86C9-41709428E767}" sibTransId="{AF2DB9A6-6878-479E-AEA1-E0FBDC64325F}"/>
    <dgm:cxn modelId="{9802ACB4-C15A-4C15-894E-DC7018666C77}" srcId="{6739FA5B-C3B0-4C29-AA8C-6DC73EB5707D}" destId="{DD31B416-D9DE-4DB4-9A1E-38647E3D5FC1}" srcOrd="0" destOrd="0" parTransId="{19F0CCF7-C096-4177-9FFE-6BDED65F38F8}" sibTransId="{3D0DF333-713E-4E5D-A84C-77ABC9B78C3A}"/>
    <dgm:cxn modelId="{143FE342-475B-4D50-858C-E6776BF91C04}" srcId="{4065D415-901B-4304-8F15-C4F873392ED8}" destId="{F7D463BA-7BE0-465B-AB6E-395E9BB8471B}" srcOrd="2" destOrd="0" parTransId="{EF01C7A3-DF4B-4C98-83FD-980E1F707701}" sibTransId="{D7F7CBCD-76D6-40E4-8D65-C24787D19700}"/>
    <dgm:cxn modelId="{F8FE3ABA-B619-42E6-891C-E6B875DA4F2E}" srcId="{DD31B416-D9DE-4DB4-9A1E-38647E3D5FC1}" destId="{4065D415-901B-4304-8F15-C4F873392ED8}" srcOrd="1" destOrd="0" parTransId="{705C997F-BB39-4FFD-BB5E-F996EDDCB3AF}" sibTransId="{F9E244E4-3B43-4F99-B06F-DDED344BA818}"/>
    <dgm:cxn modelId="{BE25E623-C4C7-43DC-AF27-A03FBBEFB45D}" type="presOf" srcId="{F7D463BA-7BE0-465B-AB6E-395E9BB8471B}" destId="{A9B3ECE0-1397-4480-B81F-0E7138B32216}" srcOrd="0" destOrd="4" presId="urn:microsoft.com/office/officeart/2005/8/layout/vList5"/>
    <dgm:cxn modelId="{16A83129-CB05-4ACE-97E9-22759075D499}" srcId="{4065D415-901B-4304-8F15-C4F873392ED8}" destId="{6CF55535-CD97-44CF-9681-5FDF104387B6}" srcOrd="4" destOrd="0" parTransId="{78888D7D-07C8-4C24-AA79-0CB4950F29C1}" sibTransId="{FFBC0A15-B1B5-4916-BD2E-37C99BAAF41B}"/>
    <dgm:cxn modelId="{69CEF556-C4BD-4320-A3D9-C8A384CCF36A}" type="presOf" srcId="{D119009B-22AC-427B-AE23-7ACE8C698DAF}" destId="{A9B3ECE0-1397-4480-B81F-0E7138B32216}" srcOrd="0" destOrd="5" presId="urn:microsoft.com/office/officeart/2005/8/layout/vList5"/>
    <dgm:cxn modelId="{F9EB2AC9-D35A-410E-9C5C-AB3955A69D2F}" srcId="{DD31B416-D9DE-4DB4-9A1E-38647E3D5FC1}" destId="{6935ED70-E8EF-4860-94C4-3182C98A01F0}" srcOrd="2" destOrd="0" parTransId="{8F46FAC0-CED6-43A3-B99C-697E51EBE86D}" sibTransId="{8B66B266-5902-45FE-8A05-8024667732E5}"/>
    <dgm:cxn modelId="{AB81A41F-2F0B-4F19-9FE7-8E32C9CA10F1}" type="presOf" srcId="{D1A3BB19-3DAF-43E1-AFCD-B95FE1F4ECCE}" destId="{A9B3ECE0-1397-4480-B81F-0E7138B32216}" srcOrd="0" destOrd="8" presId="urn:microsoft.com/office/officeart/2005/8/layout/vList5"/>
    <dgm:cxn modelId="{0870C2F3-6D86-440C-A43E-FAD037384EA7}" type="presOf" srcId="{6CF55535-CD97-44CF-9681-5FDF104387B6}" destId="{A9B3ECE0-1397-4480-B81F-0E7138B32216}" srcOrd="0" destOrd="6" presId="urn:microsoft.com/office/officeart/2005/8/layout/vList5"/>
    <dgm:cxn modelId="{6D7A497D-7B72-49D8-A53B-BECFAD9F6CEC}" type="presOf" srcId="{6935ED70-E8EF-4860-94C4-3182C98A01F0}" destId="{A9B3ECE0-1397-4480-B81F-0E7138B32216}" srcOrd="0" destOrd="7" presId="urn:microsoft.com/office/officeart/2005/8/layout/vList5"/>
    <dgm:cxn modelId="{1601C017-A81C-48D7-A3AD-A1008BC189AF}" type="presOf" srcId="{DD31B416-D9DE-4DB4-9A1E-38647E3D5FC1}" destId="{763EE8F8-C0F6-48EB-85CF-80282CA5BD4A}" srcOrd="0" destOrd="0" presId="urn:microsoft.com/office/officeart/2005/8/layout/vList5"/>
    <dgm:cxn modelId="{610BF52F-C846-41FC-9620-DA55365C9098}" type="presOf" srcId="{D0E85DB2-C259-4DBF-BA5F-235BDC9ED8DC}" destId="{A9B3ECE0-1397-4480-B81F-0E7138B32216}" srcOrd="0" destOrd="0" presId="urn:microsoft.com/office/officeart/2005/8/layout/vList5"/>
    <dgm:cxn modelId="{C2F10C54-EAC6-4BD4-BDF5-6D537B7EC4FD}" srcId="{DD31B416-D9DE-4DB4-9A1E-38647E3D5FC1}" destId="{D0E85DB2-C259-4DBF-BA5F-235BDC9ED8DC}" srcOrd="0" destOrd="0" parTransId="{228E4B31-0F54-4B81-BEEE-CB0206C6196B}" sibTransId="{49EBE9FF-91EC-4621-887B-C81C69028F53}"/>
    <dgm:cxn modelId="{945BF104-E305-453A-9E1E-E43CDABA60DD}" srcId="{DD31B416-D9DE-4DB4-9A1E-38647E3D5FC1}" destId="{D1A3BB19-3DAF-43E1-AFCD-B95FE1F4ECCE}" srcOrd="3" destOrd="0" parTransId="{C8C3EACC-475D-4FEA-A9E4-92AB6B38E83C}" sibTransId="{389A58F4-5D32-4C39-8BAB-CF474B0A7DCA}"/>
    <dgm:cxn modelId="{3B908EAC-22AF-4066-AACC-70D5EBF558BB}" type="presOf" srcId="{6739FA5B-C3B0-4C29-AA8C-6DC73EB5707D}" destId="{BD1A801B-90AD-46E2-8C5D-8BED4C165C7F}" srcOrd="0" destOrd="0" presId="urn:microsoft.com/office/officeart/2005/8/layout/vList5"/>
    <dgm:cxn modelId="{DC5205E6-CB10-4088-9AC9-7CF14860D2B0}" type="presOf" srcId="{73F48878-4D43-4D0A-AF59-222657EF2332}" destId="{A9B3ECE0-1397-4480-B81F-0E7138B32216}" srcOrd="0" destOrd="2" presId="urn:microsoft.com/office/officeart/2005/8/layout/vList5"/>
    <dgm:cxn modelId="{15B9A78F-52E5-44D4-AA68-8C5F26004B69}" type="presOf" srcId="{886DCF6E-3592-41BE-A4A7-06574B3B4BEC}" destId="{A9B3ECE0-1397-4480-B81F-0E7138B32216}" srcOrd="0" destOrd="3" presId="urn:microsoft.com/office/officeart/2005/8/layout/vList5"/>
    <dgm:cxn modelId="{36606621-953A-47CC-8686-23C9AE57CD13}" type="presOf" srcId="{4065D415-901B-4304-8F15-C4F873392ED8}" destId="{A9B3ECE0-1397-4480-B81F-0E7138B32216}" srcOrd="0" destOrd="1" presId="urn:microsoft.com/office/officeart/2005/8/layout/vList5"/>
    <dgm:cxn modelId="{EADEE4E9-0E19-4AC1-8E52-B21B1238FA8F}" srcId="{4065D415-901B-4304-8F15-C4F873392ED8}" destId="{73F48878-4D43-4D0A-AF59-222657EF2332}" srcOrd="0" destOrd="0" parTransId="{587A50DB-5023-4DB6-9149-CC9F33A7D038}" sibTransId="{32E01509-74DD-40AE-B509-E5F7E2DDBECD}"/>
    <dgm:cxn modelId="{BAF4FECA-B5F1-48EB-89EA-1D56D73C46CF}" srcId="{4065D415-901B-4304-8F15-C4F873392ED8}" destId="{886DCF6E-3592-41BE-A4A7-06574B3B4BEC}" srcOrd="1" destOrd="0" parTransId="{B044D2F9-2E63-457E-B096-5CB568A3C560}" sibTransId="{727EAB74-34CF-4D8C-A664-5284C1A30D88}"/>
    <dgm:cxn modelId="{9F7D81A8-14B0-4FA1-8885-0EF45F3409EC}" type="presParOf" srcId="{BD1A801B-90AD-46E2-8C5D-8BED4C165C7F}" destId="{8DDFE087-FDF1-44CD-A74F-E67BDA23F622}" srcOrd="0" destOrd="0" presId="urn:microsoft.com/office/officeart/2005/8/layout/vList5"/>
    <dgm:cxn modelId="{AD4DCBFF-F4BA-406C-BC95-A5D62D39CFBF}" type="presParOf" srcId="{8DDFE087-FDF1-44CD-A74F-E67BDA23F622}" destId="{763EE8F8-C0F6-48EB-85CF-80282CA5BD4A}" srcOrd="0" destOrd="0" presId="urn:microsoft.com/office/officeart/2005/8/layout/vList5"/>
    <dgm:cxn modelId="{2A015A67-D267-4B52-A618-419D1A146ACF}" type="presParOf" srcId="{8DDFE087-FDF1-44CD-A74F-E67BDA23F622}" destId="{A9B3ECE0-1397-4480-B81F-0E7138B322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0BC31-9C6A-4851-B254-C9E11A0DDB0C}">
      <dsp:nvSpPr>
        <dsp:cNvPr id="0" name=""/>
        <dsp:cNvSpPr/>
      </dsp:nvSpPr>
      <dsp:spPr>
        <a:xfrm>
          <a:off x="0" y="22852"/>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1.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Notice the    event</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1923" y="44775"/>
        <a:ext cx="1721323" cy="704677"/>
      </dsp:txXfrm>
    </dsp:sp>
    <dsp:sp modelId="{9C7B40B9-D31A-4B3F-8F60-14DA13DBCD98}">
      <dsp:nvSpPr>
        <dsp:cNvPr id="0" name=""/>
        <dsp:cNvSpPr/>
      </dsp:nvSpPr>
      <dsp:spPr>
        <a:xfrm>
          <a:off x="217104" y="884618"/>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2.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Interpret it as a problem</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39027" y="906541"/>
        <a:ext cx="1844797" cy="704677"/>
      </dsp:txXfrm>
    </dsp:sp>
    <dsp:sp modelId="{11060E57-2454-4111-9637-A02E20150880}">
      <dsp:nvSpPr>
        <dsp:cNvPr id="0" name=""/>
        <dsp:cNvSpPr/>
      </dsp:nvSpPr>
      <dsp:spPr>
        <a:xfrm>
          <a:off x="430967" y="1769236"/>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3.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Feel ‘responsible’ for dealing with it</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452890" y="1791159"/>
        <a:ext cx="1848038" cy="704677"/>
      </dsp:txXfrm>
    </dsp:sp>
    <dsp:sp modelId="{1CE3620D-F4EC-46D3-92F6-31C9BDE3C39C}">
      <dsp:nvSpPr>
        <dsp:cNvPr id="0" name=""/>
        <dsp:cNvSpPr/>
      </dsp:nvSpPr>
      <dsp:spPr>
        <a:xfrm>
          <a:off x="648071" y="2653854"/>
          <a:ext cx="2592288" cy="748523"/>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dirty="0" smtClean="0"/>
            <a:t>4</a:t>
          </a:r>
          <a:r>
            <a:rPr lang="en-US" sz="1300" kern="1200" dirty="0" smtClean="0">
              <a:latin typeface="Open Sans" panose="020B0606030504020204" pitchFamily="34" charset="0"/>
              <a:ea typeface="Open Sans" panose="020B0606030504020204" pitchFamily="34" charset="0"/>
              <a:cs typeface="Open Sans" panose="020B0606030504020204" pitchFamily="34" charset="0"/>
            </a:rPr>
            <a:t>. </a:t>
          </a:r>
          <a:r>
            <a:rPr lang="en-US" sz="13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Possess necessary skills to act</a:t>
          </a:r>
          <a:endParaRPr lang="en-US" sz="13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69994" y="2675777"/>
        <a:ext cx="1844797" cy="704677"/>
      </dsp:txXfrm>
    </dsp:sp>
    <dsp:sp modelId="{86ABA2A1-8791-4B6B-BC3E-310AD814EB79}">
      <dsp:nvSpPr>
        <dsp:cNvPr id="0" name=""/>
        <dsp:cNvSpPr/>
      </dsp:nvSpPr>
      <dsp:spPr>
        <a:xfrm>
          <a:off x="2105747" y="573300"/>
          <a:ext cx="486540" cy="4865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2215219" y="573300"/>
        <a:ext cx="267597" cy="366121"/>
      </dsp:txXfrm>
    </dsp:sp>
    <dsp:sp modelId="{9D458F09-21C7-4069-AEC4-8B8E5FC91DE2}">
      <dsp:nvSpPr>
        <dsp:cNvPr id="0" name=""/>
        <dsp:cNvSpPr/>
      </dsp:nvSpPr>
      <dsp:spPr>
        <a:xfrm>
          <a:off x="2322852" y="1457918"/>
          <a:ext cx="486540" cy="4865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dirty="0"/>
        </a:p>
      </dsp:txBody>
      <dsp:txXfrm>
        <a:off x="2432324" y="1457918"/>
        <a:ext cx="267597" cy="366121"/>
      </dsp:txXfrm>
    </dsp:sp>
    <dsp:sp modelId="{9BC71D64-7D62-4A75-B19A-75D27A9119EE}">
      <dsp:nvSpPr>
        <dsp:cNvPr id="0" name=""/>
        <dsp:cNvSpPr/>
      </dsp:nvSpPr>
      <dsp:spPr>
        <a:xfrm>
          <a:off x="2536715" y="2342537"/>
          <a:ext cx="486540" cy="486540"/>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2646187" y="2342537"/>
        <a:ext cx="267597" cy="3661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C1BFD0-C14A-4824-AF31-0D9C067FB154}">
      <dsp:nvSpPr>
        <dsp:cNvPr id="0" name=""/>
        <dsp:cNvSpPr/>
      </dsp:nvSpPr>
      <dsp:spPr>
        <a:xfrm>
          <a:off x="0" y="0"/>
          <a:ext cx="2135547" cy="324036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2058 responses from female students (NUS, national survey). </a:t>
          </a:r>
          <a:endPar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ctr" defTabSz="622300" rtl="0">
            <a:lnSpc>
              <a:spcPct val="90000"/>
            </a:lnSpc>
            <a:spcBef>
              <a:spcPct val="0"/>
            </a:spcBef>
            <a:spcAft>
              <a:spcPct val="15000"/>
            </a:spcAft>
            <a:buChar char="••"/>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68% - some form of verbal or non-verbal harassment.</a:t>
          </a:r>
          <a:endPar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ctr" defTabSz="622300" rtl="0">
            <a:lnSpc>
              <a:spcPct val="90000"/>
            </a:lnSpc>
            <a:spcBef>
              <a:spcPct val="0"/>
            </a:spcBef>
            <a:spcAft>
              <a:spcPct val="15000"/>
            </a:spcAft>
            <a:buChar char="••"/>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16% - unwanted kissing, touching or molesting.</a:t>
          </a:r>
          <a:endPar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ctr" defTabSz="622300" rtl="0">
            <a:lnSpc>
              <a:spcPct val="90000"/>
            </a:lnSpc>
            <a:spcBef>
              <a:spcPct val="0"/>
            </a:spcBef>
            <a:spcAft>
              <a:spcPct val="15000"/>
            </a:spcAft>
            <a:buChar char="••"/>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7% subject to serious sexual assault.</a:t>
          </a:r>
          <a:r>
            <a:rPr lang="en-GB"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NUS 2011</a:t>
          </a: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62548" y="62548"/>
        <a:ext cx="2010451" cy="3115265"/>
      </dsp:txXfrm>
    </dsp:sp>
    <dsp:sp modelId="{1C5D32BE-64C4-4D9C-A1F0-9729E16EF8B1}">
      <dsp:nvSpPr>
        <dsp:cNvPr id="0" name=""/>
        <dsp:cNvSpPr/>
      </dsp:nvSpPr>
      <dsp:spPr>
        <a:xfrm>
          <a:off x="2299114" y="1418657"/>
          <a:ext cx="346762" cy="40304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299114" y="1499266"/>
        <a:ext cx="242733" cy="241828"/>
      </dsp:txXfrm>
    </dsp:sp>
    <dsp:sp modelId="{C7FD61BC-E60F-45B9-AB2C-6F5BBFD000C4}">
      <dsp:nvSpPr>
        <dsp:cNvPr id="0" name=""/>
        <dsp:cNvSpPr/>
      </dsp:nvSpPr>
      <dsp:spPr>
        <a:xfrm>
          <a:off x="2789816" y="0"/>
          <a:ext cx="2053572" cy="324036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4,500 responses from male and female students (Revolt Sexual Assault).</a:t>
          </a:r>
        </a:p>
        <a:p>
          <a:pPr lvl="0" algn="ctr" defTabSz="622300" rtl="0">
            <a:lnSpc>
              <a:spcPct val="90000"/>
            </a:lnSpc>
            <a:spcBef>
              <a:spcPct val="0"/>
            </a:spcBef>
            <a:spcAft>
              <a:spcPct val="35000"/>
            </a:spcAft>
          </a:pPr>
          <a:r>
            <a:rPr lang="en-GB" sz="14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●70% of female </a:t>
          </a:r>
        </a:p>
        <a:p>
          <a:pPr lvl="0" algn="ctr" defTabSz="622300" rtl="0">
            <a:lnSpc>
              <a:spcPct val="90000"/>
            </a:lnSpc>
            <a:spcBef>
              <a:spcPct val="0"/>
            </a:spcBef>
            <a:spcAft>
              <a:spcPct val="35000"/>
            </a:spcAft>
          </a:pPr>
          <a:r>
            <a:rPr lang="en-GB" sz="14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and </a:t>
          </a:r>
        </a:p>
        <a:p>
          <a:pPr lvl="0" algn="ctr" defTabSz="622300" rtl="0">
            <a:lnSpc>
              <a:spcPct val="90000"/>
            </a:lnSpc>
            <a:spcBef>
              <a:spcPct val="0"/>
            </a:spcBef>
            <a:spcAft>
              <a:spcPct val="35000"/>
            </a:spcAft>
          </a:pPr>
          <a:r>
            <a:rPr lang="en-GB" sz="14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●26% of male </a:t>
          </a:r>
        </a:p>
        <a:p>
          <a:pPr lvl="0" algn="ctr" defTabSz="622300" rtl="0">
            <a:lnSpc>
              <a:spcPct val="90000"/>
            </a:lnSpc>
            <a:spcBef>
              <a:spcPct val="0"/>
            </a:spcBef>
            <a:spcAft>
              <a:spcPct val="35000"/>
            </a:spcAft>
          </a:pPr>
          <a:r>
            <a:rPr lang="en-GB" sz="14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students and graduates experienced sexual violence. </a:t>
          </a:r>
          <a:r>
            <a:rPr lang="en-GB" sz="10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Price 2017</a:t>
          </a:r>
          <a:endParaRPr lang="en-GB" sz="14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849963" y="60147"/>
        <a:ext cx="1933278" cy="3120067"/>
      </dsp:txXfrm>
    </dsp:sp>
    <dsp:sp modelId="{B097B71F-83EF-4A46-BED9-EE949785B1FF}">
      <dsp:nvSpPr>
        <dsp:cNvPr id="0" name=""/>
        <dsp:cNvSpPr/>
      </dsp:nvSpPr>
      <dsp:spPr>
        <a:xfrm>
          <a:off x="5006956" y="1418657"/>
          <a:ext cx="346762" cy="403046"/>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006956" y="1499266"/>
        <a:ext cx="242733" cy="241828"/>
      </dsp:txXfrm>
    </dsp:sp>
    <dsp:sp modelId="{7A3EA646-E442-4CC4-B16B-AF934884486F}">
      <dsp:nvSpPr>
        <dsp:cNvPr id="0" name=""/>
        <dsp:cNvSpPr/>
      </dsp:nvSpPr>
      <dsp:spPr>
        <a:xfrm>
          <a:off x="5497657" y="0"/>
          <a:ext cx="2057083" cy="3240360"/>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“Numerous studies indicate that LGBTQ persons suffer disproportionate rates of sexual victimization compared to the general population.” </a:t>
          </a:r>
          <a:r>
            <a:rPr lang="en-GB" sz="1000" kern="12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Gentlewarrior</a:t>
          </a:r>
          <a:r>
            <a:rPr lang="en-GB"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2009</a:t>
          </a:r>
        </a:p>
      </dsp:txBody>
      <dsp:txXfrm>
        <a:off x="5557907" y="60250"/>
        <a:ext cx="1936583" cy="3119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FF767-2739-4769-801E-A6056F1660AD}">
      <dsp:nvSpPr>
        <dsp:cNvPr id="0" name=""/>
        <dsp:cNvSpPr/>
      </dsp:nvSpPr>
      <dsp:spPr>
        <a:xfrm>
          <a:off x="0" y="1296138"/>
          <a:ext cx="1742168" cy="174216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877" tIns="15240" rIns="95877" bIns="1524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1. </a:t>
          </a:r>
        </a:p>
        <a:p>
          <a:pPr lvl="0" algn="ctr" defTabSz="533400" rtl="0">
            <a:lnSpc>
              <a:spcPct val="90000"/>
            </a:lnSpc>
            <a:spcBef>
              <a:spcPct val="0"/>
            </a:spcBef>
            <a:spcAft>
              <a:spcPct val="35000"/>
            </a:spcAft>
          </a:pPr>
          <a:r>
            <a:rPr lang="en-GB" sz="12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and groping</a:t>
          </a:r>
          <a:endParaRPr lang="en-GB" sz="12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255135" y="1551273"/>
        <a:ext cx="1231898" cy="1231898"/>
      </dsp:txXfrm>
    </dsp:sp>
    <dsp:sp modelId="{996523CE-3E75-4C25-934B-232312B7C1A6}">
      <dsp:nvSpPr>
        <dsp:cNvPr id="0" name=""/>
        <dsp:cNvSpPr/>
      </dsp:nvSpPr>
      <dsp:spPr>
        <a:xfrm>
          <a:off x="1394798" y="1350894"/>
          <a:ext cx="1742168" cy="174216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877" tIns="15240" rIns="95877" bIns="1524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a:t>
          </a:r>
        </a:p>
        <a:p>
          <a:pPr lvl="0" algn="ctr" defTabSz="533400" rtl="0">
            <a:lnSpc>
              <a:spcPct val="90000"/>
            </a:lnSpc>
            <a:spcBef>
              <a:spcPct val="0"/>
            </a:spcBef>
            <a:spcAft>
              <a:spcPct val="35000"/>
            </a:spcAft>
          </a:pPr>
          <a:r>
            <a:rPr lang="en-GB" sz="12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Sexual consent</a:t>
          </a:r>
          <a:endParaRPr lang="en-GB" sz="12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649933" y="1606029"/>
        <a:ext cx="1231898" cy="1231898"/>
      </dsp:txXfrm>
    </dsp:sp>
    <dsp:sp modelId="{E67D499D-B6C2-4ED4-91E2-5BE830B0BB6E}">
      <dsp:nvSpPr>
        <dsp:cNvPr id="0" name=""/>
        <dsp:cNvSpPr/>
      </dsp:nvSpPr>
      <dsp:spPr>
        <a:xfrm>
          <a:off x="2788532" y="1350894"/>
          <a:ext cx="1742168" cy="174216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877" tIns="15240" rIns="95877" bIns="1524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 </a:t>
          </a:r>
          <a:r>
            <a:rPr lang="en-GB" sz="11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Inappropriate use of social media</a:t>
          </a:r>
          <a:endParaRPr lang="en-GB" sz="1100" b="1"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3043667" y="1606029"/>
        <a:ext cx="1231898" cy="1231898"/>
      </dsp:txXfrm>
    </dsp:sp>
    <dsp:sp modelId="{DB6C4419-EA48-42DA-89DD-B8ECED8CED2E}">
      <dsp:nvSpPr>
        <dsp:cNvPr id="0" name=""/>
        <dsp:cNvSpPr/>
      </dsp:nvSpPr>
      <dsp:spPr>
        <a:xfrm>
          <a:off x="4182267" y="1350894"/>
          <a:ext cx="1742168" cy="174216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877" tIns="15240" rIns="95877" bIns="1524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 </a:t>
          </a:r>
        </a:p>
        <a:p>
          <a:pPr lvl="0" algn="ctr" defTabSz="533400" rtl="0">
            <a:lnSpc>
              <a:spcPct val="90000"/>
            </a:lnSpc>
            <a:spcBef>
              <a:spcPct val="0"/>
            </a:spcBef>
            <a:spcAft>
              <a:spcPct val="35000"/>
            </a:spcAft>
          </a:pPr>
          <a:r>
            <a:rPr lang="en-GB" sz="12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a:t>
          </a:r>
        </a:p>
      </dsp:txBody>
      <dsp:txXfrm>
        <a:off x="4437402" y="1606029"/>
        <a:ext cx="1231898" cy="1231898"/>
      </dsp:txXfrm>
    </dsp:sp>
    <dsp:sp modelId="{D237E3C4-3166-41B1-AFD9-F6F6D46E779E}">
      <dsp:nvSpPr>
        <dsp:cNvPr id="0" name=""/>
        <dsp:cNvSpPr/>
      </dsp:nvSpPr>
      <dsp:spPr>
        <a:xfrm>
          <a:off x="5576001" y="1350894"/>
          <a:ext cx="1742168" cy="174216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877" tIns="15240" rIns="95877" bIns="1524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Initiation and humiliation ceremonies </a:t>
          </a:r>
          <a:endParaRPr lang="en-GB" sz="1200" b="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5831136" y="1606029"/>
        <a:ext cx="1231898" cy="1231898"/>
      </dsp:txXfrm>
    </dsp:sp>
    <dsp:sp modelId="{7F424174-B849-4E80-B5A5-803B8CD22176}">
      <dsp:nvSpPr>
        <dsp:cNvPr id="0" name=""/>
        <dsp:cNvSpPr/>
      </dsp:nvSpPr>
      <dsp:spPr>
        <a:xfrm>
          <a:off x="6969736" y="1350894"/>
          <a:ext cx="1742168" cy="174216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5877" tIns="15240" rIns="95877" bIns="15240" numCol="1" spcCol="1270" anchor="ctr" anchorCtr="0">
          <a:noAutofit/>
        </a:bodyPr>
        <a:lstStyle/>
        <a:p>
          <a:pPr lvl="0" algn="ctr" defTabSz="533400" rtl="0">
            <a:lnSpc>
              <a:spcPct val="90000"/>
            </a:lnSpc>
            <a:spcBef>
              <a:spcPct val="0"/>
            </a:spcBef>
            <a:spcAft>
              <a:spcPct val="35000"/>
            </a:spcAft>
          </a:pPr>
          <a:r>
            <a:rPr lang="en-GB" sz="1200" b="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Drugs and alcohol</a:t>
          </a:r>
          <a:endParaRPr lang="en-GB" sz="1200" b="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7224871" y="1606029"/>
        <a:ext cx="1231898" cy="1231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778667" y="-1484743"/>
          <a:ext cx="2557385" cy="556177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rtl="0">
            <a:lnSpc>
              <a:spcPct val="90000"/>
            </a:lnSpc>
            <a:spcBef>
              <a:spcPct val="0"/>
            </a:spcBef>
            <a:spcAft>
              <a:spcPct val="15000"/>
            </a:spcAft>
            <a:buChar char="••"/>
          </a:pPr>
          <a:r>
            <a:rPr lang="en-GB" sz="3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 minute discussion</a:t>
          </a:r>
          <a:endParaRPr lang="en-GB" sz="3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276473" y="142292"/>
        <a:ext cx="5436934" cy="2307703"/>
      </dsp:txXfrm>
    </dsp:sp>
    <dsp:sp modelId="{763EE8F8-C0F6-48EB-85CF-80282CA5BD4A}">
      <dsp:nvSpPr>
        <dsp:cNvPr id="0" name=""/>
        <dsp:cNvSpPr/>
      </dsp:nvSpPr>
      <dsp:spPr>
        <a:xfrm>
          <a:off x="7" y="0"/>
          <a:ext cx="2276464" cy="259228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 is sexual assault? </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1135" y="111128"/>
        <a:ext cx="2054208" cy="2370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779916" y="-1484743"/>
          <a:ext cx="2554887" cy="556177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rtl="0">
            <a:lnSpc>
              <a:spcPct val="90000"/>
            </a:lnSpc>
            <a:spcBef>
              <a:spcPct val="0"/>
            </a:spcBef>
            <a:spcAft>
              <a:spcPct val="15000"/>
            </a:spcAft>
            <a:buChar char="••"/>
          </a:pPr>
          <a:r>
            <a:rPr lang="en-GB" sz="1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someone intentionally grabs or touches you in a sexual way that you don't like, or you’re forced to kiss someone or do something else sexual against your will, (i.e. without your consent or without your choice) that’s sexual assault.</a:t>
          </a:r>
          <a:endPar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includes sexual touching of any part of someone’s body, and it makes no difference whether you’re wearing clothes or not.</a:t>
          </a:r>
          <a:endParaRPr lang="en-US"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622300">
            <a:lnSpc>
              <a:spcPct val="90000"/>
            </a:lnSpc>
            <a:spcBef>
              <a:spcPct val="0"/>
            </a:spcBef>
            <a:spcAft>
              <a:spcPct val="15000"/>
            </a:spcAft>
            <a:buChar char="••"/>
          </a:pPr>
          <a:r>
            <a:rPr lang="en-GB" sz="1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Anyone can be sexually assaulted and both men and women can commit sexual assault. </a:t>
          </a:r>
          <a:r>
            <a:rPr lang="en-GB"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 </a:t>
          </a:r>
          <a:r>
            <a:rPr lang="en-GB"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t>
          </a:r>
          <a:r>
            <a:rPr lang="en-GB" sz="1000" kern="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000" kern="12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GB"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7150" lvl="1" indent="-57150" algn="l" defTabSz="444500">
            <a:lnSpc>
              <a:spcPct val="90000"/>
            </a:lnSpc>
            <a:spcBef>
              <a:spcPct val="0"/>
            </a:spcBef>
            <a:spcAft>
              <a:spcPct val="15000"/>
            </a:spcAft>
            <a:buChar char="••"/>
          </a:pPr>
          <a:endParaRPr lang="en-US" sz="10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2276473" y="143419"/>
        <a:ext cx="5437056" cy="2305449"/>
      </dsp:txXfrm>
    </dsp:sp>
    <dsp:sp modelId="{763EE8F8-C0F6-48EB-85CF-80282CA5BD4A}">
      <dsp:nvSpPr>
        <dsp:cNvPr id="0" name=""/>
        <dsp:cNvSpPr/>
      </dsp:nvSpPr>
      <dsp:spPr>
        <a:xfrm>
          <a:off x="7" y="2531"/>
          <a:ext cx="2276464" cy="25897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assault is… </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1135" y="113659"/>
        <a:ext cx="2054208" cy="2367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778667" y="-1484743"/>
          <a:ext cx="2557385" cy="556177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endParaRPr lang="en-GB" sz="1100" kern="1200" dirty="0">
            <a:latin typeface="Open Sans" panose="020B0606030504020204" pitchFamily="34" charset="0"/>
            <a:ea typeface="Open Sans" panose="020B0606030504020204" pitchFamily="34" charset="0"/>
            <a:cs typeface="Open Sans" panose="020B0606030504020204" pitchFamily="34" charset="0"/>
          </a:endParaRPr>
        </a:p>
        <a:p>
          <a:pPr marL="228600" lvl="1" indent="-228600" algn="l" defTabSz="1066800" rtl="0">
            <a:lnSpc>
              <a:spcPct val="90000"/>
            </a:lnSpc>
            <a:spcBef>
              <a:spcPct val="0"/>
            </a:spcBef>
            <a:spcAft>
              <a:spcPct val="15000"/>
            </a:spcAft>
            <a:buChar char="••"/>
          </a:pPr>
          <a:r>
            <a:rPr lang="en-GB" sz="24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discussion. Record responses on flipchart paper</a:t>
          </a:r>
          <a:endParaRPr lang="en-US" sz="24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276473" y="142292"/>
        <a:ext cx="5436934" cy="2307703"/>
      </dsp:txXfrm>
    </dsp:sp>
    <dsp:sp modelId="{763EE8F8-C0F6-48EB-85CF-80282CA5BD4A}">
      <dsp:nvSpPr>
        <dsp:cNvPr id="0" name=""/>
        <dsp:cNvSpPr/>
      </dsp:nvSpPr>
      <dsp:spPr>
        <a:xfrm>
          <a:off x="0" y="0"/>
          <a:ext cx="2276464" cy="259228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GB" sz="20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you be an active pro-social bystander?</a:t>
          </a:r>
          <a:endParaRPr lang="en-GB" sz="2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1128" y="111128"/>
        <a:ext cx="2054208" cy="2370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778667" y="-1484743"/>
          <a:ext cx="2557385" cy="556177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latin typeface="Open Sans" panose="020B0606030504020204" pitchFamily="34" charset="0"/>
            <a:ea typeface="Open Sans" panose="020B0606030504020204" pitchFamily="34" charset="0"/>
            <a:cs typeface="Open Sans" panose="020B0606030504020204" pitchFamily="34" charset="0"/>
          </a:endParaRPr>
        </a:p>
        <a:p>
          <a:pPr marL="285750" lvl="1" indent="-285750" algn="l" defTabSz="1422400" rtl="0">
            <a:lnSpc>
              <a:spcPct val="90000"/>
            </a:lnSpc>
            <a:spcBef>
              <a:spcPct val="0"/>
            </a:spcBef>
            <a:spcAft>
              <a:spcPct val="15000"/>
            </a:spcAft>
            <a:buChar char="••"/>
          </a:pPr>
          <a:r>
            <a:rPr lang="en-GB" sz="3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 minute discussion</a:t>
          </a:r>
          <a:endParaRPr lang="en-US" sz="3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276473" y="142292"/>
        <a:ext cx="5436934" cy="2307703"/>
      </dsp:txXfrm>
    </dsp:sp>
    <dsp:sp modelId="{763EE8F8-C0F6-48EB-85CF-80282CA5BD4A}">
      <dsp:nvSpPr>
        <dsp:cNvPr id="0" name=""/>
        <dsp:cNvSpPr/>
      </dsp:nvSpPr>
      <dsp:spPr>
        <a:xfrm>
          <a:off x="0" y="0"/>
          <a:ext cx="2276464" cy="259228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 is domestic abuse?</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1128" y="111128"/>
        <a:ext cx="2054208" cy="2370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ECE0-1397-4480-B81F-0E7138B32216}">
      <dsp:nvSpPr>
        <dsp:cNvPr id="0" name=""/>
        <dsp:cNvSpPr/>
      </dsp:nvSpPr>
      <dsp:spPr>
        <a:xfrm rot="5400000">
          <a:off x="3490690" y="-1233312"/>
          <a:ext cx="3039226" cy="550585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endParaRPr lang="en-GB" sz="1400" kern="1200" dirty="0">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 incident or pattern of incidents of controlling, coercive, threatening behaviour, violence or abuse between those aged 16 or over who are, or have been, intimate partners or family members regardless of gender or sexuality. The abuse can encompass, but is not limited to:</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psychological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physical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financial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lvl="2" indent="-114300" algn="l" defTabSz="533400" rtl="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emotional</a:t>
          </a:r>
          <a:endParaRPr lang="en-GB" sz="12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be called intimate partner abuse or dating abuse. </a:t>
          </a:r>
          <a:r>
            <a:rPr lang="en-GB" altLang="en-US" sz="10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a:t>
          </a:r>
          <a:endParaRPr lang="en-GB" altLang="en-US"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14300" lvl="1" indent="-114300" algn="l" defTabSz="533400">
            <a:lnSpc>
              <a:spcPct val="90000"/>
            </a:lnSpc>
            <a:spcBef>
              <a:spcPct val="0"/>
            </a:spcBef>
            <a:spcAft>
              <a:spcPct val="15000"/>
            </a:spcAft>
            <a:buChar char="••"/>
          </a:pPr>
          <a:r>
            <a:rPr lang="en-GB" altLang="en-US" sz="1200"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May also take place in non-intimate relationships e.g. ‘flat mates’ or with people you are not in a relationship with</a:t>
          </a:r>
          <a:endParaRPr lang="en-GB" altLang="en-US" sz="10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rot="-5400000">
        <a:off x="2257376" y="148365"/>
        <a:ext cx="5357492" cy="2742500"/>
      </dsp:txXfrm>
    </dsp:sp>
    <dsp:sp modelId="{763EE8F8-C0F6-48EB-85CF-80282CA5BD4A}">
      <dsp:nvSpPr>
        <dsp:cNvPr id="0" name=""/>
        <dsp:cNvSpPr/>
      </dsp:nvSpPr>
      <dsp:spPr>
        <a:xfrm>
          <a:off x="0" y="1483"/>
          <a:ext cx="2253576" cy="303626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GB" sz="2600" b="1" kern="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 is…</a:t>
          </a:r>
          <a:endParaRPr lang="en-GB" sz="2600" kern="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dsp:txBody>
      <dsp:txXfrm>
        <a:off x="110011" y="111494"/>
        <a:ext cx="2033554" cy="28162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613A5-4BAC-4203-9B3A-3DCFC710FEED}" type="datetimeFigureOut">
              <a:rPr lang="en-GB" smtClean="0"/>
              <a:t>13/05/2019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63914-6125-4B28-8795-B9C80260A8BC}" type="slidenum">
              <a:rPr lang="en-GB" smtClean="0"/>
              <a:t>‹#›</a:t>
            </a:fld>
            <a:endParaRPr lang="en-GB"/>
          </a:p>
        </p:txBody>
      </p:sp>
    </p:spTree>
    <p:extLst>
      <p:ext uri="{BB962C8B-B14F-4D97-AF65-F5344CB8AC3E}">
        <p14:creationId xmlns:p14="http://schemas.microsoft.com/office/powerpoint/2010/main" val="417503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885117-C628-4ED4-9E24-6B204CC4BC0D}"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18981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795FF-E1AB-44F8-B0FA-35E5138F9A44}"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214304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4D9AA7-CC9E-455D-B564-21F0153B656F}"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60491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FE9BB-6940-479F-B517-C9B7357A6FA0}"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932449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B3EF65-042B-49CC-A45F-171998A73FA1}" type="datetime1">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4201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64D1C-0F09-4FAA-899D-05335669CF39}"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05816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7AE3F-4144-4AD9-B89D-3C0BFFF33EA9}" type="datetime1">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19703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C3C29-568D-4E5F-AC50-740E6F435143}" type="datetime1">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014794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4888D-F719-401C-BBD2-5DEC4EFB3EC5}" type="datetime1">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3288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9B84F9-07DA-4893-BF00-0D199A722EA1}"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399465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69749F-9872-491E-AF32-9CD526FEE311}" type="datetime1">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22B02-F980-B24D-857B-15C8AE78691B}" type="slidenum">
              <a:rPr lang="en-US" smtClean="0"/>
              <a:t>‹#›</a:t>
            </a:fld>
            <a:endParaRPr lang="en-US"/>
          </a:p>
        </p:txBody>
      </p:sp>
    </p:spTree>
    <p:extLst>
      <p:ext uri="{BB962C8B-B14F-4D97-AF65-F5344CB8AC3E}">
        <p14:creationId xmlns:p14="http://schemas.microsoft.com/office/powerpoint/2010/main" val="157876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9675F-5C6D-4EA1-AB5F-F31AD1F0A0E1}" type="datetime1">
              <a:rPr lang="en-US" smtClean="0"/>
              <a:t>5/13/2019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22B02-F980-B24D-857B-15C8AE78691B}" type="slidenum">
              <a:rPr lang="en-US" smtClean="0"/>
              <a:t>‹#›</a:t>
            </a:fld>
            <a:endParaRPr lang="en-US"/>
          </a:p>
        </p:txBody>
      </p:sp>
    </p:spTree>
    <p:extLst>
      <p:ext uri="{BB962C8B-B14F-4D97-AF65-F5344CB8AC3E}">
        <p14:creationId xmlns:p14="http://schemas.microsoft.com/office/powerpoint/2010/main" val="1731397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1.uwe.ac.uk/students/healthandwellbeing/speakup/consent.aspx"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youtube.com/watch?v=oQbei5JGiT8"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xml"/><Relationship Id="rId1" Type="http://schemas.openxmlformats.org/officeDocument/2006/relationships/video" Target="https://www.youtube.com/embed/iUj2OHLAG3w?rel=0" TargetMode="External"/><Relationship Id="rId5" Type="http://schemas.openxmlformats.org/officeDocument/2006/relationships/image" Target="../media/image3.png"/><Relationship Id="rId4" Type="http://schemas.openxmlformats.org/officeDocument/2006/relationships/hyperlink" Target="https://www.youtube.com/watch?v=iUj2OHLAG3w"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nc-sa%2F4.0%2F&amp;data=02%7C01%7CAna.Miguellazaro%40uwe.ac.uk%7Cc30a5fad3818490bfd5408d6d2f62d54%7C07ef1208413c4b5e9cdd64ef305754f0%7C0%7C0%7C636928352092268321&amp;sdata=Pte1QL17lJrEWyMvr3kifJKjHMmthGV00taCnIdqqXU%3D&amp;reserved=0"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1.uwe.ac.uk/students/healthandwellbeing/speakup/inappropriatesocialmediause.aspx"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1.uwe.ac.uk/students/healthandwellbeing/speakup/domesticabuse.aspx"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1.uwe.ac.uk/students/healthandwellbeing/speakup.aspx"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jo@samaritans.org"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samaritan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nytimes.com/interactive/2018/05/10/style/sexual-consent-college-campus.html?rref=collection/column/modern-love&amp;action=click&amp;contentCollection=fashion&amp;region=rank&amp;module=package&amp;version=highlights&amp;contentPlacement=3&amp;pgtype=collection" TargetMode="External"/><Relationship Id="rId7" Type="http://schemas.openxmlformats.org/officeDocument/2006/relationships/hyperlink" Target="https://safeandsoundgroup.org.uk/blog/groping-is-not-part-of-a-night-out-it-is-sexual-harassment/"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gov.uk/guidance/domestic-violence-and-abuse#domestic-violence-and-abuse-new-definition" TargetMode="External"/><Relationship Id="rId5" Type="http://schemas.openxmlformats.org/officeDocument/2006/relationships/hyperlink" Target="https://www.saferinternet.org.uk/blog/law-and-social-media" TargetMode="External"/><Relationship Id="rId4" Type="http://schemas.openxmlformats.org/officeDocument/2006/relationships/hyperlink" Target="http://www.caada.org.uk/policy/statistics.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thetab.com/uk/bristol/2017/01/17/started-making-monkey-noises-three-bristol-students-racially-abused-uni-28016" TargetMode="External"/><Relationship Id="rId3" Type="http://schemas.openxmlformats.org/officeDocument/2006/relationships/hyperlink" Target="https://www.leedsbeckett.ac.uk/news/0317-mothers-are-the-unseen-force-behind-honour-based-crime/" TargetMode="External"/><Relationship Id="rId7" Type="http://schemas.openxmlformats.org/officeDocument/2006/relationships/hyperlink" Target="https://safe.met.police.uk/rape_and_sexual_assault/consequences_and_the_law.html"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ww.pridesurveys.com/index.php/blog/teen-dating-violence-awareness/" TargetMode="External"/><Relationship Id="rId5" Type="http://schemas.openxmlformats.org/officeDocument/2006/relationships/hyperlink" Target="https://revoltsexualassault.com/research/" TargetMode="External"/><Relationship Id="rId4" Type="http://schemas.openxmlformats.org/officeDocument/2006/relationships/hyperlink" Target="http://www.bava.org.uk/types-of-abuse/honour-based-violence/" TargetMode="External"/><Relationship Id="rId9" Type="http://schemas.openxmlformats.org/officeDocument/2006/relationships/hyperlink" Target="https://www.victimsupport.org.uk/crime-info/types-crime/rape-and-sexual-assault"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1.uwe.ac.uk/students/healthandwellbeing/speakup/unwantedtouchingandgroping.aspx"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BBCNewsbeat/status/913285900527742976"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twitter.com/BBCNewsbeat/status/91329242553954304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942705" y="1641660"/>
            <a:ext cx="4435812" cy="830997"/>
          </a:xfrm>
          <a:prstGeom prst="rect">
            <a:avLst/>
          </a:prstGeom>
          <a:noFill/>
        </p:spPr>
        <p:txBody>
          <a:bodyPr wrap="square" rtlCol="0">
            <a:spAutoFit/>
          </a:bodyPr>
          <a:lstStyle/>
          <a:p>
            <a:r>
              <a:rPr lang="en-US" sz="2400" b="1" dirty="0" smtClean="0">
                <a:solidFill>
                  <a:schemeClr val="bg1"/>
                </a:solidFill>
                <a:latin typeface="Open Sans" charset="0"/>
                <a:ea typeface="Open Sans" charset="0"/>
                <a:cs typeface="Open Sans" charset="0"/>
              </a:rPr>
              <a:t>Bystander </a:t>
            </a:r>
            <a:r>
              <a:rPr lang="en-US" sz="2400" b="1" dirty="0" err="1" smtClean="0">
                <a:solidFill>
                  <a:schemeClr val="bg1"/>
                </a:solidFill>
                <a:latin typeface="Open Sans" charset="0"/>
                <a:ea typeface="Open Sans" charset="0"/>
                <a:cs typeface="Open Sans" charset="0"/>
              </a:rPr>
              <a:t>Programme</a:t>
            </a:r>
            <a:r>
              <a:rPr lang="en-US" sz="2400" b="1" dirty="0" smtClean="0">
                <a:solidFill>
                  <a:schemeClr val="bg1"/>
                </a:solidFill>
                <a:latin typeface="Open Sans" charset="0"/>
                <a:ea typeface="Open Sans" charset="0"/>
                <a:cs typeface="Open Sans" charset="0"/>
              </a:rPr>
              <a:t>, part of ‘Speak Up’ at UWE Bristol</a:t>
            </a:r>
            <a:endParaRPr lang="en-US" sz="2400" b="1" dirty="0">
              <a:solidFill>
                <a:schemeClr val="bg1"/>
              </a:solidFill>
              <a:latin typeface="Open Sans" charset="0"/>
              <a:ea typeface="Open Sans" charset="0"/>
              <a:cs typeface="Open Sans" charset="0"/>
            </a:endParaRPr>
          </a:p>
        </p:txBody>
      </p:sp>
      <p:sp>
        <p:nvSpPr>
          <p:cNvPr id="6" name="TextBox 5"/>
          <p:cNvSpPr txBox="1"/>
          <p:nvPr/>
        </p:nvSpPr>
        <p:spPr>
          <a:xfrm>
            <a:off x="2942704" y="2816993"/>
            <a:ext cx="5515495" cy="1015663"/>
          </a:xfrm>
          <a:prstGeom prst="rect">
            <a:avLst/>
          </a:prstGeom>
          <a:noFill/>
        </p:spPr>
        <p:txBody>
          <a:bodyPr wrap="square" rtlCol="0">
            <a:spAutoFit/>
          </a:bodyPr>
          <a:lstStyle/>
          <a:p>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Bovill. H, McCartan, K., Waller, R., Miguel Lazaro, A., Carrie, S., and Smith, T. (2018) </a:t>
            </a:r>
            <a:r>
              <a:rPr lang="en-GB" sz="1200" i="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SpeakUp</a:t>
            </a:r>
            <a:r>
              <a:rPr lang="en-GB"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Bristol, University of the West of England. In collaboration with UWE students, UWE Student Union, UWE staff, and external stakeholders; Bristol Zero Tolerance, Somerset and Avon Rape and Sexual Abuse Support, and Stand Against Racism and </a:t>
            </a:r>
            <a:r>
              <a:rPr lang="en-GB" sz="12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Inequality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2942705" y="4537650"/>
            <a:ext cx="4995950" cy="954107"/>
          </a:xfrm>
          <a:prstGeom prst="rect">
            <a:avLst/>
          </a:prstGeom>
          <a:noFill/>
        </p:spPr>
        <p:txBody>
          <a:bodyPr wrap="square" rtlCol="0">
            <a:spAutoFit/>
          </a:bodyPr>
          <a:lstStyle/>
          <a:p>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If a situation doesn't feel right, Speak Up</a:t>
            </a: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85800" y="1795549"/>
            <a:ext cx="184731" cy="369332"/>
          </a:xfrm>
          <a:prstGeom prst="rect">
            <a:avLst/>
          </a:prstGeom>
          <a:noFill/>
        </p:spPr>
        <p:txBody>
          <a:bodyPr wrap="none" rtlCol="0">
            <a:spAutoFit/>
          </a:bodyPr>
          <a:lstStyle/>
          <a:p>
            <a:endParaRPr lang="en-GB" dirty="0"/>
          </a:p>
        </p:txBody>
      </p:sp>
      <p:sp>
        <p:nvSpPr>
          <p:cNvPr id="9" name="TextBox 8"/>
          <p:cNvSpPr txBox="1"/>
          <p:nvPr/>
        </p:nvSpPr>
        <p:spPr>
          <a:xfrm>
            <a:off x="685800" y="1795549"/>
            <a:ext cx="1841269" cy="338554"/>
          </a:xfrm>
          <a:prstGeom prst="rect">
            <a:avLst/>
          </a:prstGeom>
          <a:noFill/>
        </p:spPr>
        <p:txBody>
          <a:bodyPr wrap="square" rtlCol="0">
            <a:spAutoFit/>
          </a:bodyPr>
          <a:lstStyle/>
          <a:p>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Presentation by</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Slide Number Placeholder 12"/>
          <p:cNvSpPr>
            <a:spLocks noGrp="1"/>
          </p:cNvSpPr>
          <p:nvPr>
            <p:ph type="sldNum" sz="quarter" idx="12"/>
          </p:nvPr>
        </p:nvSpPr>
        <p:spPr>
          <a:xfrm>
            <a:off x="7086600" y="6470625"/>
            <a:ext cx="2057400" cy="365125"/>
          </a:xfrm>
        </p:spPr>
        <p:txBody>
          <a:bodyPr/>
          <a:lstStyle/>
          <a:p>
            <a:fld id="{5C722B02-F980-B24D-857B-15C8AE78691B}" type="slidenum">
              <a:rPr lang="en-US" smtClean="0"/>
              <a:t>1</a:t>
            </a:fld>
            <a:endParaRPr lang="en-US" dirty="0"/>
          </a:p>
        </p:txBody>
      </p:sp>
    </p:spTree>
    <p:extLst>
      <p:ext uri="{BB962C8B-B14F-4D97-AF65-F5344CB8AC3E}">
        <p14:creationId xmlns:p14="http://schemas.microsoft.com/office/powerpoint/2010/main" val="133475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397958"/>
            <a:ext cx="7802644" cy="1631216"/>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or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groping is sexual assault</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1991470032"/>
              </p:ext>
            </p:extLst>
          </p:nvPr>
        </p:nvGraphicFramePr>
        <p:xfrm>
          <a:off x="499409" y="2367059"/>
          <a:ext cx="783825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1405" y="6492875"/>
            <a:ext cx="2057400" cy="365125"/>
          </a:xfrm>
        </p:spPr>
        <p:txBody>
          <a:bodyPr/>
          <a:lstStyle/>
          <a:p>
            <a:fld id="{5C722B02-F980-B24D-857B-15C8AE78691B}" type="slidenum">
              <a:rPr lang="en-US" smtClean="0"/>
              <a:t>10</a:t>
            </a:fld>
            <a:endParaRPr lang="en-US" dirty="0"/>
          </a:p>
        </p:txBody>
      </p:sp>
    </p:spTree>
    <p:extLst>
      <p:ext uri="{BB962C8B-B14F-4D97-AF65-F5344CB8AC3E}">
        <p14:creationId xmlns:p14="http://schemas.microsoft.com/office/powerpoint/2010/main" val="3309723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397958"/>
            <a:ext cx="7802644" cy="1631216"/>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or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groping is sexual assault</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3183618017"/>
              </p:ext>
            </p:extLst>
          </p:nvPr>
        </p:nvGraphicFramePr>
        <p:xfrm>
          <a:off x="499409" y="2367059"/>
          <a:ext cx="783825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11</a:t>
            </a:fld>
            <a:endParaRPr lang="en-US" dirty="0"/>
          </a:p>
        </p:txBody>
      </p:sp>
    </p:spTree>
    <p:extLst>
      <p:ext uri="{BB962C8B-B14F-4D97-AF65-F5344CB8AC3E}">
        <p14:creationId xmlns:p14="http://schemas.microsoft.com/office/powerpoint/2010/main" val="184710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Take a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two-minute </a:t>
            </a:r>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break to respond to the ‘break activity’ – or just take a quiet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moment</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885772" y="2511676"/>
            <a:ext cx="6740030" cy="2900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There is an activity sheet, titled:</a:t>
            </a:r>
          </a:p>
          <a:p>
            <a:pPr algn="l"/>
            <a:r>
              <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541338" lvl="2"/>
            <a:r>
              <a:rPr lang="en-GB" sz="13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or groping: why is it so ‘normalised’? </a:t>
            </a:r>
          </a:p>
          <a:p>
            <a:pPr algn="l"/>
            <a:endPar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 have post-it notes on your table. Please feel free to write any comments to attach to this sheet. This might include experiences/thoughts/feelings. We will look at these at the end so please remember not to put names of people or places on these. </a:t>
            </a:r>
          </a:p>
          <a:p>
            <a:pPr algn="l"/>
            <a:endPar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Also please feel free to talk to me during this two-minute break, if you have any questions. </a:t>
            </a:r>
          </a:p>
          <a:p>
            <a:pPr algn="l"/>
            <a:endPar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3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anyone needs to leave they can. </a:t>
            </a:r>
            <a:r>
              <a:rPr lang="en-US" sz="13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you do leave, please either email the facilitator so they can check in with you and advise you how to get support should you need it, or access the support and guidance from the UWE Bristol website.</a:t>
            </a:r>
            <a:endParaRPr lang="en-GB" sz="13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94913" y="6492875"/>
            <a:ext cx="2057400" cy="365125"/>
          </a:xfrm>
        </p:spPr>
        <p:txBody>
          <a:bodyPr/>
          <a:lstStyle/>
          <a:p>
            <a:fld id="{5C722B02-F980-B24D-857B-15C8AE78691B}" type="slidenum">
              <a:rPr lang="en-US" smtClean="0"/>
              <a:t>12</a:t>
            </a:fld>
            <a:endParaRPr lang="en-US" dirty="0"/>
          </a:p>
        </p:txBody>
      </p:sp>
    </p:spTree>
    <p:extLst>
      <p:ext uri="{BB962C8B-B14F-4D97-AF65-F5344CB8AC3E}">
        <p14:creationId xmlns:p14="http://schemas.microsoft.com/office/powerpoint/2010/main" val="3903688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503831"/>
            <a:ext cx="7802644" cy="1384995"/>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consent: it’s as simple as a cup of tea</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…or is it</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885772" y="2610161"/>
            <a:ext cx="6740030" cy="33244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b="1" dirty="0">
                <a:latin typeface="Open Sans" panose="020B0606030504020204" pitchFamily="34" charset="0"/>
                <a:ea typeface="Open Sans" panose="020B0606030504020204" pitchFamily="34" charset="0"/>
                <a:cs typeface="Open Sans" panose="020B0606030504020204" pitchFamily="34" charset="0"/>
                <a:hlinkClick r:id="rId3"/>
              </a:rPr>
              <a:t>Consent </a:t>
            </a:r>
            <a:r>
              <a:rPr lang="en-GB" sz="1600" b="1" dirty="0" smtClean="0">
                <a:latin typeface="Open Sans" panose="020B0606030504020204" pitchFamily="34" charset="0"/>
                <a:ea typeface="Open Sans" panose="020B0606030504020204" pitchFamily="34" charset="0"/>
                <a:cs typeface="Open Sans" panose="020B0606030504020204" pitchFamily="34" charset="0"/>
                <a:hlinkClick r:id="rId3"/>
              </a:rPr>
              <a:t>animation</a:t>
            </a:r>
            <a:endParaRPr lang="en-US"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Play video: </a:t>
            </a:r>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Consent: It’s as simple as tea </a:t>
            </a:r>
            <a:endPar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Copyright </a:t>
            </a:r>
            <a:r>
              <a:rPr 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©2015 Emmeline May and Blue Seat Studios</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73092" y="6492875"/>
            <a:ext cx="2057400" cy="365125"/>
          </a:xfrm>
        </p:spPr>
        <p:txBody>
          <a:bodyPr/>
          <a:lstStyle/>
          <a:p>
            <a:fld id="{5C722B02-F980-B24D-857B-15C8AE78691B}" type="slidenum">
              <a:rPr lang="en-US" smtClean="0"/>
              <a:t>13</a:t>
            </a:fld>
            <a:endParaRPr lang="en-US" dirty="0"/>
          </a:p>
        </p:txBody>
      </p:sp>
    </p:spTree>
    <p:extLst>
      <p:ext uri="{BB962C8B-B14F-4D97-AF65-F5344CB8AC3E}">
        <p14:creationId xmlns:p14="http://schemas.microsoft.com/office/powerpoint/2010/main" val="283703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1384995"/>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NY Times Gender Initiative: 45 stories of sexual consent. </a:t>
            </a:r>
          </a:p>
          <a:p>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210825" y="2740531"/>
            <a:ext cx="3167583" cy="30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ts val="1000"/>
              </a:spcAft>
            </a:pPr>
            <a:r>
              <a:rPr lang="en-US" altLang="en-US" sz="1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Story 1: </a:t>
            </a: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“I’ve also been in a situation where I told someone I didn’t want to have sex and then was heavily pressured to do so. I was far less sober than her, and said no. “</a:t>
            </a:r>
            <a:r>
              <a:rPr lang="en-GB" sz="14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Whhhyyyyyy</a:t>
            </a: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she said. “Please?” That girl didn’t force me to do anything, but I was still uncomfortable, and did things I didn’t want to do. I don’t think it would be fair to call her a predator, because I know her well enough to know she would never want to hurt me.” </a:t>
            </a:r>
            <a:endParaRPr lang="en-US" altLang="en-US" sz="1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a:ea typeface="ＭＳ Ｐゴシック" charset="-128"/>
            </a:endParaRPr>
          </a:p>
        </p:txBody>
      </p:sp>
      <p:sp>
        <p:nvSpPr>
          <p:cNvPr id="10" name="TextBox 9"/>
          <p:cNvSpPr txBox="1"/>
          <p:nvPr/>
        </p:nvSpPr>
        <p:spPr>
          <a:xfrm>
            <a:off x="4572000" y="2740531"/>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572000" y="3244587"/>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discussion on this real life scenario. </a:t>
            </a:r>
          </a:p>
          <a:p>
            <a:pPr algn="l"/>
            <a:endPar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Is this consent? </a:t>
            </a:r>
          </a:p>
          <a:p>
            <a:pPr marL="514350" indent="-514350" algn="l">
              <a:buClr>
                <a:srgbClr val="16818D"/>
              </a:buClr>
              <a:buFont typeface="+mj-lt"/>
              <a:buAutoNum type="arabicPeriod"/>
              <a:defRPr/>
            </a:pPr>
            <a:r>
              <a:rPr lang="en-GB"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do views about gender come into play here?</a:t>
            </a:r>
          </a:p>
          <a:p>
            <a:pPr marL="514350" indent="-514350" algn="l">
              <a:buClr>
                <a:srgbClr val="16818D"/>
              </a:buClr>
              <a:buFont typeface="+mj-lt"/>
              <a:buAutoNum type="arabicPeriod"/>
              <a:defRP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Other comments?</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14</a:t>
            </a:fld>
            <a:endParaRPr lang="en-US" dirty="0"/>
          </a:p>
        </p:txBody>
      </p:sp>
    </p:spTree>
    <p:extLst>
      <p:ext uri="{BB962C8B-B14F-4D97-AF65-F5344CB8AC3E}">
        <p14:creationId xmlns:p14="http://schemas.microsoft.com/office/powerpoint/2010/main" val="1626228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1384995"/>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NY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Times </a:t>
            </a:r>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Gender Initiative: 45 stories of sexual consent. </a:t>
            </a:r>
          </a:p>
          <a:p>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210825" y="2740531"/>
            <a:ext cx="3167583" cy="30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ts val="1000"/>
              </a:spcAft>
            </a:pPr>
            <a:r>
              <a:rPr lang="en-US" altLang="en-US" sz="14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Story 2: “</a:t>
            </a: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He asked if he could kiss me, I shook my head. He asked again. “No.” He asked again. Tired of it, I obliged. We kissed shortly, I pulled away. He asked if he could touch me. I pushed his fingers away, curling into a ball, attempting to sleep. He asked again. I shook my head. He touched anyway. I was shocked by his incessantness, feeling stuck and confused. I remember finally falling asleep at 4 a.m. after a constant battle of “please” and “no.”</a:t>
            </a:r>
            <a:endParaRPr lang="en-US"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572000" y="2740531"/>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572000" y="3244587"/>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discussion on this real life scenario. </a:t>
            </a:r>
          </a:p>
          <a:p>
            <a:pPr algn="l"/>
            <a:endPar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Is this consent? </a:t>
            </a:r>
          </a:p>
          <a:p>
            <a:pPr marL="514350" indent="-514350" algn="l">
              <a:buClr>
                <a:srgbClr val="16818D"/>
              </a:buClr>
              <a:buFont typeface="+mj-lt"/>
              <a:buAutoNum type="arabicPeriod"/>
              <a:defRPr/>
            </a:pPr>
            <a:r>
              <a:rPr lang="en-GB"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do views about gender come into play here?</a:t>
            </a:r>
          </a:p>
          <a:p>
            <a:pPr marL="514350" indent="-514350" algn="l">
              <a:buClr>
                <a:srgbClr val="16818D"/>
              </a:buClr>
              <a:buFont typeface="+mj-lt"/>
              <a:buAutoNum type="arabicPeriod"/>
              <a:defRP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Other comments?</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15</a:t>
            </a:fld>
            <a:endParaRPr lang="en-US" dirty="0"/>
          </a:p>
        </p:txBody>
      </p:sp>
    </p:spTree>
    <p:extLst>
      <p:ext uri="{BB962C8B-B14F-4D97-AF65-F5344CB8AC3E}">
        <p14:creationId xmlns:p14="http://schemas.microsoft.com/office/powerpoint/2010/main" val="312917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1384995"/>
          </a:xfrm>
          <a:prstGeom prst="rect">
            <a:avLst/>
          </a:prstGeom>
          <a:noFill/>
        </p:spPr>
        <p:txBody>
          <a:bodyPr wrap="square" rtlCol="0">
            <a:spAutoFit/>
          </a:bodyPr>
          <a:lstStyle/>
          <a:p>
            <a:r>
              <a:rPr lang="en-US" altLang="en-US" sz="2800" dirty="0">
                <a:solidFill>
                  <a:schemeClr val="tx2">
                    <a:lumMod val="50000"/>
                  </a:schemeClr>
                </a:solidFill>
                <a:ea typeface="ＭＳ Ｐゴシック" charset="-128"/>
              </a:rPr>
              <a:t>NY Times Gender Initiative: 45 stories of sexual consent. </a:t>
            </a:r>
          </a:p>
          <a:p>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210825" y="2740531"/>
            <a:ext cx="3167583" cy="30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ts val="1000"/>
              </a:spcAft>
            </a:pPr>
            <a:r>
              <a:rPr lang="en-US" altLang="en-US"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Story 3: “</a:t>
            </a: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year on, I still don’t know how to define what happened. I remember feeling his fingernails digging into my hips as he pulled me toward him when I tried to move away, but I also remember wanting him to kiss me when we first sat down. I was a queer, tall, fit, slightly clumsy boy who knew the ins and outs of giving and receiving active consent. Am I a victim, was what happened between us a mistake on both of our parts — his for being too aggressive, mine for drunkenly agreeing to kiss him?”</a:t>
            </a:r>
            <a:endParaRPr lang="en-US"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572000" y="2740531"/>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Activity</a:t>
            </a:r>
            <a:endParaRPr lang="en-GB"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1"/>
          <p:cNvSpPr txBox="1">
            <a:spLocks/>
          </p:cNvSpPr>
          <p:nvPr/>
        </p:nvSpPr>
        <p:spPr bwMode="auto">
          <a:xfrm>
            <a:off x="4572000" y="3244587"/>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discussion on this real life scenario. </a:t>
            </a:r>
          </a:p>
          <a:p>
            <a:pPr algn="l"/>
            <a:endPar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Is this consent? </a:t>
            </a:r>
          </a:p>
          <a:p>
            <a:pPr marL="514350" indent="-514350" algn="l">
              <a:buClr>
                <a:srgbClr val="16818D"/>
              </a:buClr>
              <a:buFont typeface="+mj-lt"/>
              <a:buAutoNum type="arabicPeriod"/>
              <a:defRPr/>
            </a:pPr>
            <a:r>
              <a:rPr lang="en-GB"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do views about gender come into play here?</a:t>
            </a:r>
          </a:p>
          <a:p>
            <a:pPr marL="514350" indent="-514350" algn="l">
              <a:buClr>
                <a:srgbClr val="16818D"/>
              </a:buClr>
              <a:buFont typeface="+mj-lt"/>
              <a:buAutoNum type="arabicPeriod"/>
              <a:defRP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Other comments?</a:t>
            </a:r>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16</a:t>
            </a:fld>
            <a:endParaRPr lang="en-US" dirty="0"/>
          </a:p>
        </p:txBody>
      </p:sp>
    </p:spTree>
    <p:extLst>
      <p:ext uri="{BB962C8B-B14F-4D97-AF65-F5344CB8AC3E}">
        <p14:creationId xmlns:p14="http://schemas.microsoft.com/office/powerpoint/2010/main" val="410651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769441"/>
          </a:xfrm>
          <a:prstGeom prst="rect">
            <a:avLst/>
          </a:prstGeom>
          <a:noFill/>
        </p:spPr>
        <p:txBody>
          <a:bodyPr wrap="square" rtlCol="0">
            <a:spAutoFit/>
          </a:bodyPr>
          <a:lstStyle/>
          <a:p>
            <a:r>
              <a:rPr lang="en-US" sz="4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Ground rules</a:t>
            </a:r>
            <a:endParaRPr lang="en-US" sz="44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2139378"/>
            <a:ext cx="7159558" cy="3600986"/>
          </a:xfrm>
          <a:prstGeom prst="rect">
            <a:avLst/>
          </a:prstGeom>
          <a:noFill/>
        </p:spPr>
        <p:txBody>
          <a:bodyPr wrap="square" rtlCol="0">
            <a:spAutoFit/>
          </a:bodyPr>
          <a:lstStyle/>
          <a:p>
            <a:pPr>
              <a:spcBef>
                <a:spcPct val="0"/>
              </a:spcBef>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We will be learning and working together as a group in this programme. Some of the material we will be discussing will be sensitive and some of us will have had personal experience of the things we discuss. Please be respectful of personal emotions as we learn.</a:t>
            </a:r>
          </a:p>
          <a:p>
            <a:pPr>
              <a:spcBef>
                <a:spcPct val="0"/>
              </a:spcBef>
            </a:pPr>
            <a:endPar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Anything you hear is confidential</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Respect one another’s views</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is not a place to publicly disclose information for the first time</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UWE Bristol support and guidance information will be provided.</a:t>
            </a:r>
          </a:p>
          <a:p>
            <a:pPr marL="342900" indent="-342900">
              <a:spcBef>
                <a:spcPct val="0"/>
              </a:spcBef>
              <a:buAutoNum type="arabicPeriod"/>
            </a:pPr>
            <a:endPar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Please be aware that we will be talking about sensitive issues and issues that might have affected you or people you care about.  </a:t>
            </a:r>
            <a:r>
              <a:rPr lang="en-US" altLang="en-US"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material is triggering, it is fine to leave the space permanently or for part of the session. Facilitators will understand and you do not need to give a reason for this. </a:t>
            </a:r>
          </a:p>
          <a:p>
            <a:pPr>
              <a:spcBef>
                <a:spcPct val="0"/>
              </a:spcBef>
            </a:pPr>
            <a:endPar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the end of today we will go through the UWE support and guidance website so that everyone leaves knowing how to access support and guidance. If you do leave the session before this, please either email the facilitator so they can check in with you and advise you how to get support should you need it, or access the support and guidance from the UWE intranet.</a:t>
            </a:r>
          </a:p>
          <a:p>
            <a:endParaRPr lang="en-US" sz="1200" dirty="0">
              <a:latin typeface="Open Sans" charset="0"/>
              <a:ea typeface="Open Sans" charset="0"/>
              <a:cs typeface="Open Sans"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17</a:t>
            </a:fld>
            <a:endParaRPr lang="en-US" dirty="0"/>
          </a:p>
        </p:txBody>
      </p:sp>
    </p:spTree>
    <p:extLst>
      <p:ext uri="{BB962C8B-B14F-4D97-AF65-F5344CB8AC3E}">
        <p14:creationId xmlns:p14="http://schemas.microsoft.com/office/powerpoint/2010/main" val="533667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3"/>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5533270" cy="707886"/>
          </a:xfrm>
          <a:prstGeom prst="rect">
            <a:avLst/>
          </a:prstGeom>
          <a:noFill/>
        </p:spPr>
        <p:txBody>
          <a:bodyPr wrap="square" rtlCol="0">
            <a:spAutoFit/>
          </a:bodyPr>
          <a:lstStyle/>
          <a:p>
            <a:r>
              <a:rPr lang="en-US" altLang="en-US" sz="2000" dirty="0">
                <a:latin typeface="Open Sans" panose="020B0606030504020204" pitchFamily="34" charset="0"/>
                <a:ea typeface="Open Sans" panose="020B0606030504020204" pitchFamily="34" charset="0"/>
                <a:cs typeface="Open Sans" panose="020B0606030504020204" pitchFamily="34" charset="0"/>
              </a:rPr>
              <a:t>Sexual consent: Being an active pro-social </a:t>
            </a:r>
            <a:r>
              <a:rPr lang="en-US" altLang="en-US" sz="2000" dirty="0" smtClean="0">
                <a:latin typeface="Open Sans" panose="020B0606030504020204" pitchFamily="34" charset="0"/>
                <a:ea typeface="Open Sans" panose="020B0606030504020204" pitchFamily="34" charset="0"/>
                <a:cs typeface="Open Sans" panose="020B0606030504020204" pitchFamily="34" charset="0"/>
              </a:rPr>
              <a:t>bystander</a:t>
            </a:r>
            <a:endParaRPr lang="en-US"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535021" y="2440342"/>
            <a:ext cx="3167583" cy="3402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ts val="1000"/>
              </a:spcAft>
            </a:pPr>
            <a:r>
              <a:rPr lang="en-US" alt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are you? </a:t>
            </a:r>
            <a:r>
              <a:rPr lang="en-US" altLang="en-US"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New Zealand bystander video</a:t>
            </a: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endPar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spcAft>
                <a:spcPts val="1000"/>
              </a:spcAft>
            </a:pPr>
            <a:r>
              <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Watch on </a:t>
            </a:r>
            <a:r>
              <a:rPr lang="en-US" altLang="en-US" dirty="0" err="1" smtClean="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Youtube</a:t>
            </a:r>
            <a:r>
              <a:rPr lang="en-US" alt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hlinkClick r:id="rId4"/>
              </a:rPr>
              <a:t> &gt;&gt;</a:t>
            </a:r>
            <a:endParaRPr lang="en-US" alt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Uj2OHLAG3w"/>
          <p:cNvPicPr>
            <a:picLocks noRot="1" noChangeAspect="1"/>
          </p:cNvPicPr>
          <p:nvPr>
            <a:videoFile r:link="rId1"/>
          </p:nvPr>
        </p:nvPicPr>
        <p:blipFill>
          <a:blip r:embed="rId5"/>
          <a:stretch>
            <a:fillRect/>
          </a:stretch>
        </p:blipFill>
        <p:spPr>
          <a:xfrm>
            <a:off x="535021" y="2954028"/>
            <a:ext cx="3072341" cy="1728192"/>
          </a:xfrm>
          <a:prstGeom prst="rect">
            <a:avLst/>
          </a:prstGeom>
        </p:spPr>
      </p:pic>
      <p:sp>
        <p:nvSpPr>
          <p:cNvPr id="11" name="Text Placeholder 1"/>
          <p:cNvSpPr txBox="1">
            <a:spLocks/>
          </p:cNvSpPr>
          <p:nvPr/>
        </p:nvSpPr>
        <p:spPr bwMode="auto">
          <a:xfrm>
            <a:off x="4448111" y="2440342"/>
            <a:ext cx="3240360" cy="2904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Half way through the video, 2 minute responses from the class on the two questions below.</a:t>
            </a:r>
          </a:p>
          <a:p>
            <a:pPr algn="l"/>
            <a:endPar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could have intervened to stop this happening? </a:t>
            </a:r>
          </a:p>
          <a:p>
            <a:pPr marL="514350" indent="-514350" algn="l">
              <a:buClr>
                <a:srgbClr val="16818D"/>
              </a:buClr>
              <a:buFont typeface="+mj-lt"/>
              <a:buAutoNum type="arabicPeriod"/>
              <a:defRPr/>
            </a:pPr>
            <a:endPar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When could they have intervened?</a:t>
            </a:r>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18</a:t>
            </a:fld>
            <a:endParaRPr lang="en-US" dirty="0"/>
          </a:p>
        </p:txBody>
      </p:sp>
    </p:spTree>
    <p:extLst>
      <p:ext uri="{BB962C8B-B14F-4D97-AF65-F5344CB8AC3E}">
        <p14:creationId xmlns:p14="http://schemas.microsoft.com/office/powerpoint/2010/main" val="1756207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499409" y="1477043"/>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 consent: being an active pro-social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bystander</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913332145"/>
              </p:ext>
            </p:extLst>
          </p:nvPr>
        </p:nvGraphicFramePr>
        <p:xfrm>
          <a:off x="499409" y="2612049"/>
          <a:ext cx="783825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19</a:t>
            </a:fld>
            <a:endParaRPr lang="en-US" dirty="0"/>
          </a:p>
        </p:txBody>
      </p:sp>
    </p:spTree>
    <p:extLst>
      <p:ext uri="{BB962C8B-B14F-4D97-AF65-F5344CB8AC3E}">
        <p14:creationId xmlns:p14="http://schemas.microsoft.com/office/powerpoint/2010/main" val="4200881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769441"/>
          </a:xfrm>
          <a:prstGeom prst="rect">
            <a:avLst/>
          </a:prstGeom>
          <a:noFill/>
        </p:spPr>
        <p:txBody>
          <a:bodyPr wrap="square" rtlCol="0">
            <a:spAutoFit/>
          </a:bodyPr>
          <a:lstStyle/>
          <a:p>
            <a:endParaRPr lang="en-US" sz="44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1720840"/>
            <a:ext cx="7159558" cy="3785652"/>
          </a:xfrm>
          <a:prstGeom prst="rect">
            <a:avLst/>
          </a:prstGeom>
          <a:noFill/>
        </p:spPr>
        <p:txBody>
          <a:bodyPr wrap="square" rtlCol="0">
            <a:spAutoFit/>
          </a:bodyPr>
          <a:lstStyle/>
          <a:p>
            <a:r>
              <a:rPr lang="en-GB" sz="1600" dirty="0">
                <a:latin typeface="Open Sans" panose="020B0606030504020204" pitchFamily="34" charset="0"/>
                <a:ea typeface="Open Sans" panose="020B0606030504020204" pitchFamily="34" charset="0"/>
                <a:cs typeface="Open Sans" panose="020B0606030504020204" pitchFamily="34" charset="0"/>
              </a:rPr>
              <a:t>“UWE allows the Bystander material on its </a:t>
            </a:r>
            <a:r>
              <a:rPr lang="en-GB" sz="1600" dirty="0" smtClean="0">
                <a:latin typeface="Open Sans" panose="020B0606030504020204" pitchFamily="34" charset="0"/>
                <a:ea typeface="Open Sans" panose="020B0606030504020204" pitchFamily="34" charset="0"/>
                <a:cs typeface="Open Sans" panose="020B0606030504020204" pitchFamily="34" charset="0"/>
              </a:rPr>
              <a:t>presentation </a:t>
            </a:r>
            <a:r>
              <a:rPr lang="en-GB" sz="1600" dirty="0">
                <a:latin typeface="Open Sans" panose="020B0606030504020204" pitchFamily="34" charset="0"/>
                <a:ea typeface="Open Sans" panose="020B0606030504020204" pitchFamily="34" charset="0"/>
                <a:cs typeface="Open Sans" panose="020B0606030504020204" pitchFamily="34" charset="0"/>
              </a:rPr>
              <a:t>to be used under the international creative commons share-alike licence 4.0. </a:t>
            </a:r>
            <a:r>
              <a:rPr lang="en-GB" sz="1600" u="sng" dirty="0">
                <a:latin typeface="Open Sans" panose="020B0606030504020204" pitchFamily="34" charset="0"/>
                <a:ea typeface="Open Sans" panose="020B0606030504020204" pitchFamily="34" charset="0"/>
                <a:cs typeface="Open Sans" panose="020B0606030504020204" pitchFamily="34" charset="0"/>
                <a:hlinkClick r:id="rId3"/>
              </a:rPr>
              <a:t>https://creativecommons.org/licenses/by-nc-sa/4.0/</a:t>
            </a:r>
            <a:r>
              <a:rPr lang="en-GB" sz="1600" dirty="0">
                <a:latin typeface="Open Sans" panose="020B0606030504020204" pitchFamily="34" charset="0"/>
                <a:ea typeface="Open Sans" panose="020B0606030504020204" pitchFamily="34" charset="0"/>
                <a:cs typeface="Open Sans" panose="020B0606030504020204" pitchFamily="34" charset="0"/>
              </a:rPr>
              <a:t>. </a:t>
            </a:r>
            <a:endParaRPr lang="en-GB" sz="16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smtClean="0">
                <a:latin typeface="Open Sans" panose="020B0606030504020204" pitchFamily="34" charset="0"/>
                <a:ea typeface="Open Sans" panose="020B0606030504020204" pitchFamily="34" charset="0"/>
                <a:cs typeface="Open Sans" panose="020B0606030504020204" pitchFamily="34" charset="0"/>
              </a:rPr>
              <a:t>This </a:t>
            </a:r>
            <a:r>
              <a:rPr lang="en-GB" sz="1600" dirty="0">
                <a:latin typeface="Open Sans" panose="020B0606030504020204" pitchFamily="34" charset="0"/>
                <a:ea typeface="Open Sans" panose="020B0606030504020204" pitchFamily="34" charset="0"/>
                <a:cs typeface="Open Sans" panose="020B0606030504020204" pitchFamily="34" charset="0"/>
              </a:rPr>
              <a:t>means this material can be copied and adapted for non-commercial purposes. If you republish it you must ensure the creative commons licence applies to your material and is clearly referenced. Similarly, if you share this material, or adapted forms of it, with another party you must ensure that they are aware of the creative commons licence and their obligations to comply with it and to reference it. </a:t>
            </a:r>
            <a:endParaRPr lang="en-GB" sz="1600" dirty="0" smtClean="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smtClean="0">
                <a:latin typeface="Open Sans" panose="020B0606030504020204" pitchFamily="34" charset="0"/>
                <a:ea typeface="Open Sans" panose="020B0606030504020204" pitchFamily="34" charset="0"/>
                <a:cs typeface="Open Sans" panose="020B0606030504020204" pitchFamily="34" charset="0"/>
              </a:rPr>
              <a:t>In </a:t>
            </a:r>
            <a:r>
              <a:rPr lang="en-GB" sz="1600" dirty="0">
                <a:latin typeface="Open Sans" panose="020B0606030504020204" pitchFamily="34" charset="0"/>
                <a:ea typeface="Open Sans" panose="020B0606030504020204" pitchFamily="34" charset="0"/>
                <a:cs typeface="Open Sans" panose="020B0606030504020204" pitchFamily="34" charset="0"/>
              </a:rPr>
              <a:t>addition, if you republish or reuse this work, either in original form or modified, then you are asked to acknowledge “University of the West of England, Bristol” clearly in any such reuse or republication as the creator of this work’</a:t>
            </a: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a:t>
            </a:fld>
            <a:endParaRPr lang="en-US" dirty="0"/>
          </a:p>
        </p:txBody>
      </p:sp>
    </p:spTree>
    <p:extLst>
      <p:ext uri="{BB962C8B-B14F-4D97-AF65-F5344CB8AC3E}">
        <p14:creationId xmlns:p14="http://schemas.microsoft.com/office/powerpoint/2010/main" val="1473940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523220"/>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Consequences of rape or sexual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assault</a:t>
            </a:r>
            <a:endParaRPr lang="en-GB" sz="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10825" y="2180938"/>
            <a:ext cx="3528392" cy="369332"/>
          </a:xfrm>
          <a:prstGeom prst="rect">
            <a:avLst/>
          </a:prstGeom>
          <a:solidFill>
            <a:schemeClr val="accent4">
              <a:lumMod val="60000"/>
              <a:lumOff val="40000"/>
            </a:schemeClr>
          </a:solidFill>
        </p:spPr>
        <p:txBody>
          <a:bodyPr wrap="square" rtlCol="0">
            <a:spAutoFit/>
          </a:bodyPr>
          <a:lstStyle/>
          <a:p>
            <a:pPr algn="ctr"/>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Victim/survivor</a:t>
            </a:r>
            <a:endPar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 Placeholder 4"/>
          <p:cNvSpPr txBox="1">
            <a:spLocks/>
          </p:cNvSpPr>
          <p:nvPr/>
        </p:nvSpPr>
        <p:spPr bwMode="auto">
          <a:xfrm>
            <a:off x="210825" y="2675658"/>
            <a:ext cx="3528392" cy="29907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Depression	</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Disassociation</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Post traumatic stress disorder</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Sexually transmitted infections</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Drug abuse</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Alcohol abuse</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Eating disorders</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Sleep disorders</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Social isolation</a:t>
            </a:r>
          </a:p>
          <a:p>
            <a:pPr algn="l">
              <a:buClr>
                <a:srgbClr val="16818D"/>
              </a:buClr>
            </a:pPr>
            <a:endPar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Flashbacks</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Risky sexual behaviour</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Self-harm</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Pregnancy</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Mood swings</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Dropout (</a:t>
            </a:r>
            <a:r>
              <a:rPr lang="en-GB" sz="14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Uni</a:t>
            </a: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/Society)</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Low attainment (</a:t>
            </a:r>
            <a:r>
              <a:rPr lang="en-GB" sz="14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Uni</a:t>
            </a: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Victimised</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Violent outbursts</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Social withdrawal</a:t>
            </a:r>
          </a:p>
          <a:p>
            <a:pPr marL="171450" indent="-171450" algn="l">
              <a:buClr>
                <a:srgbClr val="16818D"/>
              </a:buClr>
              <a:buFont typeface="Arial" panose="020B0604020202020204" pitchFamily="34" charset="0"/>
              <a:buChar char="•"/>
            </a:pP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Suicide</a:t>
            </a:r>
            <a:endParaRPr lang="en-US"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p:cNvCxnSpPr/>
          <p:nvPr/>
        </p:nvCxnSpPr>
        <p:spPr>
          <a:xfrm>
            <a:off x="3837887" y="2180938"/>
            <a:ext cx="0" cy="3637106"/>
          </a:xfrm>
          <a:prstGeom prst="line">
            <a:avLst/>
          </a:prstGeom>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959901" y="2180938"/>
            <a:ext cx="3600400" cy="369332"/>
          </a:xfrm>
          <a:prstGeom prst="rect">
            <a:avLst/>
          </a:prstGeom>
          <a:solidFill>
            <a:schemeClr val="accent4">
              <a:lumMod val="60000"/>
              <a:lumOff val="40000"/>
            </a:schemeClr>
          </a:solidFill>
        </p:spPr>
        <p:txBody>
          <a:bodyPr wrap="square" rtlCol="0">
            <a:spAutoFit/>
          </a:bodyPr>
          <a:lstStyle/>
          <a:p>
            <a:pPr algn="ctr"/>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Perpetrator</a:t>
            </a:r>
            <a:endPar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 Placeholder 1"/>
          <p:cNvSpPr txBox="1">
            <a:spLocks/>
          </p:cNvSpPr>
          <p:nvPr/>
        </p:nvSpPr>
        <p:spPr bwMode="auto">
          <a:xfrm>
            <a:off x="4009261" y="2675658"/>
            <a:ext cx="3551040" cy="2846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assault can carry long sentences.</a:t>
            </a:r>
          </a:p>
          <a:p>
            <a:pPr algn="l"/>
            <a:endPar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buClr>
                <a:srgbClr val="16818D"/>
              </a:buClr>
              <a:buFont typeface="Arial" panose="020B0604020202020204" pitchFamily="34" charset="0"/>
              <a:buChar char="•"/>
            </a:pP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People found guilty of rape can be sent to prison for life.</a:t>
            </a:r>
          </a:p>
          <a:p>
            <a:pPr marL="171450" indent="-171450" algn="l">
              <a:buClr>
                <a:srgbClr val="16818D"/>
              </a:buClr>
              <a:buFont typeface="Arial" panose="020B0604020202020204" pitchFamily="34" charset="0"/>
              <a:buChar char="•"/>
            </a:pP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Those guilty of sexual assault can be sent to prison for up to ten years.</a:t>
            </a:r>
          </a:p>
          <a:p>
            <a:pPr marL="171450" indent="-171450" algn="l">
              <a:buClr>
                <a:srgbClr val="16818D"/>
              </a:buClr>
              <a:buFont typeface="Arial" panose="020B0604020202020204" pitchFamily="34" charset="0"/>
              <a:buChar char="•"/>
            </a:pP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Those found guilty will be put on the sex offenders' register.</a:t>
            </a:r>
          </a:p>
          <a:p>
            <a:pPr marL="171450" indent="-171450" algn="l">
              <a:buClr>
                <a:srgbClr val="16818D"/>
              </a:buClr>
              <a:buFont typeface="Arial" panose="020B0604020202020204" pitchFamily="34" charset="0"/>
              <a:buChar char="•"/>
            </a:pP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person can still be convicted of rape or sexual assault, even if they are not the rapist but were present or took part in the assault in some other way.</a:t>
            </a:r>
          </a:p>
          <a:p>
            <a:pPr marL="171450" indent="-171450" algn="l">
              <a:buClr>
                <a:srgbClr val="16818D"/>
              </a:buClr>
              <a:buFont typeface="Arial" panose="020B0604020202020204" pitchFamily="34" charset="0"/>
              <a:buChar char="•"/>
            </a:pP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Mental health issues whether accused/convicted or not. </a:t>
            </a:r>
          </a:p>
          <a:p>
            <a:pPr marL="171450" indent="-171450" algn="l">
              <a:buClr>
                <a:srgbClr val="16818D"/>
              </a:buClr>
              <a:buFont typeface="Arial" panose="020B0604020202020204" pitchFamily="34" charset="0"/>
              <a:buChar char="•"/>
            </a:pPr>
            <a:endParaRPr lang="en-GB" sz="11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buClr>
                <a:srgbClr val="16818D"/>
              </a:buClr>
            </a:pPr>
            <a:r>
              <a:rPr lang="en-GB" sz="11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 </a:t>
            </a:r>
            <a:r>
              <a:rPr lang="en-GB" sz="11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endParaRPr lang="en-GB" sz="11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9717" y="6492875"/>
            <a:ext cx="2057400" cy="365125"/>
          </a:xfrm>
        </p:spPr>
        <p:txBody>
          <a:bodyPr/>
          <a:lstStyle/>
          <a:p>
            <a:fld id="{5C722B02-F980-B24D-857B-15C8AE78691B}" type="slidenum">
              <a:rPr lang="en-US" smtClean="0"/>
              <a:t>20</a:t>
            </a:fld>
            <a:endParaRPr lang="en-US" dirty="0"/>
          </a:p>
        </p:txBody>
      </p:sp>
    </p:spTree>
    <p:extLst>
      <p:ext uri="{BB962C8B-B14F-4D97-AF65-F5344CB8AC3E}">
        <p14:creationId xmlns:p14="http://schemas.microsoft.com/office/powerpoint/2010/main" val="142141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Take a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two-minute </a:t>
            </a:r>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break to respond to the ‘break activity’ – or just take a quiet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moment</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885772" y="2649692"/>
            <a:ext cx="6740030" cy="29005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There is an activity sheet, titled:</a:t>
            </a:r>
            <a:endPar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0" algn="l" eaLnBrk="0" fontAlgn="base" hangingPunct="0"/>
            <a:r>
              <a:rPr lang="en-GB"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What is active sexual consent, is it an ongoing process and how can you talk to sexual partners about it</a:t>
            </a:r>
            <a:r>
              <a:rPr lang="en-GB"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algn="l"/>
            <a:endPar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 have post-it notes on your table. Please feel free to write any comments to attach to this sheet. This might include experiences/thoughts/feelings. We will look at these at the end so please remember not to put names of people or places on these. </a:t>
            </a:r>
          </a:p>
          <a:p>
            <a:pPr algn="l"/>
            <a:endPar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Also please feel free to talk to me during this two-minute break, if you have any questions. </a:t>
            </a:r>
          </a:p>
          <a:p>
            <a:pPr algn="l"/>
            <a:endPar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anyone needs to leave they can. </a:t>
            </a:r>
            <a:r>
              <a:rPr lang="en-US"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you do leave, please either email the facilitator so they can check in with you and advise you how to get support should you need it, or access the support and guidance from the UWE Bristol website.</a:t>
            </a:r>
            <a:endPar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21</a:t>
            </a:fld>
            <a:endParaRPr lang="en-US" dirty="0"/>
          </a:p>
        </p:txBody>
      </p:sp>
    </p:spTree>
    <p:extLst>
      <p:ext uri="{BB962C8B-B14F-4D97-AF65-F5344CB8AC3E}">
        <p14:creationId xmlns:p14="http://schemas.microsoft.com/office/powerpoint/2010/main" val="2446489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Inappropriate use of social media: Being an active pro-social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bystander</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210825" y="2397556"/>
            <a:ext cx="3098559" cy="44493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ts val="1000"/>
              </a:spcAft>
            </a:pPr>
            <a:r>
              <a:rPr lang="en-GB" sz="1400" b="1" dirty="0">
                <a:latin typeface="Open Sans" panose="020B0606030504020204" pitchFamily="34" charset="0"/>
                <a:ea typeface="Open Sans" panose="020B0606030504020204" pitchFamily="34" charset="0"/>
                <a:cs typeface="Open Sans" panose="020B0606030504020204" pitchFamily="34" charset="0"/>
                <a:hlinkClick r:id="rId3"/>
              </a:rPr>
              <a:t>Inappropriate use of social media animation</a:t>
            </a:r>
            <a:endParaRPr lang="en-US" altLang="en-US" sz="1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spcBef>
                <a:spcPct val="0"/>
              </a:spcBef>
              <a:spcAft>
                <a:spcPts val="1000"/>
              </a:spcAft>
            </a:pPr>
            <a:r>
              <a:rPr lang="en-US" altLang="en-US" sz="1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Case study:</a:t>
            </a:r>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a:t>
            </a: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group of male students have been sending texts to one another about girls being either frigid or easy and rating their chances of having sex with them. They have also started to grab each other’s phones and then send messages to girls they thought were unattractive for a laugh. Another game played is to persuade girls to go topless on snapchat. If they manage it they would win points for it. </a:t>
            </a:r>
          </a:p>
          <a:p>
            <a:pPr>
              <a:spcBef>
                <a:spcPct val="0"/>
              </a:spcBef>
              <a:spcAft>
                <a:spcPts val="1000"/>
              </a:spcAft>
            </a:pPr>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572000" y="2740531"/>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641024" y="3191486"/>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responses on the three questions below. Record responses on flip chart paper. </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could intervene to stop this happening? </a:t>
            </a: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When could they intervene?</a:t>
            </a:r>
          </a:p>
          <a:p>
            <a:pPr marL="514350" indent="-514350" algn="l">
              <a:buClr>
                <a:srgbClr val="16818D"/>
              </a:buClr>
              <a:buFont typeface="+mj-lt"/>
              <a:buAutoNum type="arabicPeriod"/>
              <a:defRPr/>
            </a:pP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they intervene?</a:t>
            </a:r>
          </a:p>
          <a:p>
            <a:pPr algn="l"/>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106343" y="6481800"/>
            <a:ext cx="2057400" cy="365125"/>
          </a:xfrm>
        </p:spPr>
        <p:txBody>
          <a:bodyPr/>
          <a:lstStyle/>
          <a:p>
            <a:fld id="{5C722B02-F980-B24D-857B-15C8AE78691B}" type="slidenum">
              <a:rPr lang="en-US" smtClean="0"/>
              <a:t>22</a:t>
            </a:fld>
            <a:endParaRPr lang="en-US" dirty="0"/>
          </a:p>
        </p:txBody>
      </p:sp>
    </p:spTree>
    <p:extLst>
      <p:ext uri="{BB962C8B-B14F-4D97-AF65-F5344CB8AC3E}">
        <p14:creationId xmlns:p14="http://schemas.microsoft.com/office/powerpoint/2010/main" val="23080988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69024"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523220"/>
          </a:xfrm>
          <a:prstGeom prst="rect">
            <a:avLst/>
          </a:prstGeom>
          <a:noFill/>
        </p:spPr>
        <p:txBody>
          <a:bodyPr wrap="square" rtlCol="0">
            <a:spAutoFit/>
          </a:bodyPr>
          <a:lstStyle/>
          <a:p>
            <a:r>
              <a:rPr lang="en-US" altLang="en-US" sz="2800" dirty="0">
                <a:solidFill>
                  <a:schemeClr val="tx2">
                    <a:lumMod val="50000"/>
                  </a:schemeClr>
                </a:solidFill>
                <a:ea typeface="ＭＳ Ｐゴシック" charset="-128"/>
              </a:rPr>
              <a:t>The law and social media: Some </a:t>
            </a:r>
            <a:r>
              <a:rPr lang="en-US" altLang="en-US" sz="2800" dirty="0" smtClean="0">
                <a:solidFill>
                  <a:schemeClr val="tx2">
                    <a:lumMod val="50000"/>
                  </a:schemeClr>
                </a:solidFill>
                <a:ea typeface="ＭＳ Ｐゴシック" charset="-128"/>
              </a:rPr>
              <a:t>highlights</a:t>
            </a:r>
            <a:endParaRPr lang="en-US" altLang="en-US" sz="2800" dirty="0">
              <a:solidFill>
                <a:schemeClr val="tx2">
                  <a:lumMod val="50000"/>
                </a:schemeClr>
              </a:solidFill>
              <a:ea typeface="ＭＳ Ｐゴシック" charset="-128"/>
            </a:endParaRPr>
          </a:p>
        </p:txBody>
      </p:sp>
      <p:sp>
        <p:nvSpPr>
          <p:cNvPr id="7" name="Text Placeholder 4"/>
          <p:cNvSpPr txBox="1">
            <a:spLocks/>
          </p:cNvSpPr>
          <p:nvPr/>
        </p:nvSpPr>
        <p:spPr bwMode="auto">
          <a:xfrm>
            <a:off x="210825" y="2740531"/>
            <a:ext cx="3167583" cy="30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Disclosing private sexual photographs or films without the consent of an individual is an offence.  Section 33 Criminal Justice Act 2015. </a:t>
            </a:r>
          </a:p>
          <a:p>
            <a:pPr marL="171450" indent="-171450" algn="l">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Forwarding without consent is also an offence. </a:t>
            </a:r>
          </a:p>
          <a:p>
            <a:pPr marL="171450" indent="-171450" algn="l">
              <a:buFont typeface="Arial" panose="020B0604020202020204" pitchFamily="34" charset="0"/>
              <a:buChar char="•"/>
            </a:pPr>
            <a:r>
              <a:rPr lang="en-GB" sz="1600" b="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Upskirting</a:t>
            </a: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a:t>
            </a:r>
            <a:r>
              <a:rPr lang="en-GB" sz="16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aking </a:t>
            </a:r>
            <a:r>
              <a:rPr lang="en-GB"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 sexually intrusive photograph up someone’s skirt without their permission.</a:t>
            </a: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Now a criminal offence in UK law.  </a:t>
            </a:r>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spcBef>
                <a:spcPct val="0"/>
              </a:spcBef>
              <a:spcAft>
                <a:spcPts val="1000"/>
              </a:spcAft>
            </a:pPr>
            <a:endParaRPr lang="en-US" altLang="en-US" dirty="0">
              <a:solidFill>
                <a:schemeClr val="tx1"/>
              </a:solidFill>
              <a:ea typeface="ＭＳ Ｐゴシック" charset="-128"/>
            </a:endParaRPr>
          </a:p>
        </p:txBody>
      </p:sp>
      <p:sp>
        <p:nvSpPr>
          <p:cNvPr id="10" name="TextBox 9"/>
          <p:cNvSpPr txBox="1"/>
          <p:nvPr/>
        </p:nvSpPr>
        <p:spPr>
          <a:xfrm>
            <a:off x="4572000" y="2740531"/>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641024" y="3191486"/>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responses on the three questions below. Record responses on flip chart paper. </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could intervene to stop this happening? </a:t>
            </a: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When could they intervene?</a:t>
            </a:r>
          </a:p>
          <a:p>
            <a:pPr marL="514350" indent="-514350" algn="l">
              <a:buClr>
                <a:srgbClr val="16818D"/>
              </a:buClr>
              <a:buFont typeface="+mj-lt"/>
              <a:buAutoNum type="arabicPeriod"/>
              <a:defRPr/>
            </a:pP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they intervene?</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23</a:t>
            </a:fld>
            <a:endParaRPr lang="en-US" dirty="0"/>
          </a:p>
        </p:txBody>
      </p:sp>
    </p:spTree>
    <p:extLst>
      <p:ext uri="{BB962C8B-B14F-4D97-AF65-F5344CB8AC3E}">
        <p14:creationId xmlns:p14="http://schemas.microsoft.com/office/powerpoint/2010/main" val="2667092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499409" y="1477043"/>
            <a:ext cx="7802644" cy="523220"/>
          </a:xfrm>
          <a:prstGeom prst="rect">
            <a:avLst/>
          </a:prstGeom>
          <a:noFill/>
        </p:spPr>
        <p:txBody>
          <a:bodyPr wrap="square" rtlCol="0">
            <a:spAutoFit/>
          </a:bodyPr>
          <a:lstStyle/>
          <a:p>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377046979"/>
              </p:ext>
            </p:extLst>
          </p:nvPr>
        </p:nvGraphicFramePr>
        <p:xfrm>
          <a:off x="499409" y="2612049"/>
          <a:ext cx="783825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24</a:t>
            </a:fld>
            <a:endParaRPr lang="en-US" dirty="0"/>
          </a:p>
        </p:txBody>
      </p:sp>
      <p:sp>
        <p:nvSpPr>
          <p:cNvPr id="3" name="TextBox 2">
            <a:hlinkClick r:id="rId8"/>
          </p:cNvPr>
          <p:cNvSpPr txBox="1"/>
          <p:nvPr/>
        </p:nvSpPr>
        <p:spPr>
          <a:xfrm>
            <a:off x="538371" y="2000263"/>
            <a:ext cx="7799294" cy="338554"/>
          </a:xfrm>
          <a:prstGeom prst="rect">
            <a:avLst/>
          </a:prstGeom>
          <a:noFill/>
        </p:spPr>
        <p:txBody>
          <a:bodyPr wrap="square" rtlCol="0">
            <a:spAutoFit/>
          </a:bodyPr>
          <a:lstStyle/>
          <a:p>
            <a:r>
              <a:rPr lang="en-GB" sz="1600" b="1" dirty="0">
                <a:hlinkClick r:id="rId8"/>
              </a:rPr>
              <a:t>Domestic abuse animation</a:t>
            </a:r>
            <a:endParaRPr lang="en-GB" sz="1600" dirty="0"/>
          </a:p>
        </p:txBody>
      </p:sp>
    </p:spTree>
    <p:extLst>
      <p:ext uri="{BB962C8B-B14F-4D97-AF65-F5344CB8AC3E}">
        <p14:creationId xmlns:p14="http://schemas.microsoft.com/office/powerpoint/2010/main" val="355008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499409" y="1477043"/>
            <a:ext cx="7802644" cy="523220"/>
          </a:xfrm>
          <a:prstGeom prst="rect">
            <a:avLst/>
          </a:prstGeom>
          <a:noFill/>
        </p:spPr>
        <p:txBody>
          <a:bodyPr wrap="square" rtlCol="0">
            <a:spAutoFit/>
          </a:bodyPr>
          <a:lstStyle/>
          <a:p>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 is…</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2453451629"/>
              </p:ext>
            </p:extLst>
          </p:nvPr>
        </p:nvGraphicFramePr>
        <p:xfrm>
          <a:off x="535021" y="2181161"/>
          <a:ext cx="7767032" cy="3039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25</a:t>
            </a:fld>
            <a:endParaRPr lang="en-US" dirty="0"/>
          </a:p>
        </p:txBody>
      </p:sp>
    </p:spTree>
    <p:extLst>
      <p:ext uri="{BB962C8B-B14F-4D97-AF65-F5344CB8AC3E}">
        <p14:creationId xmlns:p14="http://schemas.microsoft.com/office/powerpoint/2010/main" val="3633236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523220"/>
          </a:xfrm>
          <a:prstGeom prst="rect">
            <a:avLst/>
          </a:prstGeom>
          <a:noFill/>
        </p:spPr>
        <p:txBody>
          <a:bodyPr wrap="square" rtlCol="0">
            <a:spAutoFit/>
          </a:bodyPr>
          <a:lstStyle/>
          <a:p>
            <a:r>
              <a:rPr lang="en-US" sz="28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Signs can include</a:t>
            </a:r>
            <a:endParaRPr lang="en-US" sz="28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4"/>
          <p:cNvSpPr txBox="1">
            <a:spLocks/>
          </p:cNvSpPr>
          <p:nvPr/>
        </p:nvSpPr>
        <p:spPr bwMode="auto">
          <a:xfrm>
            <a:off x="392589" y="1954097"/>
            <a:ext cx="6552655" cy="36520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Extreme jealousy or insecurity</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Explosive temper, and/or mood swings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Making false accusations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Physically inflicting pain or hurt</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Pressures to send explicit photos/videos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Using social media to check up on partner or use of apps such as ‘phone tracker’</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Embarrassing in public</a:t>
            </a:r>
          </a:p>
          <a:p>
            <a:pPr marL="171450" indent="-171450" algn="l">
              <a:spcBef>
                <a:spcPct val="0"/>
              </a:spcBef>
              <a:spcAft>
                <a:spcPts val="1000"/>
              </a:spcAft>
              <a:buClr>
                <a:srgbClr val="16818D"/>
              </a:buClr>
              <a:buFont typeface="Arial" panose="020B0604020202020204" pitchFamily="34" charset="0"/>
              <a:buChar char="•"/>
            </a:pPr>
            <a:endPar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Constant belittling/put downs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Isolation from family and friends</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Constant text messaging, makes partner feel they can’t be separated from phone for fear of punishment</a:t>
            </a:r>
          </a:p>
          <a:p>
            <a:pPr marL="171450" indent="-171450" algn="l">
              <a:spcBef>
                <a:spcPct val="0"/>
              </a:spcBef>
              <a:spcAft>
                <a:spcPts val="1000"/>
              </a:spcAft>
              <a:buClr>
                <a:srgbClr val="16818D"/>
              </a:buClr>
              <a:buFont typeface="Arial" panose="020B0604020202020204" pitchFamily="34" charset="0"/>
              <a:buChar char="•"/>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Telling someone who they can or can’t be friends with – either in real life or on social media</a:t>
            </a:r>
          </a:p>
          <a:p>
            <a:pPr marL="171450" indent="-171450" algn="l">
              <a:spcBef>
                <a:spcPct val="0"/>
              </a:spcBef>
              <a:spcAft>
                <a:spcPts val="1000"/>
              </a:spcAft>
              <a:buClr>
                <a:srgbClr val="16818D"/>
              </a:buClr>
              <a:buFont typeface="Arial" panose="020B0604020202020204" pitchFamily="34" charset="0"/>
              <a:buChar char="•"/>
            </a:pPr>
            <a:r>
              <a:rPr lang="en-US" altLang="en-US" sz="14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Gaslighting</a:t>
            </a: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 emotional abuse designed to make victim doubt their perceptions of reality</a:t>
            </a:r>
          </a:p>
          <a:p>
            <a:pPr>
              <a:spcBef>
                <a:spcPct val="0"/>
              </a:spcBef>
              <a:spcAft>
                <a:spcPts val="1000"/>
              </a:spcAft>
              <a:buClr>
                <a:srgbClr val="16818D"/>
              </a:buClr>
            </a:pPr>
            <a:r>
              <a:rPr lang="en-US" altLang="en-US" sz="1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Pride Surveys 2017</a:t>
            </a:r>
            <a:endParaRPr lang="en-US" altLang="en-US" sz="1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73092" y="6492875"/>
            <a:ext cx="2057400" cy="365125"/>
          </a:xfrm>
        </p:spPr>
        <p:txBody>
          <a:bodyPr/>
          <a:lstStyle/>
          <a:p>
            <a:fld id="{5C722B02-F980-B24D-857B-15C8AE78691B}" type="slidenum">
              <a:rPr lang="en-US" smtClean="0"/>
              <a:t>26</a:t>
            </a:fld>
            <a:endParaRPr lang="en-US" dirty="0"/>
          </a:p>
        </p:txBody>
      </p:sp>
    </p:spTree>
    <p:extLst>
      <p:ext uri="{BB962C8B-B14F-4D97-AF65-F5344CB8AC3E}">
        <p14:creationId xmlns:p14="http://schemas.microsoft.com/office/powerpoint/2010/main" val="1461186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523220"/>
          </a:xfrm>
          <a:prstGeom prst="rect">
            <a:avLst/>
          </a:prstGeom>
          <a:noFill/>
        </p:spPr>
        <p:txBody>
          <a:bodyPr wrap="square" rtlCol="0">
            <a:spAutoFit/>
          </a:bodyPr>
          <a:lstStyle/>
          <a:p>
            <a:r>
              <a:rPr lang="en-US" sz="28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Statistics</a:t>
            </a:r>
            <a:endParaRPr lang="en-US" sz="28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535021" y="1950497"/>
            <a:ext cx="3167583" cy="34023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spcBef>
                <a:spcPct val="0"/>
              </a:spcBef>
              <a:spcAft>
                <a:spcPts val="1000"/>
              </a:spcAft>
              <a:buClr>
                <a:srgbClr val="16818D"/>
              </a:buClr>
              <a:buFont typeface="Wingdings" panose="05000000000000000000" pitchFamily="2" charset="2"/>
              <a:buChar char="Ø"/>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Since the age of 16, almost 30% of women and 17% of men in England and Wales have experienced some form of domestic abuse. (Chaplain et al, 2011)</a:t>
            </a:r>
          </a:p>
          <a:p>
            <a:pPr marL="171450" indent="-171450" algn="l">
              <a:spcBef>
                <a:spcPct val="0"/>
              </a:spcBef>
              <a:spcAft>
                <a:spcPts val="1000"/>
              </a:spcAft>
              <a:buClr>
                <a:srgbClr val="16818D"/>
              </a:buClr>
              <a:buFont typeface="Wingdings" panose="05000000000000000000" pitchFamily="2" charset="2"/>
              <a:buChar char="Ø"/>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Both men and women can be perpetrators.</a:t>
            </a:r>
          </a:p>
          <a:p>
            <a:pPr marL="171450" indent="-171450" algn="l">
              <a:spcBef>
                <a:spcPct val="0"/>
              </a:spcBef>
              <a:spcAft>
                <a:spcPts val="1000"/>
              </a:spcAft>
              <a:buClr>
                <a:srgbClr val="16818D"/>
              </a:buClr>
              <a:buFont typeface="Wingdings" panose="05000000000000000000" pitchFamily="2" charset="2"/>
              <a:buChar char="Ø"/>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Men more likely to be repeat offenders. Men’s violence is more severe and tends to create a context of fear (Hester, 2013)</a:t>
            </a:r>
          </a:p>
          <a:p>
            <a:pPr algn="l">
              <a:spcBef>
                <a:spcPct val="0"/>
              </a:spcBef>
              <a:spcAft>
                <a:spcPts val="1000"/>
              </a:spcAft>
            </a:pPr>
            <a:endParaRPr lang="en-US" altLang="en-US" sz="14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ct val="0"/>
              </a:spcBef>
              <a:spcAft>
                <a:spcPts val="1000"/>
              </a:spcAft>
            </a:pPr>
            <a:endParaRPr lang="en-US" altLang="en-US" sz="14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l">
              <a:spcBef>
                <a:spcPct val="0"/>
              </a:spcBef>
              <a:spcAft>
                <a:spcPts val="1000"/>
              </a:spcAft>
            </a:pPr>
            <a:r>
              <a:rPr lang="en-US" altLang="en-US"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CAADA (2012)</a:t>
            </a:r>
            <a:endParaRPr lang="en-US"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Picture 2" descr="C:\Users\r2-fenton\Pictures\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612" y="1959172"/>
            <a:ext cx="3007445" cy="2939655"/>
          </a:xfrm>
          <a:prstGeom prst="rect">
            <a:avLst/>
          </a:prstGeom>
          <a:noFill/>
          <a:ln w="76200">
            <a:noFill/>
            <a:miter lim="800000"/>
            <a:headEnd/>
            <a:tailEnd/>
          </a:ln>
          <a:extLst/>
        </p:spPr>
      </p:pic>
      <p:sp>
        <p:nvSpPr>
          <p:cNvPr id="11" name="TextBox 10"/>
          <p:cNvSpPr txBox="1"/>
          <p:nvPr/>
        </p:nvSpPr>
        <p:spPr>
          <a:xfrm>
            <a:off x="4677171" y="5057585"/>
            <a:ext cx="3007445" cy="276999"/>
          </a:xfrm>
          <a:prstGeom prst="rect">
            <a:avLst/>
          </a:prstGeom>
          <a:noFill/>
        </p:spPr>
        <p:txBody>
          <a:bodyPr wrap="square" rtlCol="0">
            <a:spAutoFit/>
          </a:bodyPr>
          <a:lstStyle/>
          <a:p>
            <a:pPr algn="r"/>
            <a:r>
              <a:rPr lang="en-GB"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www.refuge.org.uk</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27</a:t>
            </a:fld>
            <a:endParaRPr lang="en-US" dirty="0"/>
          </a:p>
        </p:txBody>
      </p:sp>
    </p:spTree>
    <p:extLst>
      <p:ext uri="{BB962C8B-B14F-4D97-AF65-F5344CB8AC3E}">
        <p14:creationId xmlns:p14="http://schemas.microsoft.com/office/powerpoint/2010/main" val="1408354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523220"/>
          </a:xfrm>
          <a:prstGeom prst="rect">
            <a:avLst/>
          </a:prstGeom>
          <a:noFill/>
        </p:spPr>
        <p:txBody>
          <a:bodyPr wrap="square" rtlCol="0">
            <a:spAutoFit/>
          </a:bodyPr>
          <a:lstStyle/>
          <a:p>
            <a:r>
              <a:rPr lang="en-GB" sz="2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Domestic </a:t>
            </a:r>
            <a:r>
              <a:rPr lang="en-GB"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abuse</a:t>
            </a:r>
            <a:r>
              <a:rPr lang="en-GB" sz="28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 is operated through</a:t>
            </a:r>
            <a:endParaRPr lang="en-GB" sz="800"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210825" y="2180938"/>
            <a:ext cx="3528392" cy="369332"/>
          </a:xfrm>
          <a:prstGeom prst="rect">
            <a:avLst/>
          </a:prstGeom>
          <a:solidFill>
            <a:schemeClr val="accent4">
              <a:lumMod val="60000"/>
              <a:lumOff val="40000"/>
            </a:schemeClr>
          </a:solidFill>
        </p:spPr>
        <p:txBody>
          <a:bodyPr wrap="square" rtlCol="0">
            <a:spAutoFit/>
          </a:bodyPr>
          <a:lstStyle/>
          <a:p>
            <a:pPr algn="ctr"/>
            <a:r>
              <a:rPr lang="en-GB" b="1" dirty="0" smtClean="0">
                <a:latin typeface="Open Sans" panose="020B0606030504020204" pitchFamily="34" charset="0"/>
                <a:ea typeface="Open Sans" panose="020B0606030504020204" pitchFamily="34" charset="0"/>
                <a:cs typeface="Open Sans" panose="020B0606030504020204" pitchFamily="34" charset="0"/>
              </a:rPr>
              <a:t>Controlling behaviour</a:t>
            </a:r>
            <a:endParaRPr lang="en-GB"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p:cNvCxnSpPr/>
          <p:nvPr/>
        </p:nvCxnSpPr>
        <p:spPr>
          <a:xfrm>
            <a:off x="3837887" y="2180938"/>
            <a:ext cx="0" cy="3637106"/>
          </a:xfrm>
          <a:prstGeom prst="line">
            <a:avLst/>
          </a:prstGeom>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959901" y="2180938"/>
            <a:ext cx="3600400" cy="369332"/>
          </a:xfrm>
          <a:prstGeom prst="rect">
            <a:avLst/>
          </a:prstGeom>
          <a:solidFill>
            <a:schemeClr val="accent4">
              <a:lumMod val="60000"/>
              <a:lumOff val="40000"/>
            </a:schemeClr>
          </a:solidFill>
        </p:spPr>
        <p:txBody>
          <a:bodyPr wrap="square" rtlCol="0">
            <a:spAutoFit/>
          </a:bodyPr>
          <a:lstStyle/>
          <a:p>
            <a:pPr algn="ctr"/>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Coercive behaviour</a:t>
            </a:r>
            <a:endPar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Placeholder 4"/>
          <p:cNvSpPr txBox="1">
            <a:spLocks/>
          </p:cNvSpPr>
          <p:nvPr/>
        </p:nvSpPr>
        <p:spPr bwMode="auto">
          <a:xfrm>
            <a:off x="210825" y="2747666"/>
            <a:ext cx="3455689" cy="2774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Controlling behaviour is a range of acts designed to make a person subordinate and/or dependent by isolating them from sources of support, exploiting their resources and capacities for personal gain, depriving them of the means needed for independence, resistance and escape and regulating their everyday behaviour.</a:t>
            </a:r>
            <a:endParaRPr lang="en-GB" alt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270284" y="5790069"/>
            <a:ext cx="5181600" cy="430887"/>
          </a:xfrm>
          <a:prstGeom prst="rect">
            <a:avLst/>
          </a:prstGeom>
          <a:noFill/>
        </p:spPr>
        <p:txBody>
          <a:bodyPr wrap="square" rtlCol="0">
            <a:spAutoFit/>
          </a:bodyPr>
          <a:lstStyle/>
          <a:p>
            <a:r>
              <a:rPr lang="en-GB" sz="12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a:t>
            </a:r>
            <a:r>
              <a:rPr lang="en-GB" sz="1000" dirty="0">
                <a:latin typeface="Tahoma" panose="020B0604030504040204" pitchFamily="34" charset="0"/>
                <a:ea typeface="Tahoma" panose="020B0604030504040204" pitchFamily="34" charset="0"/>
                <a:cs typeface="Tahoma" panose="020B0604030504040204" pitchFamily="34" charset="0"/>
              </a:rPr>
              <a:t/>
            </a:r>
            <a:br>
              <a:rPr lang="en-GB" sz="1000" dirty="0">
                <a:latin typeface="Tahoma" panose="020B0604030504040204" pitchFamily="34" charset="0"/>
                <a:ea typeface="Tahoma" panose="020B0604030504040204" pitchFamily="34" charset="0"/>
                <a:cs typeface="Tahoma" panose="020B0604030504040204" pitchFamily="34" charset="0"/>
              </a:rPr>
            </a:br>
            <a:endParaRPr lang="en-GB" sz="1000" dirty="0">
              <a:latin typeface="Tahoma" panose="020B0604030504040204" pitchFamily="34" charset="0"/>
              <a:ea typeface="Tahoma" panose="020B0604030504040204" pitchFamily="34" charset="0"/>
              <a:cs typeface="Tahoma" panose="020B0604030504040204" pitchFamily="34" charset="0"/>
            </a:endParaRPr>
          </a:p>
        </p:txBody>
      </p:sp>
      <p:sp>
        <p:nvSpPr>
          <p:cNvPr id="17" name="Text Placeholder 1"/>
          <p:cNvSpPr txBox="1">
            <a:spLocks/>
          </p:cNvSpPr>
          <p:nvPr/>
        </p:nvSpPr>
        <p:spPr bwMode="auto">
          <a:xfrm>
            <a:off x="4009261" y="2764539"/>
            <a:ext cx="3240360" cy="2774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altLang="en-US"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Coercive behaviour is an act or a pattern of acts of assault, threats, humiliation and intimidation or other abuse that is used to harm, punish, or frighten their victim.</a:t>
            </a:r>
            <a:endParaRPr lang="en-GB" alt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28</a:t>
            </a:fld>
            <a:endParaRPr lang="en-US" dirty="0"/>
          </a:p>
        </p:txBody>
      </p:sp>
    </p:spTree>
    <p:extLst>
      <p:ext uri="{BB962C8B-B14F-4D97-AF65-F5344CB8AC3E}">
        <p14:creationId xmlns:p14="http://schemas.microsoft.com/office/powerpoint/2010/main" val="2934299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abuse is a form of gender-based violence and can also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include</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210825" y="2422495"/>
            <a:ext cx="3704470" cy="34580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abuse</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Femicide</a:t>
            </a: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 including crimes in the name of ‘</a:t>
            </a:r>
            <a:r>
              <a:rPr lang="en-US" altLang="en-US"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honour</a:t>
            </a: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Trafficking and sexual exploitation</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Forced </a:t>
            </a:r>
            <a:r>
              <a:rPr lang="en-US" altLang="en-US"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labour</a:t>
            </a:r>
            <a:endPar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Harmful traditional practices e.g. Female Genital Mutilation (FGM)</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Acid attacks</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Forced marriage, dowry related violence, bride price</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abuse of girls/related women in youth gang culture</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Stalking and (sexual) harassment at work</a:t>
            </a:r>
          </a:p>
          <a:p>
            <a:pPr marL="171450" indent="-171450" algn="l">
              <a:lnSpc>
                <a:spcPct val="100000"/>
              </a:lnSpc>
              <a:spcBef>
                <a:spcPct val="0"/>
              </a:spcBef>
              <a:spcAft>
                <a:spcPts val="1000"/>
              </a:spcAft>
              <a:buClr>
                <a:srgbClr val="16818D"/>
              </a:buClr>
              <a:buFont typeface="Arial" panose="020B0604020202020204" pitchFamily="34" charset="0"/>
              <a:buChar char="•"/>
            </a:pPr>
            <a:r>
              <a:rPr lang="en-US"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Online abuse/revenge porn</a:t>
            </a:r>
          </a:p>
        </p:txBody>
      </p:sp>
      <p:sp>
        <p:nvSpPr>
          <p:cNvPr id="10" name="TextBox 9"/>
          <p:cNvSpPr txBox="1"/>
          <p:nvPr/>
        </p:nvSpPr>
        <p:spPr>
          <a:xfrm>
            <a:off x="4572000" y="2397675"/>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611813" y="2998616"/>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responses on the two questions below. Record responses on flip chart paper. </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Font typeface="+mj-lt"/>
              <a:buAutoNum type="arabicPeriod"/>
            </a:pP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can be a ‘victim’ or survivor of domestic abuse?</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Font typeface="+mj-lt"/>
              <a:buAutoNum type="arabicPeriod" startAt="2"/>
            </a:pP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can be a perpetrator of domestic abuse?</a:t>
            </a:r>
          </a:p>
          <a:p>
            <a:pPr algn="l"/>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73092" y="6492875"/>
            <a:ext cx="2057400" cy="365125"/>
          </a:xfrm>
        </p:spPr>
        <p:txBody>
          <a:bodyPr/>
          <a:lstStyle/>
          <a:p>
            <a:fld id="{5C722B02-F980-B24D-857B-15C8AE78691B}" type="slidenum">
              <a:rPr lang="en-US" smtClean="0"/>
              <a:t>29</a:t>
            </a:fld>
            <a:endParaRPr lang="en-US" dirty="0"/>
          </a:p>
        </p:txBody>
      </p:sp>
    </p:spTree>
    <p:extLst>
      <p:ext uri="{BB962C8B-B14F-4D97-AF65-F5344CB8AC3E}">
        <p14:creationId xmlns:p14="http://schemas.microsoft.com/office/powerpoint/2010/main" val="3997198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769441"/>
          </a:xfrm>
          <a:prstGeom prst="rect">
            <a:avLst/>
          </a:prstGeom>
          <a:noFill/>
        </p:spPr>
        <p:txBody>
          <a:bodyPr wrap="square" rtlCol="0">
            <a:spAutoFit/>
          </a:bodyPr>
          <a:lstStyle/>
          <a:p>
            <a:r>
              <a:rPr lang="en-US" sz="4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Ground rules</a:t>
            </a:r>
            <a:endParaRPr lang="en-US" sz="44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2139378"/>
            <a:ext cx="7159558" cy="3600986"/>
          </a:xfrm>
          <a:prstGeom prst="rect">
            <a:avLst/>
          </a:prstGeom>
          <a:noFill/>
        </p:spPr>
        <p:txBody>
          <a:bodyPr wrap="square" rtlCol="0">
            <a:spAutoFit/>
          </a:bodyPr>
          <a:lstStyle/>
          <a:p>
            <a:pPr>
              <a:spcBef>
                <a:spcPct val="0"/>
              </a:spcBef>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We will be learning and working together as a group in this programme. Some of the material we will be discussing will be sensitive and some of us will have had personal experience of the things we discuss. Please be respectful of personal emotions as we learn.</a:t>
            </a:r>
          </a:p>
          <a:p>
            <a:pPr>
              <a:spcBef>
                <a:spcPct val="0"/>
              </a:spcBef>
            </a:pPr>
            <a:endPar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Anything you hear is confidential</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Respect one another’s views</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This is not a place to publicly disclose information for the first time</a:t>
            </a:r>
          </a:p>
          <a:p>
            <a:pPr marL="342900" indent="-342900">
              <a:spcBef>
                <a:spcPct val="0"/>
              </a:spcBef>
              <a:buClr>
                <a:srgbClr val="16818D"/>
              </a:buClr>
              <a:buAutoNum type="arabicPeriod"/>
            </a:pPr>
            <a:r>
              <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UWE Bristol support and guidance information will be provided.</a:t>
            </a:r>
          </a:p>
          <a:p>
            <a:pPr marL="342900" indent="-342900">
              <a:spcBef>
                <a:spcPct val="0"/>
              </a:spcBef>
              <a:buAutoNum type="arabicPeriod"/>
            </a:pPr>
            <a:endParaRPr lang="en-GB"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Please be aware that we will be talking about sensitive issues and issues that might have affected you or people you care about.  </a:t>
            </a:r>
            <a:r>
              <a:rPr lang="en-US" altLang="en-US" sz="12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material is triggering, it is fine to leave the space permanently or for part of the session. Facilitators will understand and you do not need to give a reason for this. </a:t>
            </a:r>
          </a:p>
          <a:p>
            <a:pPr>
              <a:spcBef>
                <a:spcPct val="0"/>
              </a:spcBef>
            </a:pPr>
            <a:endPar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spcBef>
                <a:spcPct val="0"/>
              </a:spcBef>
            </a:pPr>
            <a:r>
              <a:rPr lang="en-US" alt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the end of today we will go through the UWE support and guidance website so that everyone leaves knowing how to access support and guidance. If you do leave the session before this, please either email the facilitator so they can check in with you and advise you how to get support should you need it, or access the support and guidance from the UWE intranet.</a:t>
            </a:r>
          </a:p>
          <a:p>
            <a:endParaRPr lang="en-US" sz="1200" dirty="0">
              <a:latin typeface="Open Sans" charset="0"/>
              <a:ea typeface="Open Sans" charset="0"/>
              <a:cs typeface="Open Sans"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3</a:t>
            </a:fld>
            <a:endParaRPr lang="en-US" dirty="0"/>
          </a:p>
        </p:txBody>
      </p:sp>
    </p:spTree>
    <p:extLst>
      <p:ext uri="{BB962C8B-B14F-4D97-AF65-F5344CB8AC3E}">
        <p14:creationId xmlns:p14="http://schemas.microsoft.com/office/powerpoint/2010/main" val="341231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abuse: Being an active pro-social bystander</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572000" y="2604946"/>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611813" y="2998616"/>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responses on the 3 questions below. Record responses on flip chart paper. </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could intervene to stop this happening? </a:t>
            </a:r>
          </a:p>
          <a:p>
            <a:pPr marL="514350" indent="-514350" algn="l">
              <a:buClr>
                <a:srgbClr val="16818D"/>
              </a:buClr>
              <a:buFont typeface="+mj-lt"/>
              <a:buAutoNum type="arabicPeriod"/>
              <a:defRPr/>
            </a:pPr>
            <a:endPar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When could they intervene?</a:t>
            </a:r>
          </a:p>
          <a:p>
            <a:pPr marL="514350" indent="-514350" algn="l">
              <a:buClr>
                <a:srgbClr val="16818D"/>
              </a:buClr>
              <a:buFont typeface="+mj-lt"/>
              <a:buAutoNum type="arabicPeriod"/>
              <a:defRPr/>
            </a:pPr>
            <a:endPar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they intervene?</a:t>
            </a:r>
          </a:p>
          <a:p>
            <a:pPr algn="l"/>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4"/>
          <p:cNvSpPr txBox="1">
            <a:spLocks/>
          </p:cNvSpPr>
          <p:nvPr/>
        </p:nvSpPr>
        <p:spPr bwMode="auto">
          <a:xfrm>
            <a:off x="210825" y="2603206"/>
            <a:ext cx="3167583" cy="3387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ts val="1000"/>
              </a:spcAft>
            </a:pPr>
            <a:r>
              <a:rPr lang="en-US" altLang="en-US" sz="14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Case study 1:</a:t>
            </a:r>
          </a:p>
          <a:p>
            <a:pPr algn="l"/>
            <a:r>
              <a:rPr lang="en-GB" sz="1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There are friends over for pre-drinks, music is playing, everyone is enjoying themselves. Someone takes a photo of you all and goes to upload it on Facebook, but a friend, Jessica, asks them not to. She says that her boyfriend doesn’t know she is out, he doesn’t like it when she wears this top and he wouldn’t like to know she was drinking. The group nervously laughs, and offer instead to take another group photo without her in it. After some brief awkwardness, the night resumes and the moment is forgotten.</a:t>
            </a:r>
          </a:p>
          <a:p>
            <a:pPr>
              <a:spcBef>
                <a:spcPct val="0"/>
              </a:spcBef>
              <a:spcAft>
                <a:spcPts val="1000"/>
              </a:spcAft>
            </a:pPr>
            <a:endParaRPr lang="en-US" altLang="en-US" dirty="0">
              <a:ea typeface="ＭＳ Ｐゴシック" charset="-128"/>
            </a:endParaRPr>
          </a:p>
        </p:txBody>
      </p:sp>
      <p:sp>
        <p:nvSpPr>
          <p:cNvPr id="2" name="Slide Number Placeholder 1"/>
          <p:cNvSpPr>
            <a:spLocks noGrp="1"/>
          </p:cNvSpPr>
          <p:nvPr>
            <p:ph type="sldNum" sz="quarter" idx="12"/>
          </p:nvPr>
        </p:nvSpPr>
        <p:spPr>
          <a:xfrm>
            <a:off x="7081405" y="6492875"/>
            <a:ext cx="2057400" cy="365125"/>
          </a:xfrm>
        </p:spPr>
        <p:txBody>
          <a:bodyPr/>
          <a:lstStyle/>
          <a:p>
            <a:fld id="{5C722B02-F980-B24D-857B-15C8AE78691B}" type="slidenum">
              <a:rPr lang="en-US" smtClean="0"/>
              <a:t>30</a:t>
            </a:fld>
            <a:endParaRPr lang="en-US" dirty="0"/>
          </a:p>
        </p:txBody>
      </p:sp>
    </p:spTree>
    <p:extLst>
      <p:ext uri="{BB962C8B-B14F-4D97-AF65-F5344CB8AC3E}">
        <p14:creationId xmlns:p14="http://schemas.microsoft.com/office/powerpoint/2010/main" val="151464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954107"/>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abuse: Being an active pro-social bystander</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p:cNvSpPr txBox="1"/>
          <p:nvPr/>
        </p:nvSpPr>
        <p:spPr>
          <a:xfrm>
            <a:off x="4611813" y="2397556"/>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
          <p:cNvSpPr txBox="1">
            <a:spLocks/>
          </p:cNvSpPr>
          <p:nvPr/>
        </p:nvSpPr>
        <p:spPr bwMode="auto">
          <a:xfrm>
            <a:off x="4611813" y="2998616"/>
            <a:ext cx="3240360"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responses on the 3 questions below. Record responses on flip chart paper. </a:t>
            </a:r>
          </a:p>
          <a:p>
            <a:pPr algn="l"/>
            <a:endPar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could intervene to stop this happening? </a:t>
            </a:r>
          </a:p>
          <a:p>
            <a:pPr marL="514350" indent="-514350" algn="l">
              <a:buClr>
                <a:srgbClr val="16818D"/>
              </a:buClr>
              <a:buFont typeface="+mj-lt"/>
              <a:buAutoNum type="arabicPeriod"/>
              <a:defRPr/>
            </a:pPr>
            <a:endPar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When could they intervene?</a:t>
            </a:r>
          </a:p>
          <a:p>
            <a:pPr marL="514350" indent="-514350" algn="l">
              <a:buClr>
                <a:srgbClr val="16818D"/>
              </a:buClr>
              <a:buFont typeface="+mj-lt"/>
              <a:buAutoNum type="arabicPeriod"/>
              <a:defRPr/>
            </a:pPr>
            <a:endParaRPr lang="en-GB" altLang="en-US"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defRPr/>
            </a:pPr>
            <a:r>
              <a:rPr lang="en-GB" sz="1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they intervene?</a:t>
            </a:r>
          </a:p>
          <a:p>
            <a:pPr algn="l"/>
            <a:endParaRPr lang="en-GB"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 Placeholder 4"/>
          <p:cNvSpPr txBox="1">
            <a:spLocks/>
          </p:cNvSpPr>
          <p:nvPr/>
        </p:nvSpPr>
        <p:spPr bwMode="auto">
          <a:xfrm>
            <a:off x="210825" y="2423817"/>
            <a:ext cx="3770971" cy="33874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0"/>
              </a:spcBef>
              <a:spcAft>
                <a:spcPts val="1000"/>
              </a:spcAft>
            </a:pPr>
            <a:r>
              <a:rPr lang="en-US" altLang="en-US" sz="14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Case study 2:</a:t>
            </a:r>
          </a:p>
          <a:p>
            <a:pPr algn="l">
              <a:lnSpc>
                <a:spcPct val="100000"/>
              </a:lnSpc>
            </a:pP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Raj is a friend of yours, he is a year 3 student. He confides in you that his boyfriend Max has been hitting him recently and isolating him from friends and family. Raj is trying to get up the courage to come out to his parents who do not know that he is gay. He thinks that if he handles it right his parents will eventually support him. </a:t>
            </a:r>
          </a:p>
          <a:p>
            <a:pPr algn="l">
              <a:lnSpc>
                <a:spcPct val="100000"/>
              </a:lnSpc>
            </a:pPr>
            <a:endPar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lnSpc>
                <a:spcPct val="100000"/>
              </a:lnSpc>
            </a:pP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His boyfriend Max is not happy with that, he expects Raj to tell his parents when they come to see him at the weekend. Max expects to be there when Raj tells his parents and is co-</a:t>
            </a:r>
            <a:r>
              <a:rPr lang="en-GB"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ercing</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him into making this decision. Raj shows you the texts Max has been sending him, there are 20 of them over the last day. One text says: “not telling your parents is a sign that you don’t love me”, another one is accusing Raj of seeing another man which is why he won’t come out to his parents. </a:t>
            </a:r>
          </a:p>
          <a:p>
            <a:pPr>
              <a:spcBef>
                <a:spcPct val="0"/>
              </a:spcBef>
              <a:spcAft>
                <a:spcPts val="1000"/>
              </a:spcAft>
            </a:pPr>
            <a:endParaRPr lang="en-US" altLang="en-US" dirty="0">
              <a:ea typeface="ＭＳ Ｐゴシック" charset="-128"/>
            </a:endParaRPr>
          </a:p>
        </p:txBody>
      </p:sp>
      <p:sp>
        <p:nvSpPr>
          <p:cNvPr id="2" name="Slide Number Placeholder 1"/>
          <p:cNvSpPr>
            <a:spLocks noGrp="1"/>
          </p:cNvSpPr>
          <p:nvPr>
            <p:ph type="sldNum" sz="quarter" idx="12"/>
          </p:nvPr>
        </p:nvSpPr>
        <p:spPr>
          <a:xfrm>
            <a:off x="7081405" y="6479590"/>
            <a:ext cx="2057400" cy="365125"/>
          </a:xfrm>
        </p:spPr>
        <p:txBody>
          <a:bodyPr/>
          <a:lstStyle/>
          <a:p>
            <a:fld id="{5C722B02-F980-B24D-857B-15C8AE78691B}" type="slidenum">
              <a:rPr lang="en-US" smtClean="0"/>
              <a:t>31</a:t>
            </a:fld>
            <a:endParaRPr lang="en-US" dirty="0"/>
          </a:p>
        </p:txBody>
      </p:sp>
    </p:spTree>
    <p:extLst>
      <p:ext uri="{BB962C8B-B14F-4D97-AF65-F5344CB8AC3E}">
        <p14:creationId xmlns:p14="http://schemas.microsoft.com/office/powerpoint/2010/main" val="2006813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1384995"/>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Take away messages on being an active pro-social bystander from today</a:t>
            </a:r>
          </a:p>
          <a:p>
            <a:r>
              <a:rPr lang="en-GB"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flip</a:t>
            </a:r>
            <a:r>
              <a:rPr lang="en-GB" sz="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per</a:t>
            </a:r>
            <a:endParaRPr lang="en-GB"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p:nvSpPr>
        <p:spPr>
          <a:xfrm>
            <a:off x="210825" y="2378334"/>
            <a:ext cx="3528392" cy="369332"/>
          </a:xfrm>
          <a:prstGeom prst="rect">
            <a:avLst/>
          </a:prstGeom>
          <a:solidFill>
            <a:schemeClr val="accent4">
              <a:lumMod val="60000"/>
              <a:lumOff val="40000"/>
            </a:schemeClr>
          </a:solidFill>
        </p:spPr>
        <p:txBody>
          <a:bodyPr wrap="square" rtlCol="0">
            <a:spAutoFit/>
          </a:bodyPr>
          <a:lstStyle/>
          <a:p>
            <a:pPr algn="ctr"/>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 1</a:t>
            </a:r>
            <a:endPar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p:cNvCxnSpPr/>
          <p:nvPr/>
        </p:nvCxnSpPr>
        <p:spPr>
          <a:xfrm>
            <a:off x="3837887" y="2180938"/>
            <a:ext cx="0" cy="3637106"/>
          </a:xfrm>
          <a:prstGeom prst="line">
            <a:avLst/>
          </a:prstGeom>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968511" y="2378334"/>
            <a:ext cx="3600400" cy="369332"/>
          </a:xfrm>
          <a:prstGeom prst="rect">
            <a:avLst/>
          </a:prstGeom>
          <a:solidFill>
            <a:schemeClr val="accent4">
              <a:lumMod val="60000"/>
              <a:lumOff val="40000"/>
            </a:schemeClr>
          </a:solidFill>
        </p:spPr>
        <p:txBody>
          <a:bodyPr wrap="square" rtlCol="0">
            <a:spAutoFit/>
          </a:bodyPr>
          <a:lstStyle/>
          <a:p>
            <a:pPr algn="ctr"/>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 2</a:t>
            </a:r>
            <a:endPar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Placeholder 4"/>
          <p:cNvSpPr txBox="1">
            <a:spLocks/>
          </p:cNvSpPr>
          <p:nvPr/>
        </p:nvSpPr>
        <p:spPr bwMode="auto">
          <a:xfrm>
            <a:off x="210825" y="2747666"/>
            <a:ext cx="3455689" cy="2774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question and answer session with the whole group noting ways to intervene. Record responses on flip chart paper. </a:t>
            </a:r>
          </a:p>
          <a:p>
            <a:pPr algn="l"/>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lgn="l">
              <a:buClr>
                <a:srgbClr val="16818D"/>
              </a:buClr>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 techniques can we list as a group to intervene in various situations?</a:t>
            </a:r>
          </a:p>
          <a:p>
            <a:pPr algn="l">
              <a:defRPr/>
            </a:pPr>
            <a:endParaRPr lang="en-GB"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1"/>
          <p:cNvSpPr txBox="1">
            <a:spLocks/>
          </p:cNvSpPr>
          <p:nvPr/>
        </p:nvSpPr>
        <p:spPr bwMode="auto">
          <a:xfrm>
            <a:off x="4009260" y="2764539"/>
            <a:ext cx="3559651" cy="27746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minutes looking at and discussing any of the post it notes comments from the 2 earlier activity breaks:</a:t>
            </a:r>
          </a:p>
          <a:p>
            <a:pPr marL="514350" lvl="0" indent="-514350" algn="l">
              <a:buClr>
                <a:srgbClr val="16818D"/>
              </a:buClr>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or groping: why is it so ‘normalised’?</a:t>
            </a:r>
          </a:p>
          <a:p>
            <a:pPr marL="514350" indent="-514350" algn="l">
              <a:buClr>
                <a:srgbClr val="16818D"/>
              </a:buClr>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‘What is active sexual consent, is it an ongoing process and how can you talk to sexual partners about it’? </a:t>
            </a:r>
          </a:p>
          <a:p>
            <a:pPr algn="l">
              <a:defRPr/>
            </a:pPr>
            <a:endParaRPr lang="en-GB" alt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32</a:t>
            </a:fld>
            <a:endParaRPr lang="en-US" dirty="0"/>
          </a:p>
        </p:txBody>
      </p:sp>
    </p:spTree>
    <p:extLst>
      <p:ext uri="{BB962C8B-B14F-4D97-AF65-F5344CB8AC3E}">
        <p14:creationId xmlns:p14="http://schemas.microsoft.com/office/powerpoint/2010/main" val="1409612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587744"/>
            <a:ext cx="6588986" cy="830997"/>
          </a:xfrm>
          <a:prstGeom prst="rect">
            <a:avLst/>
          </a:prstGeom>
          <a:noFill/>
        </p:spPr>
        <p:txBody>
          <a:bodyPr wrap="square" rtlCol="0">
            <a:spAutoFit/>
          </a:bodyPr>
          <a:lstStyle/>
          <a:p>
            <a:r>
              <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 and guidance on the UWE Bristol </a:t>
            </a:r>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website</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35021" y="2529716"/>
            <a:ext cx="6705364" cy="1631216"/>
          </a:xfrm>
          <a:prstGeom prst="rect">
            <a:avLst/>
          </a:prstGeom>
        </p:spPr>
        <p:txBody>
          <a:bodyPr wrap="square">
            <a:spAutoFit/>
          </a:bodyPr>
          <a:lstStyle/>
          <a:p>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Now let’s finish by spending 5 minutes navigating this site so that you all have some idea how to get support and guidance for yourself or others should you need it. </a:t>
            </a:r>
          </a:p>
          <a:p>
            <a:endPar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2800" b="1" dirty="0">
                <a:hlinkClick r:id="rId3"/>
              </a:rPr>
              <a:t>If a situation doesn't feel right, Speak Up</a:t>
            </a:r>
            <a:endParaRPr lang="en-GB"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86600" y="6492875"/>
            <a:ext cx="2057400" cy="365125"/>
          </a:xfrm>
        </p:spPr>
        <p:txBody>
          <a:bodyPr/>
          <a:lstStyle/>
          <a:p>
            <a:fld id="{5C722B02-F980-B24D-857B-15C8AE78691B}" type="slidenum">
              <a:rPr lang="en-US" smtClean="0"/>
              <a:t>33</a:t>
            </a:fld>
            <a:endParaRPr lang="en-US" dirty="0"/>
          </a:p>
        </p:txBody>
      </p:sp>
    </p:spTree>
    <p:extLst>
      <p:ext uri="{BB962C8B-B14F-4D97-AF65-F5344CB8AC3E}">
        <p14:creationId xmlns:p14="http://schemas.microsoft.com/office/powerpoint/2010/main" val="2062236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6588986" cy="830997"/>
          </a:xfrm>
          <a:prstGeom prst="rect">
            <a:avLst/>
          </a:prstGeom>
          <a:noFill/>
        </p:spPr>
        <p:txBody>
          <a:bodyPr wrap="square" rtlCol="0">
            <a:spAutoFit/>
          </a:bodyPr>
          <a:lstStyle/>
          <a:p>
            <a:r>
              <a:rPr lang="en-US" sz="2400" b="1" dirty="0">
                <a:solidFill>
                  <a:schemeClr val="tx2">
                    <a:lumMod val="50000"/>
                  </a:schemeClr>
                </a:solidFill>
                <a:latin typeface="Open Sans" charset="0"/>
                <a:ea typeface="Open Sans" charset="0"/>
                <a:cs typeface="Open Sans" charset="0"/>
              </a:rPr>
              <a:t>Other places to get support or to report</a:t>
            </a:r>
          </a:p>
          <a:p>
            <a:endParaRPr lang="en-US" alt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535021" y="2127463"/>
            <a:ext cx="6705364" cy="3970318"/>
          </a:xfrm>
          <a:prstGeom prst="rect">
            <a:avLst/>
          </a:prstGeom>
        </p:spPr>
        <p:txBody>
          <a:bodyPr wrap="square">
            <a:spAutoFit/>
          </a:bodyPr>
          <a:lstStyle/>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Bridge-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 01173426999- The sexual Assault Referral Centre in Bristol </a:t>
            </a:r>
          </a:p>
          <a:p>
            <a:pPr lvl="0"/>
            <a:r>
              <a:rPr lang="en-GB"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SARSAS -</a:t>
            </a: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Women and Girls </a:t>
            </a:r>
            <a:r>
              <a:rPr lang="en-GB"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08088010456/ Men and boys: 08088010464- support for people who have experienced sexual assault or rape.</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Survivors UK-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Tel: 02035983898- support for male survivors</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Samaritans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Tel: 116 123 (24 hours a day, 7 days a week)</a:t>
            </a:r>
          </a:p>
          <a:p>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Email: </a:t>
            </a:r>
            <a:r>
              <a:rPr lang="en-GB" u="sng"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jo@samaritans.org</a:t>
            </a:r>
            <a:r>
              <a:rPr lang="en-GB" u="sng"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www.samaritans.org</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NHS 111 Service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Freephone 111 for urgent medical advice (24 hours a day, 7 days a week)</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NHS medical help advice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(24 hours): 111</a:t>
            </a:r>
          </a:p>
          <a:p>
            <a:pPr lvl="0"/>
            <a:r>
              <a:rPr lang="en-GB"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Police non-emergency </a:t>
            </a: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(24 hours): 101</a:t>
            </a:r>
          </a:p>
          <a:p>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98030" y="6492875"/>
            <a:ext cx="2057400" cy="365125"/>
          </a:xfrm>
        </p:spPr>
        <p:txBody>
          <a:bodyPr/>
          <a:lstStyle/>
          <a:p>
            <a:fld id="{5C722B02-F980-B24D-857B-15C8AE78691B}" type="slidenum">
              <a:rPr lang="en-US" smtClean="0"/>
              <a:t>34</a:t>
            </a:fld>
            <a:endParaRPr lang="en-US" dirty="0"/>
          </a:p>
        </p:txBody>
      </p:sp>
    </p:spTree>
    <p:extLst>
      <p:ext uri="{BB962C8B-B14F-4D97-AF65-F5344CB8AC3E}">
        <p14:creationId xmlns:p14="http://schemas.microsoft.com/office/powerpoint/2010/main" val="231396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6588986" cy="523220"/>
          </a:xfrm>
          <a:prstGeom prst="rect">
            <a:avLst/>
          </a:prstGeom>
          <a:noFill/>
        </p:spPr>
        <p:txBody>
          <a:bodyPr wrap="square" rtlCol="0">
            <a:spAutoFit/>
          </a:bodyPr>
          <a:lstStyle/>
          <a:p>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Evaluating the </a:t>
            </a:r>
            <a:r>
              <a:rPr lang="en-US" altLang="en-US" sz="28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programme</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98030" y="6492875"/>
            <a:ext cx="2057400" cy="365125"/>
          </a:xfrm>
        </p:spPr>
        <p:txBody>
          <a:bodyPr/>
          <a:lstStyle/>
          <a:p>
            <a:fld id="{5C722B02-F980-B24D-857B-15C8AE78691B}" type="slidenum">
              <a:rPr lang="en-US" smtClean="0"/>
              <a:t>35</a:t>
            </a:fld>
            <a:endParaRPr lang="en-US" dirty="0"/>
          </a:p>
        </p:txBody>
      </p:sp>
      <p:sp>
        <p:nvSpPr>
          <p:cNvPr id="7" name="Text Placeholder 1"/>
          <p:cNvSpPr txBox="1">
            <a:spLocks/>
          </p:cNvSpPr>
          <p:nvPr/>
        </p:nvSpPr>
        <p:spPr>
          <a:xfrm>
            <a:off x="535021" y="1954097"/>
            <a:ext cx="3167583" cy="378852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Download QR scanner app</a:t>
            </a:r>
          </a:p>
          <a:p>
            <a:pPr algn="l"/>
            <a:endPar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Scan QR code (across)</a:t>
            </a:r>
          </a:p>
          <a:p>
            <a:pPr algn="l"/>
            <a:endPar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Press browse and it will take you to the questionnaire</a:t>
            </a:r>
          </a:p>
          <a:p>
            <a:pPr algn="l"/>
            <a:endPar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l"/>
            <a:r>
              <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Takes 10 minutes at most to complete</a:t>
            </a:r>
          </a:p>
          <a:p>
            <a:pPr algn="l"/>
            <a:endParaRPr lang="en-GB" sz="1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ight Arrow 9"/>
          <p:cNvSpPr/>
          <p:nvPr/>
        </p:nvSpPr>
        <p:spPr>
          <a:xfrm>
            <a:off x="3273049" y="2705042"/>
            <a:ext cx="719832" cy="1939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3702604" y="1808820"/>
            <a:ext cx="3243353" cy="3389670"/>
          </a:xfrm>
          <a:prstGeom prst="rect">
            <a:avLst/>
          </a:prstGeom>
        </p:spPr>
      </p:pic>
    </p:spTree>
    <p:extLst>
      <p:ext uri="{BB962C8B-B14F-4D97-AF65-F5344CB8AC3E}">
        <p14:creationId xmlns:p14="http://schemas.microsoft.com/office/powerpoint/2010/main" val="1195999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6588986" cy="461665"/>
          </a:xfrm>
          <a:prstGeom prst="rect">
            <a:avLst/>
          </a:prstGeom>
          <a:noFill/>
        </p:spPr>
        <p:txBody>
          <a:bodyPr wrap="square" rtlCol="0">
            <a:spAutoFit/>
          </a:bodyPr>
          <a:lstStyle/>
          <a:p>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Sources used</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535021" y="1875738"/>
            <a:ext cx="7002323" cy="3416320"/>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Bennett, J. and Jones, D. (2018)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45 stories of sexual consent.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New York Times. May 10. 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https://www.nytimes.com/interactive/2018/05/10/style/sexual-consent-college-campus.html?rref=collection%2Fcolumn%2Fmodern-love&amp;action=click&amp;contentCollection=fashion&amp;region=rank&amp;module=package&amp;version=highlights&amp;contentPlacement=3&amp;pgtype=collection</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Berkowitz, A. (2009)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Response Ability: A Complete Guide to Bystander Intervention</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Beck &amp; Co.</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CAADA Safe Lives. (2012)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place of greater safety.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http://www.caada.org.uk/policy/statistics.html</a:t>
            </a:r>
            <a:r>
              <a:rPr lang="en-US"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endPar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Earl, A. (2016)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law and social media.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UK Safe Internet Centre. Retrieved from :   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5"/>
              </a:rPr>
              <a:t>https://www.saferinternet.org.uk/blog/law-and-social-media</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Gentlewarrior</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S., &amp; Fountain, K. (2009</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Culturally competent service provision to lesbian, gay, bisexual and transgender survivors of sexual violence</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Pennsylvania: NSVRC(2).</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Home Office. (2018)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Domestic violence and abuse.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rPr>
              <a:t>https://www.gov.uk/guidance/domestic-violence-and-abuse#domestic-violence-and-abuse-new-definition</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Hulse</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R.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Groping is not part of a night out: It is sexual harassment.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a:t>
            </a:r>
            <a:r>
              <a:rPr lang="en-GB" sz="1200" cap="all"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cap="all"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https://safeandsoundgroup.org.uk/blog/groping-is-not-part-of-a-night-out-it-is-sexual-harassment/</a:t>
            </a:r>
            <a:r>
              <a:rPr lang="en-GB" sz="1200" cap="all"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(Accessed May 2018.)</a:t>
            </a:r>
          </a:p>
        </p:txBody>
      </p:sp>
      <p:sp>
        <p:nvSpPr>
          <p:cNvPr id="4" name="Slide Number Placeholder 3"/>
          <p:cNvSpPr>
            <a:spLocks noGrp="1"/>
          </p:cNvSpPr>
          <p:nvPr>
            <p:ph type="sldNum" sz="quarter" idx="12"/>
          </p:nvPr>
        </p:nvSpPr>
        <p:spPr>
          <a:xfrm>
            <a:off x="7081405" y="6492875"/>
            <a:ext cx="2057400" cy="365125"/>
          </a:xfrm>
        </p:spPr>
        <p:txBody>
          <a:bodyPr/>
          <a:lstStyle/>
          <a:p>
            <a:fld id="{5C722B02-F980-B24D-857B-15C8AE78691B}" type="slidenum">
              <a:rPr lang="en-US" smtClean="0"/>
              <a:t>36</a:t>
            </a:fld>
            <a:endParaRPr lang="en-US" dirty="0"/>
          </a:p>
        </p:txBody>
      </p:sp>
    </p:spTree>
    <p:extLst>
      <p:ext uri="{BB962C8B-B14F-4D97-AF65-F5344CB8AC3E}">
        <p14:creationId xmlns:p14="http://schemas.microsoft.com/office/powerpoint/2010/main" val="95979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111821"/>
            <a:ext cx="6588986" cy="461665"/>
          </a:xfrm>
          <a:prstGeom prst="rect">
            <a:avLst/>
          </a:prstGeom>
          <a:noFill/>
        </p:spPr>
        <p:txBody>
          <a:bodyPr wrap="square" rtlCol="0">
            <a:spAutoFit/>
          </a:bodyPr>
          <a:lstStyle/>
          <a:p>
            <a:r>
              <a:rPr lang="en-US" altLang="en-US" sz="24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Sources used</a:t>
            </a:r>
            <a:endPar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476831" y="1578860"/>
            <a:ext cx="7586514" cy="3970318"/>
          </a:xfrm>
          <a:prstGeom prst="rect">
            <a:avLst/>
          </a:prstGeom>
        </p:spPr>
        <p:txBody>
          <a:bodyPr wrap="square">
            <a:spAutoFit/>
          </a:bodyPr>
          <a:lstStyle/>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Leeds  Beckett University.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Mothers are the unseen force behind honour based crimes.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from:</a:t>
            </a:r>
            <a:r>
              <a:rPr lang="en-GB" sz="1200" u="sng"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https</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://www.leedsbeckett.ac.uk/news/0317-mothers-are-the-unseen-force-behind-honour-based-crime/</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http://www.bava.org.uk/types-of-abuse/honour-based-violence/</a:t>
            </a:r>
            <a:r>
              <a:rPr lang="en-GB" sz="1200" u="sng"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(Accessed May 2018).  </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NUS (2011)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Hidden marks.</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London: NUS.</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NUS (2016)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Access denied.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NUS Connect blog. 20 Jan.</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Price, H.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Revolt sexual assault research.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5"/>
              </a:rPr>
              <a:t>https://revoltsexualassault.com/research/</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Pride Surveys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Teen Dating Violence Awareness: Facts, Signs, Prevention.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6"/>
              </a:rPr>
              <a:t>https://www.pridesurveys.com/index.php/blog/teen-dating-violence-awareness/</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assault.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7"/>
              </a:rPr>
              <a:t>https://safe.met.police.uk/rape_and_sexual_assault/consequences_and_the_law.html</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Young, C. (2017)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‘They started making monkey noises’: Three Bristol students on being victims of racism at </a:t>
            </a:r>
            <a:r>
              <a:rPr lang="en-GB" sz="1200" i="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uni.</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Tab. 17 January. 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8"/>
              </a:rPr>
              <a:t>https://thetab.com/uk/bristol/2017/01/17/started-making-monkey-noises-three-bristol-students-racially-abused-uni-28016</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 </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Young-Powell, A. and Gil, N. (2015)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LGBT students on lad culture: Will I be safe on campus today?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Guardian. 19 October. </a:t>
            </a:r>
          </a:p>
          <a:p>
            <a:pPr marL="171450" indent="-171450">
              <a:buFont typeface="Arial" panose="020B0604020202020204" pitchFamily="34" charset="0"/>
              <a:buChar char="•"/>
            </a:pP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Victim Support. (</a:t>
            </a:r>
            <a:r>
              <a:rPr lang="en-GB" sz="1200"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n.d.</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i="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Rape and sexual assault.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Retrieved from: </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9"/>
              </a:rPr>
              <a:t>https://www.victimsupport.org.uk/crime-info/types-crime/rape-and-sexual-assault</a:t>
            </a:r>
            <a:r>
              <a:rPr lang="en-GB" sz="12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(Accessed May 2018).</a:t>
            </a:r>
          </a:p>
          <a:p>
            <a:pPr marL="171450" indent="-171450">
              <a:buFont typeface="Arial" panose="020B0604020202020204" pitchFamily="34" charset="0"/>
              <a:buChar char="•"/>
            </a:pP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64779" y="6492875"/>
            <a:ext cx="2057400" cy="365125"/>
          </a:xfrm>
        </p:spPr>
        <p:txBody>
          <a:bodyPr/>
          <a:lstStyle/>
          <a:p>
            <a:fld id="{5C722B02-F980-B24D-857B-15C8AE78691B}" type="slidenum">
              <a:rPr lang="en-US" smtClean="0"/>
              <a:t>37</a:t>
            </a:fld>
            <a:endParaRPr lang="en-US" dirty="0"/>
          </a:p>
        </p:txBody>
      </p:sp>
    </p:spTree>
    <p:extLst>
      <p:ext uri="{BB962C8B-B14F-4D97-AF65-F5344CB8AC3E}">
        <p14:creationId xmlns:p14="http://schemas.microsoft.com/office/powerpoint/2010/main" val="3331673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556331" y="2124840"/>
            <a:ext cx="5822186" cy="954107"/>
          </a:xfrm>
          <a:prstGeom prst="rect">
            <a:avLst/>
          </a:prstGeom>
          <a:noFill/>
        </p:spPr>
        <p:txBody>
          <a:bodyPr wrap="square" rtlCol="0">
            <a:spAutoFit/>
          </a:bodyPr>
          <a:lstStyle/>
          <a:p>
            <a:r>
              <a:rPr lang="en-US" sz="2800" b="1" dirty="0" smtClean="0">
                <a:solidFill>
                  <a:schemeClr val="bg1"/>
                </a:solidFill>
                <a:latin typeface="Open Sans" charset="0"/>
                <a:ea typeface="Open Sans" charset="0"/>
                <a:cs typeface="Open Sans" charset="0"/>
              </a:rPr>
              <a:t>Bystander </a:t>
            </a:r>
            <a:r>
              <a:rPr lang="en-US" sz="2800" b="1" dirty="0" err="1" smtClean="0">
                <a:solidFill>
                  <a:schemeClr val="bg1"/>
                </a:solidFill>
                <a:latin typeface="Open Sans" charset="0"/>
                <a:ea typeface="Open Sans" charset="0"/>
                <a:cs typeface="Open Sans" charset="0"/>
              </a:rPr>
              <a:t>Programme</a:t>
            </a:r>
            <a:r>
              <a:rPr lang="en-US" sz="2800" b="1" dirty="0" smtClean="0">
                <a:solidFill>
                  <a:schemeClr val="bg1"/>
                </a:solidFill>
                <a:latin typeface="Open Sans" charset="0"/>
                <a:ea typeface="Open Sans" charset="0"/>
                <a:cs typeface="Open Sans" charset="0"/>
              </a:rPr>
              <a:t>, part of ‘Speak Up’ at UWE Bristol</a:t>
            </a:r>
            <a:endParaRPr lang="en-US" sz="2800" b="1" dirty="0">
              <a:solidFill>
                <a:schemeClr val="bg1"/>
              </a:solidFill>
              <a:latin typeface="Open Sans" charset="0"/>
              <a:ea typeface="Open Sans" charset="0"/>
              <a:cs typeface="Open Sans" charset="0"/>
            </a:endParaRPr>
          </a:p>
        </p:txBody>
      </p:sp>
      <p:sp>
        <p:nvSpPr>
          <p:cNvPr id="6" name="TextBox 5"/>
          <p:cNvSpPr txBox="1"/>
          <p:nvPr/>
        </p:nvSpPr>
        <p:spPr>
          <a:xfrm>
            <a:off x="1556331" y="3602038"/>
            <a:ext cx="6138248" cy="1169551"/>
          </a:xfrm>
          <a:prstGeom prst="rect">
            <a:avLst/>
          </a:prstGeom>
          <a:noFill/>
        </p:spPr>
        <p:txBody>
          <a:bodyPr wrap="square" rtlCol="0">
            <a:spAutoFit/>
          </a:bodyPr>
          <a:lstStyle/>
          <a:p>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Bovill. H, McCartan, K., Waller, R., Miguel Lazaro, A., Carrie, S., and Smith, T. (2018) </a:t>
            </a:r>
            <a:r>
              <a:rPr lang="en-GB" sz="1400" i="1" dirty="0" err="1" smtClean="0">
                <a:solidFill>
                  <a:schemeClr val="bg1"/>
                </a:solidFill>
                <a:latin typeface="Open Sans" panose="020B0606030504020204" pitchFamily="34" charset="0"/>
                <a:ea typeface="Open Sans" panose="020B0606030504020204" pitchFamily="34" charset="0"/>
                <a:cs typeface="Open Sans" panose="020B0606030504020204" pitchFamily="34" charset="0"/>
              </a:rPr>
              <a:t>SpeakUp</a:t>
            </a: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GB"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Bristol, University of the West of England. In collaboration with UWE students, UWE Student Union, UWE staff, and external stakeholders; Bristol Zero Tolerance, Somerset and Avon Rape and Sexual Abuse Support, and Stand Against Racism and </a:t>
            </a:r>
            <a:r>
              <a:rPr lang="en-GB" sz="1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Inequality</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85800" y="1795549"/>
            <a:ext cx="184731" cy="369332"/>
          </a:xfrm>
          <a:prstGeom prst="rect">
            <a:avLst/>
          </a:prstGeom>
          <a:noFill/>
        </p:spPr>
        <p:txBody>
          <a:bodyPr wrap="none" rtlCol="0">
            <a:spAutoFit/>
          </a:bodyPr>
          <a:lstStyle/>
          <a:p>
            <a:endParaRPr lang="en-GB" dirty="0"/>
          </a:p>
        </p:txBody>
      </p:sp>
      <p:sp>
        <p:nvSpPr>
          <p:cNvPr id="13" name="Slide Number Placeholder 12"/>
          <p:cNvSpPr>
            <a:spLocks noGrp="1"/>
          </p:cNvSpPr>
          <p:nvPr>
            <p:ph type="sldNum" sz="quarter" idx="12"/>
          </p:nvPr>
        </p:nvSpPr>
        <p:spPr>
          <a:xfrm>
            <a:off x="7098030" y="6492875"/>
            <a:ext cx="2057400" cy="365125"/>
          </a:xfrm>
        </p:spPr>
        <p:txBody>
          <a:bodyPr/>
          <a:lstStyle/>
          <a:p>
            <a:fld id="{5C722B02-F980-B24D-857B-15C8AE78691B}" type="slidenum">
              <a:rPr lang="en-US" smtClean="0"/>
              <a:t>38</a:t>
            </a:fld>
            <a:endParaRPr lang="en-US" dirty="0"/>
          </a:p>
        </p:txBody>
      </p:sp>
    </p:spTree>
    <p:extLst>
      <p:ext uri="{BB962C8B-B14F-4D97-AF65-F5344CB8AC3E}">
        <p14:creationId xmlns:p14="http://schemas.microsoft.com/office/powerpoint/2010/main" val="1937781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143018"/>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092528"/>
            <a:ext cx="5882404" cy="461665"/>
          </a:xfrm>
          <a:prstGeom prst="rect">
            <a:avLst/>
          </a:prstGeom>
          <a:noFill/>
        </p:spPr>
        <p:txBody>
          <a:bodyPr wrap="square" rtlCol="0">
            <a:spAutoFit/>
          </a:bodyPr>
          <a:lstStyle/>
          <a:p>
            <a:r>
              <a:rPr lang="en-US" altLang="en-US" sz="2400" dirty="0">
                <a:solidFill>
                  <a:schemeClr val="tx2">
                    <a:lumMod val="50000"/>
                  </a:schemeClr>
                </a:solidFill>
                <a:ea typeface="ＭＳ Ｐゴシック" charset="-128"/>
              </a:rPr>
              <a:t>What is Bystander? 4 stages of intervention</a:t>
            </a: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1769431"/>
            <a:ext cx="3272208" cy="4031873"/>
          </a:xfrm>
          <a:prstGeom prst="rect">
            <a:avLst/>
          </a:prstGeom>
          <a:noFill/>
        </p:spPr>
        <p:txBody>
          <a:bodyPr wrap="square" rtlCol="0">
            <a:spAutoFit/>
          </a:bodyPr>
          <a:lstStyle/>
          <a:p>
            <a:pPr marL="171450" indent="-171450">
              <a:buClr>
                <a:schemeClr val="tx1"/>
              </a:buClr>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 programme out of the United States</a:t>
            </a:r>
          </a:p>
          <a:p>
            <a:pPr marL="171450" indent="-171450">
              <a:buClr>
                <a:schemeClr val="tx1"/>
              </a:buClr>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Supporting students to look after each other</a:t>
            </a:r>
          </a:p>
          <a:p>
            <a:pPr marL="171450" indent="-171450">
              <a:buClr>
                <a:schemeClr val="tx1"/>
              </a:buClr>
              <a:buFont typeface="Arial" panose="020B0604020202020204" pitchFamily="34" charset="0"/>
              <a:buChar char="•"/>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 this case = focussing on interrupting sexual violence</a:t>
            </a:r>
          </a:p>
          <a:p>
            <a:pPr marL="171450" indent="-171450">
              <a:buClr>
                <a:srgbClr val="16818D"/>
              </a:buClr>
              <a:buFont typeface="Arial" panose="020B0604020202020204" pitchFamily="34" charset="0"/>
              <a:buChar char="•"/>
            </a:pPr>
            <a:endPar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buClr>
                <a:srgbClr val="16818D"/>
              </a:buClr>
            </a:pP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Passive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bystander </a:t>
            </a: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to </a:t>
            </a: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Pro-social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active bystander </a:t>
            </a:r>
          </a:p>
          <a:p>
            <a:pPr algn="ctr"/>
            <a:r>
              <a:rPr lang="en-GB" sz="16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someone </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understands:</a:t>
            </a:r>
          </a:p>
          <a:p>
            <a:pPr marL="514350" indent="-514350">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that some sexual behaviours may be harmful</a:t>
            </a:r>
          </a:p>
          <a:p>
            <a:pPr marL="514350" indent="-514350">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and when it is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useful</a:t>
            </a: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to </a:t>
            </a:r>
            <a:r>
              <a:rPr lang="en-GB" sz="1600" dirty="0" err="1"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SpeakUp</a:t>
            </a:r>
            <a:endPar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Font typeface="+mj-lt"/>
              <a:buAutoNum type="arabicPeriod"/>
            </a:pPr>
            <a:r>
              <a:rPr lang="en-GB"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the various ways to do this</a:t>
            </a:r>
          </a:p>
        </p:txBody>
      </p:sp>
      <p:graphicFrame>
        <p:nvGraphicFramePr>
          <p:cNvPr id="12" name="Diagram 11"/>
          <p:cNvGraphicFramePr/>
          <p:nvPr>
            <p:extLst>
              <p:ext uri="{D42A27DB-BD31-4B8C-83A1-F6EECF244321}">
                <p14:modId xmlns:p14="http://schemas.microsoft.com/office/powerpoint/2010/main" val="261193360"/>
              </p:ext>
            </p:extLst>
          </p:nvPr>
        </p:nvGraphicFramePr>
        <p:xfrm>
          <a:off x="4540353" y="1738859"/>
          <a:ext cx="3240360" cy="340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5021" y="5831876"/>
            <a:ext cx="1278170" cy="276999"/>
          </a:xfrm>
          <a:prstGeom prst="rect">
            <a:avLst/>
          </a:prstGeom>
          <a:noFill/>
        </p:spPr>
        <p:txBody>
          <a:bodyPr wrap="none" rtlCol="0">
            <a:spAutoFit/>
          </a:bodyPr>
          <a:lstStyle/>
          <a:p>
            <a:r>
              <a:rPr lang="en-GB" sz="1200" dirty="0" smtClean="0">
                <a:latin typeface="Open Sans" panose="020B0606030504020204" pitchFamily="34" charset="0"/>
                <a:ea typeface="Open Sans" panose="020B0606030504020204" pitchFamily="34" charset="0"/>
                <a:cs typeface="Open Sans" panose="020B0606030504020204" pitchFamily="34" charset="0"/>
              </a:rPr>
              <a:t>Berkowitz 2009</a:t>
            </a:r>
            <a:endParaRPr lang="en-GB"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p:cNvSpPr>
            <a:spLocks noGrp="1"/>
          </p:cNvSpPr>
          <p:nvPr>
            <p:ph type="sldNum" sz="quarter" idx="12"/>
          </p:nvPr>
        </p:nvSpPr>
        <p:spPr>
          <a:xfrm>
            <a:off x="7086600" y="6349857"/>
            <a:ext cx="2057400" cy="365125"/>
          </a:xfrm>
        </p:spPr>
        <p:txBody>
          <a:bodyPr/>
          <a:lstStyle/>
          <a:p>
            <a:fld id="{5C722B02-F980-B24D-857B-15C8AE78691B}" type="slidenum">
              <a:rPr lang="en-US" smtClean="0"/>
              <a:t>4</a:t>
            </a:fld>
            <a:endParaRPr lang="en-US" dirty="0"/>
          </a:p>
        </p:txBody>
      </p:sp>
    </p:spTree>
    <p:extLst>
      <p:ext uri="{BB962C8B-B14F-4D97-AF65-F5344CB8AC3E}">
        <p14:creationId xmlns:p14="http://schemas.microsoft.com/office/powerpoint/2010/main" val="48775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4435812" cy="1446550"/>
          </a:xfrm>
          <a:prstGeom prst="rect">
            <a:avLst/>
          </a:prstGeom>
          <a:noFill/>
        </p:spPr>
        <p:txBody>
          <a:bodyPr wrap="square" rtlCol="0">
            <a:spAutoFit/>
          </a:bodyPr>
          <a:lstStyle/>
          <a:p>
            <a:r>
              <a:rPr lang="en-US" altLang="en-US" sz="4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Golden Rule</a:t>
            </a: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2139378"/>
            <a:ext cx="7159558" cy="3600986"/>
          </a:xfrm>
          <a:prstGeom prst="rect">
            <a:avLst/>
          </a:prstGeom>
          <a:noFill/>
        </p:spPr>
        <p:txBody>
          <a:bodyPr wrap="square" rtlCol="0">
            <a:spAutoFit/>
          </a:bodyPr>
          <a:lstStyle/>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Only intervene when it is </a:t>
            </a:r>
            <a:r>
              <a:rPr lang="en-GB" sz="20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safe</a:t>
            </a: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 for you to do so.</a:t>
            </a: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not safe, intervene later, get help.</a:t>
            </a:r>
          </a:p>
          <a:p>
            <a:pPr>
              <a:defRPr/>
            </a:pP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In an emergency</a:t>
            </a:r>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defRPr/>
            </a:pP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Dial 999 if off-campus</a:t>
            </a: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Dial 0117 32 </a:t>
            </a:r>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89999 if you’re on campus</a:t>
            </a: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defRPr/>
            </a:pP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If it’s not an emergency, contact our 24 hour Security Team: </a:t>
            </a:r>
            <a:r>
              <a:rPr lang="en-GB" sz="20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0117 </a:t>
            </a:r>
            <a:r>
              <a:rPr lang="en-GB" sz="20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32 86404</a:t>
            </a:r>
          </a:p>
          <a:p>
            <a:endParaRPr 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98030" y="6492875"/>
            <a:ext cx="2057400" cy="365125"/>
          </a:xfrm>
        </p:spPr>
        <p:txBody>
          <a:bodyPr/>
          <a:lstStyle/>
          <a:p>
            <a:fld id="{5C722B02-F980-B24D-857B-15C8AE78691B}" type="slidenum">
              <a:rPr lang="en-US" smtClean="0"/>
              <a:t>5</a:t>
            </a:fld>
            <a:endParaRPr lang="en-US" dirty="0"/>
          </a:p>
        </p:txBody>
      </p:sp>
    </p:spTree>
    <p:extLst>
      <p:ext uri="{BB962C8B-B14F-4D97-AF65-F5344CB8AC3E}">
        <p14:creationId xmlns:p14="http://schemas.microsoft.com/office/powerpoint/2010/main" val="2645840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393739"/>
            <a:ext cx="6805118" cy="1138773"/>
          </a:xfrm>
          <a:prstGeom prst="rect">
            <a:avLst/>
          </a:prstGeom>
          <a:noFill/>
        </p:spPr>
        <p:txBody>
          <a:bodyPr wrap="square" rtlCol="0">
            <a:spAutoFit/>
          </a:bodyPr>
          <a:lstStyle/>
          <a:p>
            <a:r>
              <a:rPr lang="en-US" altLang="en-US" sz="24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can experience sexual violence? Anyone!</a:t>
            </a: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 name="Content Placeholder 4"/>
          <p:cNvGraphicFramePr>
            <a:graphicFrameLocks/>
          </p:cNvGraphicFramePr>
          <p:nvPr>
            <p:extLst>
              <p:ext uri="{D42A27DB-BD31-4B8C-83A1-F6EECF244321}">
                <p14:modId xmlns:p14="http://schemas.microsoft.com/office/powerpoint/2010/main" val="2254282234"/>
              </p:ext>
            </p:extLst>
          </p:nvPr>
        </p:nvGraphicFramePr>
        <p:xfrm>
          <a:off x="551250" y="1954157"/>
          <a:ext cx="7554741" cy="3240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77291" y="6492875"/>
            <a:ext cx="2057400" cy="365125"/>
          </a:xfrm>
        </p:spPr>
        <p:txBody>
          <a:bodyPr/>
          <a:lstStyle/>
          <a:p>
            <a:fld id="{5C722B02-F980-B24D-857B-15C8AE78691B}" type="slidenum">
              <a:rPr lang="en-US" smtClean="0"/>
              <a:t>6</a:t>
            </a:fld>
            <a:endParaRPr lang="en-US" dirty="0"/>
          </a:p>
        </p:txBody>
      </p:sp>
    </p:spTree>
    <p:extLst>
      <p:ext uri="{BB962C8B-B14F-4D97-AF65-F5344CB8AC3E}">
        <p14:creationId xmlns:p14="http://schemas.microsoft.com/office/powerpoint/2010/main" val="551544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7337132" cy="523220"/>
          </a:xfrm>
          <a:prstGeom prst="rect">
            <a:avLst/>
          </a:prstGeom>
          <a:noFill/>
        </p:spPr>
        <p:txBody>
          <a:bodyPr wrap="square" rtlCol="0">
            <a:spAutoFit/>
          </a:bodyPr>
          <a:lstStyle/>
          <a:p>
            <a:r>
              <a:rPr lang="en-US" sz="2800" b="1" dirty="0" smtClean="0">
                <a:latin typeface="Open Sans" panose="020B0606030504020204" pitchFamily="34" charset="0"/>
                <a:ea typeface="Open Sans" panose="020B0606030504020204" pitchFamily="34" charset="0"/>
                <a:cs typeface="Open Sans" panose="020B0606030504020204" pitchFamily="34" charset="0"/>
              </a:rPr>
              <a:t>What students told us: Social Norms</a:t>
            </a: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5" name="Content Placeholder 6"/>
          <p:cNvGraphicFramePr>
            <a:graphicFrameLocks/>
          </p:cNvGraphicFramePr>
          <p:nvPr>
            <p:extLst>
              <p:ext uri="{D42A27DB-BD31-4B8C-83A1-F6EECF244321}">
                <p14:modId xmlns:p14="http://schemas.microsoft.com/office/powerpoint/2010/main" val="4079144461"/>
              </p:ext>
            </p:extLst>
          </p:nvPr>
        </p:nvGraphicFramePr>
        <p:xfrm>
          <a:off x="215516" y="1090240"/>
          <a:ext cx="8712968" cy="4443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7</a:t>
            </a:fld>
            <a:endParaRPr lang="en-US" dirty="0"/>
          </a:p>
        </p:txBody>
      </p:sp>
      <p:sp>
        <p:nvSpPr>
          <p:cNvPr id="3" name="TextBox 2"/>
          <p:cNvSpPr txBox="1"/>
          <p:nvPr/>
        </p:nvSpPr>
        <p:spPr>
          <a:xfrm>
            <a:off x="1335740" y="4948518"/>
            <a:ext cx="5142697" cy="338554"/>
          </a:xfrm>
          <a:prstGeom prst="rect">
            <a:avLst/>
          </a:prstGeom>
          <a:noFill/>
        </p:spPr>
        <p:txBody>
          <a:bodyPr wrap="square" rtlCol="0">
            <a:spAutoFit/>
          </a:bodyPr>
          <a:lstStyle/>
          <a:p>
            <a:r>
              <a:rPr lang="en-GB" sz="1600" b="1" dirty="0">
                <a:latin typeface="Open Sans" panose="020B0606030504020204" pitchFamily="34" charset="0"/>
                <a:ea typeface="Open Sans" panose="020B0606030504020204" pitchFamily="34" charset="0"/>
                <a:cs typeface="Open Sans" panose="020B0606030504020204" pitchFamily="34" charset="0"/>
                <a:hlinkClick r:id="rId8"/>
              </a:rPr>
              <a:t>Unwanted touching and groping animation</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0788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210825" y="1443449"/>
            <a:ext cx="7802644" cy="523220"/>
          </a:xfrm>
          <a:prstGeom prst="rect">
            <a:avLst/>
          </a:prstGeom>
          <a:noFill/>
        </p:spPr>
        <p:txBody>
          <a:bodyPr wrap="square" rtlCol="0">
            <a:spAutoFit/>
          </a:bodyPr>
          <a:lstStyle/>
          <a:p>
            <a:r>
              <a:rPr lang="en-US" altLang="en-US" sz="2800" dirty="0" smtClean="0">
                <a:latin typeface="Open Sans" panose="020B0606030504020204" pitchFamily="34" charset="0"/>
                <a:ea typeface="Open Sans" panose="020B0606030504020204" pitchFamily="34" charset="0"/>
                <a:cs typeface="Open Sans" panose="020B0606030504020204" pitchFamily="34" charset="0"/>
              </a:rPr>
              <a:t>Unwanted sexual touching or groping.</a:t>
            </a:r>
            <a:endParaRPr lang="en-US" altLang="en-US"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 Placeholder 4"/>
          <p:cNvSpPr txBox="1">
            <a:spLocks/>
          </p:cNvSpPr>
          <p:nvPr/>
        </p:nvSpPr>
        <p:spPr bwMode="auto">
          <a:xfrm>
            <a:off x="210825" y="2740531"/>
            <a:ext cx="3167583" cy="30627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ts val="1000"/>
              </a:spcAft>
            </a:pPr>
            <a:endParaRPr lang="en-US" altLang="en-US" dirty="0">
              <a:ea typeface="ＭＳ Ｐゴシック" charset="-128"/>
            </a:endParaRPr>
          </a:p>
        </p:txBody>
      </p:sp>
      <p:sp>
        <p:nvSpPr>
          <p:cNvPr id="10" name="TextBox 9"/>
          <p:cNvSpPr txBox="1"/>
          <p:nvPr/>
        </p:nvSpPr>
        <p:spPr>
          <a:xfrm>
            <a:off x="4652682" y="2267590"/>
            <a:ext cx="3240360" cy="338554"/>
          </a:xfrm>
          <a:prstGeom prst="rect">
            <a:avLst/>
          </a:prstGeom>
          <a:solidFill>
            <a:schemeClr val="accent4">
              <a:lumMod val="60000"/>
              <a:lumOff val="40000"/>
            </a:schemeClr>
          </a:solidFill>
        </p:spPr>
        <p:txBody>
          <a:bodyPr wrap="square" rtlCol="0">
            <a:spAutoFit/>
          </a:bodyPr>
          <a:lstStyle/>
          <a:p>
            <a:pPr algn="ctr"/>
            <a:r>
              <a:rPr lang="en-GB" sz="1600"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What do you think?</a:t>
            </a:r>
            <a:endParaRPr lang="en-GB" sz="1600" b="1" dirty="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 Placeholder 1"/>
          <p:cNvSpPr txBox="1">
            <a:spLocks/>
          </p:cNvSpPr>
          <p:nvPr/>
        </p:nvSpPr>
        <p:spPr bwMode="auto">
          <a:xfrm>
            <a:off x="4482352" y="2681828"/>
            <a:ext cx="3410689" cy="25586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sz="1600" b="1" dirty="0" smtClean="0">
              <a:latin typeface="Open Sans" panose="020B0606030504020204" pitchFamily="34" charset="0"/>
              <a:ea typeface="Open Sans" panose="020B0606030504020204" pitchFamily="34" charset="0"/>
              <a:cs typeface="Open Sans" panose="020B0606030504020204" pitchFamily="34" charset="0"/>
            </a:endParaRPr>
          </a:p>
          <a:p>
            <a:r>
              <a:rPr lang="en-US" altLang="en-US" sz="1600" b="1" dirty="0" smtClean="0">
                <a:latin typeface="Open Sans" panose="020B0606030504020204" pitchFamily="34" charset="0"/>
                <a:ea typeface="Open Sans" panose="020B0606030504020204" pitchFamily="34" charset="0"/>
                <a:cs typeface="Open Sans" panose="020B0606030504020204" pitchFamily="34" charset="0"/>
              </a:rPr>
              <a:t>‘</a:t>
            </a: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I’m probably guilty of groping’ via </a:t>
            </a: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a:t>
            </a:r>
            <a:r>
              <a:rPr lang="en-US" altLang="en-US" sz="1600" b="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BBCNewsbeat</a:t>
            </a: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 on Twitter</a:t>
            </a:r>
            <a:endPar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‘I was groped too?’ via </a:t>
            </a: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a:t>
            </a:r>
            <a:r>
              <a:rPr lang="en-US" altLang="en-US" sz="1600" b="1" dirty="0" err="1">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BBCNewsbeat</a:t>
            </a: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hlinkClick r:id="rId4"/>
              </a:rPr>
              <a:t> on Twitter</a:t>
            </a:r>
            <a:endPar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a:xfrm>
            <a:off x="7086600" y="6492875"/>
            <a:ext cx="2057400" cy="365125"/>
          </a:xfrm>
        </p:spPr>
        <p:txBody>
          <a:bodyPr/>
          <a:lstStyle/>
          <a:p>
            <a:fld id="{5C722B02-F980-B24D-857B-15C8AE78691B}" type="slidenum">
              <a:rPr lang="en-US" smtClean="0"/>
              <a:t>8</a:t>
            </a:fld>
            <a:endParaRPr lang="en-US" dirty="0"/>
          </a:p>
        </p:txBody>
      </p:sp>
      <p:sp>
        <p:nvSpPr>
          <p:cNvPr id="12" name="Text Placeholder 4"/>
          <p:cNvSpPr txBox="1">
            <a:spLocks/>
          </p:cNvSpPr>
          <p:nvPr/>
        </p:nvSpPr>
        <p:spPr bwMode="auto">
          <a:xfrm>
            <a:off x="363225" y="1966669"/>
            <a:ext cx="3167583" cy="39889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nchor="t"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UWE Bristol first year students talking:</a:t>
            </a:r>
          </a:p>
          <a:p>
            <a:endParaRPr lang="en-GB" sz="1500"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Participant </a:t>
            </a:r>
            <a:r>
              <a:rPr lang="en-GB" u="sng" dirty="0">
                <a:solidFill>
                  <a:schemeClr val="tx1"/>
                </a:solidFill>
                <a:latin typeface="Open Sans" panose="020B0606030504020204" pitchFamily="34" charset="0"/>
                <a:ea typeface="Open Sans" panose="020B0606030504020204" pitchFamily="34" charset="0"/>
                <a:cs typeface="Open Sans" panose="020B0606030504020204" pitchFamily="34" charset="0"/>
              </a:rPr>
              <a:t>D (</a:t>
            </a:r>
            <a:r>
              <a:rPr lang="en-GB"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Female):</a:t>
            </a: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‘Yeah</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in fresher’s, I was having a photo taken and someone literally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grabbed my arse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photo, he was behind me, and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I didn’t want to ruin the photo</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so I just went like this, moved that arm behind me and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I was still smiling</a:t>
            </a:r>
            <a:r>
              <a:rPr lang="en-GB"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GB"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GB" u="sng"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r>
              <a:rPr lang="en-GB"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Participant </a:t>
            </a:r>
            <a:r>
              <a:rPr lang="en-GB" u="sng" dirty="0">
                <a:solidFill>
                  <a:schemeClr val="tx1"/>
                </a:solidFill>
                <a:latin typeface="Open Sans" panose="020B0606030504020204" pitchFamily="34" charset="0"/>
                <a:ea typeface="Open Sans" panose="020B0606030504020204" pitchFamily="34" charset="0"/>
                <a:cs typeface="Open Sans" panose="020B0606030504020204" pitchFamily="34" charset="0"/>
              </a:rPr>
              <a:t>C (</a:t>
            </a:r>
            <a:r>
              <a:rPr lang="en-GB" u="sng"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Female):</a:t>
            </a: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 ‘Well</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I was on a dance floor and this guy, he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picked me up and tried carrying me away</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he was bigger and I couldn’t get down and I was quite drunk,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he was literally going to try and walk out of the club carrying me</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but my friends, it was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two of my guy mates</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 that came, sort of, </a:t>
            </a:r>
            <a:r>
              <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rPr>
              <a:t>running after me and shouting at him, telling him to put me down</a:t>
            </a:r>
            <a:r>
              <a:rPr lang="en-GB"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n-GB"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17927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18A57-C6B9-F74B-A7D8-BAC0D4E9E63F}"/>
              </a:ext>
            </a:extLst>
          </p:cNvPr>
          <p:cNvPicPr>
            <a:picLocks noChangeAspect="1"/>
          </p:cNvPicPr>
          <p:nvPr/>
        </p:nvPicPr>
        <p:blipFill>
          <a:blip r:embed="rId2"/>
          <a:stretch>
            <a:fillRect/>
          </a:stretch>
        </p:blipFill>
        <p:spPr>
          <a:xfrm>
            <a:off x="0" y="0"/>
            <a:ext cx="9144000" cy="6858000"/>
          </a:xfrm>
          <a:prstGeom prst="rect">
            <a:avLst/>
          </a:prstGeom>
          <a:ln>
            <a:solidFill>
              <a:schemeClr val="accent1"/>
            </a:solidFill>
          </a:ln>
        </p:spPr>
      </p:pic>
      <p:sp>
        <p:nvSpPr>
          <p:cNvPr id="5" name="TextBox 4"/>
          <p:cNvSpPr txBox="1"/>
          <p:nvPr/>
        </p:nvSpPr>
        <p:spPr>
          <a:xfrm>
            <a:off x="535021" y="1584765"/>
            <a:ext cx="4435812" cy="369332"/>
          </a:xfrm>
          <a:prstGeom prst="rect">
            <a:avLst/>
          </a:prstGeom>
          <a:noFill/>
        </p:spPr>
        <p:txBody>
          <a:bodyPr wrap="square" rtlCol="0">
            <a:spAutoFit/>
          </a:bodyPr>
          <a:lstStyle/>
          <a:p>
            <a:r>
              <a:rPr lang="en-US" b="1" dirty="0">
                <a:solidFill>
                  <a:schemeClr val="bg1"/>
                </a:solidFill>
                <a:latin typeface="Open Sans" charset="0"/>
                <a:ea typeface="Open Sans" charset="0"/>
                <a:cs typeface="Open Sans" charset="0"/>
              </a:rPr>
              <a:t>Heading Text</a:t>
            </a:r>
          </a:p>
        </p:txBody>
      </p:sp>
      <p:sp>
        <p:nvSpPr>
          <p:cNvPr id="9" name="TextBox 8">
            <a:extLst>
              <a:ext uri="{FF2B5EF4-FFF2-40B4-BE49-F238E27FC236}">
                <a16:creationId xmlns:a16="http://schemas.microsoft.com/office/drawing/2014/main" id="{BCA8C277-397B-9643-A8DE-C6774ED51C98}"/>
              </a:ext>
            </a:extLst>
          </p:cNvPr>
          <p:cNvSpPr txBox="1"/>
          <p:nvPr/>
        </p:nvSpPr>
        <p:spPr>
          <a:xfrm>
            <a:off x="535021" y="1277194"/>
            <a:ext cx="7802644" cy="1631216"/>
          </a:xfrm>
          <a:prstGeom prst="rect">
            <a:avLst/>
          </a:prstGeom>
          <a:noFill/>
        </p:spPr>
        <p:txBody>
          <a:bodyPr wrap="square" rtlCol="0">
            <a:spAutoFit/>
          </a:bodyPr>
          <a:lstStyle/>
          <a:p>
            <a:r>
              <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Unwanted sexual touching or groping: Being </a:t>
            </a:r>
            <a:r>
              <a:rPr lang="en-US" altLang="en-US" sz="2800"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an active pro-social Bystander</a:t>
            </a:r>
            <a:endParaRPr lang="en-US" altLang="en-US" sz="28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4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34432B97-24B1-9E44-809E-F2A15341123D}"/>
              </a:ext>
            </a:extLst>
          </p:cNvPr>
          <p:cNvSpPr txBox="1"/>
          <p:nvPr/>
        </p:nvSpPr>
        <p:spPr>
          <a:xfrm>
            <a:off x="535021" y="2397073"/>
            <a:ext cx="3563154" cy="4083169"/>
          </a:xfrm>
          <a:prstGeom prst="rect">
            <a:avLst/>
          </a:prstGeom>
          <a:noFill/>
        </p:spPr>
        <p:txBody>
          <a:bodyPr wrap="square" rtlCol="0">
            <a:spAutoFit/>
          </a:bodyPr>
          <a:lstStyle/>
          <a:p>
            <a:pPr>
              <a:spcBef>
                <a:spcPct val="0"/>
              </a:spcBef>
              <a:spcAft>
                <a:spcPts val="1000"/>
              </a:spcAft>
            </a:pP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Example situation 1:</a:t>
            </a:r>
          </a:p>
          <a:p>
            <a:pPr>
              <a:spcBef>
                <a:spcPct val="0"/>
              </a:spcBef>
              <a:spcAft>
                <a:spcPts val="1000"/>
              </a:spcAft>
            </a:pPr>
            <a:r>
              <a:rPr lang="en-US" alt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Someone is dancing in a club and being touched and groped by someone else. You have a sense that the person being touched/groped is not enjoying it?</a:t>
            </a:r>
          </a:p>
          <a:p>
            <a:pPr>
              <a:spcBef>
                <a:spcPct val="0"/>
              </a:spcBef>
              <a:spcAft>
                <a:spcPts val="1000"/>
              </a:spcAft>
            </a:pPr>
            <a:r>
              <a:rPr lang="en-US" altLang="en-US"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Example situation 2:</a:t>
            </a:r>
          </a:p>
          <a:p>
            <a:pPr>
              <a:spcBef>
                <a:spcPct val="0"/>
              </a:spcBef>
              <a:spcAft>
                <a:spcPts val="1000"/>
              </a:spcAft>
            </a:pPr>
            <a:r>
              <a:rPr lang="en-US" altLang="en-US" sz="1600"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You are in a lecture and you look across the room. A student is engaged in conversation with friends, a student behind slips their hands down the student’s trousers and all their friends laugh? </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4789858" y="2369801"/>
            <a:ext cx="3240360" cy="338554"/>
          </a:xfrm>
          <a:prstGeom prst="rect">
            <a:avLst/>
          </a:prstGeom>
          <a:solidFill>
            <a:srgbClr val="FFC000"/>
          </a:solidFill>
        </p:spPr>
        <p:txBody>
          <a:bodyPr wrap="square" rtlCol="0">
            <a:spAutoFit/>
          </a:bodyPr>
          <a:lstStyle/>
          <a:p>
            <a:pPr algn="ctr"/>
            <a:r>
              <a:rPr lang="en-GB" sz="1600" b="1" dirty="0" smtClean="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Activity</a:t>
            </a:r>
            <a:endParaRPr lang="en-GB" sz="1600" b="1"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4228715" y="3026818"/>
            <a:ext cx="4784744" cy="2031325"/>
          </a:xfrm>
          <a:prstGeom prst="rect">
            <a:avLst/>
          </a:prstGeom>
          <a:noFill/>
        </p:spPr>
        <p:txBody>
          <a:bodyPr wrap="square" rtlCol="0">
            <a:spAutoFit/>
          </a:bodyPr>
          <a:lstStyle/>
          <a:p>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5 minute responses on the questions below. Record responses on flip chart paper. </a:t>
            </a:r>
          </a:p>
          <a:p>
            <a:endPar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514350" indent="-514350">
              <a:buClr>
                <a:srgbClr val="16818D"/>
              </a:buClr>
              <a:buFont typeface="+mj-lt"/>
              <a:buAutoNum type="arabicPeriod"/>
              <a:defRPr/>
            </a:pPr>
            <a:r>
              <a:rPr lang="en-GB"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Who could intervene? </a:t>
            </a:r>
          </a:p>
          <a:p>
            <a:pPr marL="514350" indent="-514350">
              <a:buClr>
                <a:srgbClr val="16818D"/>
              </a:buClr>
              <a:buFont typeface="+mj-lt"/>
              <a:buAutoNum type="arabicPeriod"/>
              <a:defRPr/>
            </a:pPr>
            <a:r>
              <a:rPr lang="en-GB" altLang="en-US"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When could they intervene?</a:t>
            </a:r>
          </a:p>
          <a:p>
            <a:pPr marL="514350" indent="-514350">
              <a:buClr>
                <a:srgbClr val="16818D"/>
              </a:buClr>
              <a:buFont typeface="+mj-lt"/>
              <a:buAutoNum type="arabicPeriod"/>
              <a:defRPr/>
            </a:pPr>
            <a:r>
              <a:rPr lang="en-GB" dirty="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rPr>
              <a:t>How could they intervene?</a:t>
            </a:r>
          </a:p>
        </p:txBody>
      </p:sp>
      <p:sp>
        <p:nvSpPr>
          <p:cNvPr id="2" name="Slide Number Placeholder 1"/>
          <p:cNvSpPr>
            <a:spLocks noGrp="1"/>
          </p:cNvSpPr>
          <p:nvPr>
            <p:ph type="sldNum" sz="quarter" idx="12"/>
          </p:nvPr>
        </p:nvSpPr>
        <p:spPr/>
        <p:txBody>
          <a:bodyPr/>
          <a:lstStyle/>
          <a:p>
            <a:fld id="{5C722B02-F980-B24D-857B-15C8AE78691B}" type="slidenum">
              <a:rPr lang="en-US" smtClean="0"/>
              <a:t>9</a:t>
            </a:fld>
            <a:endParaRPr lang="en-US"/>
          </a:p>
        </p:txBody>
      </p:sp>
    </p:spTree>
    <p:extLst>
      <p:ext uri="{BB962C8B-B14F-4D97-AF65-F5344CB8AC3E}">
        <p14:creationId xmlns:p14="http://schemas.microsoft.com/office/powerpoint/2010/main" val="2128111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878</TotalTime>
  <Words>4083</Words>
  <Application>Microsoft Office PowerPoint</Application>
  <PresentationFormat>On-screen Show (4:3)</PresentationFormat>
  <Paragraphs>438</Paragraphs>
  <Slides>38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Calibri</vt:lpstr>
      <vt:lpstr>Open Sans</vt:lpstr>
      <vt:lpstr>Tahoma</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Alyssa Willis</cp:lastModifiedBy>
  <cp:revision>86</cp:revision>
  <dcterms:created xsi:type="dcterms:W3CDTF">2018-08-24T14:30:06Z</dcterms:created>
  <dcterms:modified xsi:type="dcterms:W3CDTF">2019-05-13T10:32:00Z</dcterms:modified>
</cp:coreProperties>
</file>