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63" r:id="rId2"/>
    <p:sldId id="562" r:id="rId3"/>
    <p:sldId id="557" r:id="rId4"/>
    <p:sldId id="570" r:id="rId5"/>
    <p:sldId id="571" r:id="rId6"/>
    <p:sldId id="572" r:id="rId7"/>
    <p:sldId id="369" r:id="rId8"/>
    <p:sldId id="573" r:id="rId9"/>
    <p:sldId id="574" r:id="rId10"/>
    <p:sldId id="558" r:id="rId11"/>
    <p:sldId id="575" r:id="rId12"/>
    <p:sldId id="578" r:id="rId13"/>
    <p:sldId id="576" r:id="rId14"/>
    <p:sldId id="577" r:id="rId15"/>
    <p:sldId id="580" r:id="rId16"/>
    <p:sldId id="581" r:id="rId17"/>
    <p:sldId id="582" r:id="rId18"/>
    <p:sldId id="559" r:id="rId19"/>
    <p:sldId id="583" r:id="rId20"/>
    <p:sldId id="415" r:id="rId21"/>
    <p:sldId id="357" r:id="rId22"/>
    <p:sldId id="584" r:id="rId23"/>
    <p:sldId id="274" r:id="rId24"/>
    <p:sldId id="569" r:id="rId25"/>
    <p:sldId id="579" r:id="rId26"/>
    <p:sldId id="58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8E5984C-A5B8-BB44-93FE-552342D8BB0C}">
          <p14:sldIdLst>
            <p14:sldId id="263"/>
            <p14:sldId id="562"/>
            <p14:sldId id="557"/>
            <p14:sldId id="570"/>
            <p14:sldId id="571"/>
            <p14:sldId id="572"/>
            <p14:sldId id="369"/>
            <p14:sldId id="573"/>
            <p14:sldId id="574"/>
            <p14:sldId id="558"/>
            <p14:sldId id="575"/>
            <p14:sldId id="578"/>
            <p14:sldId id="576"/>
            <p14:sldId id="577"/>
            <p14:sldId id="580"/>
            <p14:sldId id="581"/>
            <p14:sldId id="582"/>
            <p14:sldId id="559"/>
            <p14:sldId id="583"/>
            <p14:sldId id="415"/>
            <p14:sldId id="357"/>
            <p14:sldId id="584"/>
            <p14:sldId id="274"/>
            <p14:sldId id="569"/>
            <p14:sldId id="579"/>
            <p14:sldId id="58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811B"/>
    <a:srgbClr val="005E84"/>
    <a:srgbClr val="4C9D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51"/>
    <p:restoredTop sz="59636"/>
  </p:normalViewPr>
  <p:slideViewPr>
    <p:cSldViewPr>
      <p:cViewPr varScale="1">
        <p:scale>
          <a:sx n="86" d="100"/>
          <a:sy n="86" d="100"/>
        </p:scale>
        <p:origin x="1248"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27F9E1-0D6E-412F-BE89-CEA20CC487BB}" type="datetimeFigureOut">
              <a:rPr lang="en-GB" smtClean="0"/>
              <a:t>28/10/2020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A04282-26E0-45A1-8E09-028CB16A080B}" type="slidenum">
              <a:rPr lang="en-GB" smtClean="0"/>
              <a:t>‹#›</a:t>
            </a:fld>
            <a:endParaRPr lang="en-GB"/>
          </a:p>
        </p:txBody>
      </p:sp>
    </p:spTree>
    <p:extLst>
      <p:ext uri="{BB962C8B-B14F-4D97-AF65-F5344CB8AC3E}">
        <p14:creationId xmlns:p14="http://schemas.microsoft.com/office/powerpoint/2010/main" val="2085550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AGUsRGuZb6k"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Century Gothic" panose="020B0502020202020204" pitchFamily="34" charset="0"/>
              </a:rPr>
              <a:t>Go through housekeeping.  Also establish rules around confidentiality – what is said here, stays here – and importance of this.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Century Gothic" panose="020B0502020202020204" pitchFamily="34" charset="0"/>
            </a:endParaRPr>
          </a:p>
          <a:p>
            <a:endParaRPr lang="en-US" dirty="0"/>
          </a:p>
        </p:txBody>
      </p:sp>
      <p:sp>
        <p:nvSpPr>
          <p:cNvPr id="4" name="Slide Number Placeholder 3"/>
          <p:cNvSpPr>
            <a:spLocks noGrp="1"/>
          </p:cNvSpPr>
          <p:nvPr>
            <p:ph type="sldNum" sz="quarter" idx="10"/>
          </p:nvPr>
        </p:nvSpPr>
        <p:spPr/>
        <p:txBody>
          <a:bodyPr/>
          <a:lstStyle/>
          <a:p>
            <a:fld id="{BDF1C6AB-48B7-4A3D-9628-BF63ACBF3F7D}" type="slidenum">
              <a:rPr lang="en-GB" smtClean="0"/>
              <a:pPr/>
              <a:t>2</a:t>
            </a:fld>
            <a:endParaRPr lang="en-GB"/>
          </a:p>
        </p:txBody>
      </p:sp>
    </p:spTree>
    <p:extLst>
      <p:ext uri="{BB962C8B-B14F-4D97-AF65-F5344CB8AC3E}">
        <p14:creationId xmlns:p14="http://schemas.microsoft.com/office/powerpoint/2010/main" val="409744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it comes to</a:t>
            </a:r>
            <a:r>
              <a:rPr lang="en-GB" baseline="0" dirty="0"/>
              <a:t> the thesis, ask yourself: Do I really need to collect this additional data? Do I really need to read this additional paper and include it in my thesis</a:t>
            </a:r>
          </a:p>
          <a:p>
            <a:endParaRPr lang="en-GB" baseline="0" dirty="0"/>
          </a:p>
          <a:p>
            <a:r>
              <a:rPr lang="en-GB" baseline="0" dirty="0"/>
              <a:t>Ask yourself: “Is it good enough?” If it is, then it’s good enough and it does not need to be perfect!</a:t>
            </a:r>
            <a:endParaRPr lang="en-US" dirty="0"/>
          </a:p>
        </p:txBody>
      </p:sp>
      <p:sp>
        <p:nvSpPr>
          <p:cNvPr id="4" name="Slide Number Placeholder 3"/>
          <p:cNvSpPr>
            <a:spLocks noGrp="1"/>
          </p:cNvSpPr>
          <p:nvPr>
            <p:ph type="sldNum" sz="quarter" idx="5"/>
          </p:nvPr>
        </p:nvSpPr>
        <p:spPr/>
        <p:txBody>
          <a:bodyPr/>
          <a:lstStyle/>
          <a:p>
            <a:fld id="{87A04282-26E0-45A1-8E09-028CB16A080B}" type="slidenum">
              <a:rPr lang="en-GB" smtClean="0"/>
              <a:t>13</a:t>
            </a:fld>
            <a:endParaRPr lang="en-GB"/>
          </a:p>
        </p:txBody>
      </p:sp>
    </p:spTree>
    <p:extLst>
      <p:ext uri="{BB962C8B-B14F-4D97-AF65-F5344CB8AC3E}">
        <p14:creationId xmlns:p14="http://schemas.microsoft.com/office/powerpoint/2010/main" val="105579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Being realistic about what you can do.</a:t>
            </a:r>
            <a:r>
              <a:rPr lang="en-GB" dirty="0">
                <a:effectLst/>
              </a:rPr>
              <a:t> </a:t>
            </a:r>
            <a:r>
              <a:rPr lang="en-GB" dirty="0">
                <a:solidFill>
                  <a:srgbClr val="4C9D2F"/>
                </a:solidFill>
                <a:latin typeface="Century Gothic" panose="020B0502020202020204" pitchFamily="34" charset="0"/>
              </a:rPr>
              <a:t>There are only 24 hours in a day! Complete first part in workbook individually – can show an example before they do the exercise by themselves.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4C9D2F"/>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4C9D2F"/>
                </a:solidFill>
                <a:latin typeface="Century Gothic" panose="020B0502020202020204" pitchFamily="34" charset="0"/>
              </a:rPr>
              <a:t>Debrief [ONLINE: this can be a poll]:</a:t>
            </a:r>
          </a:p>
          <a:p>
            <a:r>
              <a:rPr lang="en-US" dirty="0"/>
              <a:t>How many of you have found that they procrastinate or get distracted too much?</a:t>
            </a:r>
          </a:p>
          <a:p>
            <a:r>
              <a:rPr lang="en-US" dirty="0"/>
              <a:t>How many of you have found that you overwork?</a:t>
            </a:r>
          </a:p>
          <a:p>
            <a:r>
              <a:rPr lang="en-US" dirty="0"/>
              <a:t>How</a:t>
            </a:r>
            <a:r>
              <a:rPr lang="en-US" baseline="0" dirty="0"/>
              <a:t> many of you do both?</a:t>
            </a:r>
          </a:p>
          <a:p>
            <a:r>
              <a:rPr lang="en-US" baseline="0" dirty="0"/>
              <a:t>How many think are quite balanced?</a:t>
            </a:r>
          </a:p>
          <a:p>
            <a:endParaRPr lang="en-US" baseline="0" dirty="0"/>
          </a:p>
          <a:p>
            <a:r>
              <a:rPr lang="en-GB" sz="1200" dirty="0">
                <a:effectLst/>
                <a:latin typeface="+mn-lt"/>
                <a:ea typeface="+mn-ea"/>
                <a:cs typeface="+mn-cs"/>
                <a:sym typeface="Calibri"/>
              </a:rPr>
              <a:t>Identify:</a:t>
            </a:r>
          </a:p>
          <a:p>
            <a:pPr lvl="0"/>
            <a:r>
              <a:rPr lang="en-GB" sz="1200" dirty="0">
                <a:effectLst/>
                <a:latin typeface="+mn-lt"/>
                <a:ea typeface="+mn-ea"/>
                <a:cs typeface="+mn-cs"/>
                <a:sym typeface="Calibri"/>
              </a:rPr>
              <a:t>Are you working too hard?</a:t>
            </a:r>
          </a:p>
          <a:p>
            <a:pPr lvl="0"/>
            <a:r>
              <a:rPr lang="en-GB" sz="1200" dirty="0">
                <a:effectLst/>
                <a:latin typeface="+mn-lt"/>
                <a:ea typeface="+mn-ea"/>
                <a:cs typeface="+mn-cs"/>
                <a:sym typeface="Calibri"/>
              </a:rPr>
              <a:t>Are you spending too much time procrastinating?</a:t>
            </a:r>
          </a:p>
          <a:p>
            <a:pPr lvl="0"/>
            <a:r>
              <a:rPr lang="en-GB" sz="1200" dirty="0">
                <a:effectLst/>
                <a:latin typeface="+mn-lt"/>
                <a:ea typeface="+mn-ea"/>
                <a:cs typeface="+mn-cs"/>
                <a:sym typeface="Calibri"/>
              </a:rPr>
              <a:t>Are you spending too much time on unimportant things?</a:t>
            </a:r>
          </a:p>
          <a:p>
            <a:pPr lvl="0"/>
            <a:endParaRPr lang="en-GB" sz="1200" dirty="0">
              <a:effectLst/>
              <a:latin typeface="+mn-lt"/>
              <a:ea typeface="+mn-ea"/>
              <a:cs typeface="+mn-cs"/>
              <a:sym typeface="Calibri"/>
            </a:endParaRPr>
          </a:p>
          <a:p>
            <a:pPr lvl="0"/>
            <a:r>
              <a:rPr lang="en-GB" sz="1200" dirty="0">
                <a:effectLst/>
                <a:latin typeface="+mn-lt"/>
                <a:ea typeface="+mn-ea"/>
                <a:cs typeface="+mn-cs"/>
                <a:sym typeface="Calibri"/>
              </a:rPr>
              <a:t>We can sustain short bursts of very hard work but if this goes on over a period of time we are at risk of burn-out and exhaustion</a:t>
            </a:r>
            <a:r>
              <a:rPr lang="en-GB" dirty="0">
                <a:effectLst/>
              </a:rPr>
              <a:t> </a:t>
            </a:r>
            <a:endParaRPr lang="en-GB" sz="1200" dirty="0">
              <a:effectLst/>
              <a:latin typeface="+mn-lt"/>
              <a:ea typeface="+mn-ea"/>
              <a:cs typeface="+mn-cs"/>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4C9D2F"/>
              </a:solidFill>
              <a:latin typeface="Century Gothic" panose="020B0502020202020204" pitchFamily="34" charset="0"/>
            </a:endParaRPr>
          </a:p>
          <a:p>
            <a:endParaRPr lang="en-US" dirty="0"/>
          </a:p>
        </p:txBody>
      </p:sp>
      <p:sp>
        <p:nvSpPr>
          <p:cNvPr id="4" name="Slide Number Placeholder 3"/>
          <p:cNvSpPr>
            <a:spLocks noGrp="1"/>
          </p:cNvSpPr>
          <p:nvPr>
            <p:ph type="sldNum" sz="quarter" idx="5"/>
          </p:nvPr>
        </p:nvSpPr>
        <p:spPr/>
        <p:txBody>
          <a:bodyPr/>
          <a:lstStyle/>
          <a:p>
            <a:fld id="{87A04282-26E0-45A1-8E09-028CB16A080B}" type="slidenum">
              <a:rPr lang="en-GB" smtClean="0"/>
              <a:t>15</a:t>
            </a:fld>
            <a:endParaRPr lang="en-GB"/>
          </a:p>
        </p:txBody>
      </p:sp>
    </p:spTree>
    <p:extLst>
      <p:ext uri="{BB962C8B-B14F-4D97-AF65-F5344CB8AC3E}">
        <p14:creationId xmlns:p14="http://schemas.microsoft.com/office/powerpoint/2010/main" val="2209264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4C9D2F"/>
                </a:solidFill>
                <a:latin typeface="Century Gothic" panose="020B0502020202020204" pitchFamily="34" charset="0"/>
              </a:rPr>
              <a:t>Complete second part in workbook individually </a:t>
            </a:r>
          </a:p>
          <a:p>
            <a:endParaRPr lang="en-GB" sz="1200" b="0" dirty="0">
              <a:solidFill>
                <a:srgbClr val="000000"/>
              </a:solidFill>
              <a:latin typeface="+mn-lt"/>
              <a:ea typeface="Source Sans Pro" panose="020B0503030403020204" pitchFamily="34" charset="0"/>
            </a:endParaRPr>
          </a:p>
          <a:p>
            <a:r>
              <a:rPr lang="en-GB" sz="1200" b="0" dirty="0">
                <a:solidFill>
                  <a:srgbClr val="000000"/>
                </a:solidFill>
                <a:latin typeface="+mn-lt"/>
                <a:ea typeface="Source Sans Pro" panose="020B0503030403020204" pitchFamily="34" charset="0"/>
              </a:rPr>
              <a:t>Then discuss in pairs - questions to ask your partner: </a:t>
            </a:r>
          </a:p>
          <a:p>
            <a:r>
              <a:rPr lang="en-GB" sz="1200" b="0" dirty="0">
                <a:solidFill>
                  <a:srgbClr val="000000"/>
                </a:solidFill>
                <a:latin typeface="+mn-lt"/>
                <a:ea typeface="Source Sans Pro" panose="020B0503030403020204" pitchFamily="34" charset="0"/>
              </a:rPr>
              <a:t>Is this realistic?  </a:t>
            </a:r>
          </a:p>
          <a:p>
            <a:r>
              <a:rPr lang="en-GB" sz="1200" b="0" dirty="0">
                <a:solidFill>
                  <a:srgbClr val="000000"/>
                </a:solidFill>
                <a:latin typeface="+mn-lt"/>
                <a:ea typeface="Source Sans Pro" panose="020B0503030403020204" pitchFamily="34" charset="0"/>
              </a:rPr>
              <a:t>Have you put in enough time for sleep, relaxing, eating shopping, household chores, talking to family etc?</a:t>
            </a:r>
          </a:p>
          <a:p>
            <a:endParaRPr lang="en-GB" sz="1200" b="0" dirty="0">
              <a:solidFill>
                <a:srgbClr val="000000"/>
              </a:solidFill>
              <a:latin typeface="+mn-lt"/>
              <a:ea typeface="Source Sans Pro" panose="020B0503030403020204" pitchFamily="34" charset="0"/>
            </a:endParaRPr>
          </a:p>
          <a:p>
            <a:r>
              <a:rPr lang="en-GB" sz="1200" b="0" dirty="0">
                <a:solidFill>
                  <a:srgbClr val="000000"/>
                </a:solidFill>
                <a:latin typeface="+mn-lt"/>
                <a:ea typeface="Source Sans Pro" panose="020B0503030403020204" pitchFamily="34" charset="0"/>
              </a:rPr>
              <a:t>Debrief:</a:t>
            </a:r>
          </a:p>
          <a:p>
            <a:r>
              <a:rPr lang="en-GB" dirty="0"/>
              <a:t>What is one thing you enjoy or used to enjoy doing outside your PhD (asked at the start of the workshop)?</a:t>
            </a:r>
          </a:p>
          <a:p>
            <a:r>
              <a:rPr lang="en-GB" dirty="0"/>
              <a:t>Perhaps this is the time to start doing it again! </a:t>
            </a:r>
          </a:p>
          <a:p>
            <a:r>
              <a:rPr lang="en-GB" dirty="0"/>
              <a:t>It might even help give you more structure to your days.</a:t>
            </a:r>
            <a:endParaRPr lang="en-GB" sz="1200" b="0" dirty="0">
              <a:solidFill>
                <a:srgbClr val="000000"/>
              </a:solidFill>
              <a:latin typeface="+mn-lt"/>
              <a:ea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4C9D2F"/>
              </a:solidFill>
              <a:latin typeface="Century Gothic" panose="020B0502020202020204" pitchFamily="34" charset="0"/>
            </a:endParaRPr>
          </a:p>
          <a:p>
            <a:r>
              <a:rPr lang="en-US" dirty="0"/>
              <a:t>ONLINE: can do completely individually or share their ideal working day in breakout groups.</a:t>
            </a:r>
          </a:p>
        </p:txBody>
      </p:sp>
      <p:sp>
        <p:nvSpPr>
          <p:cNvPr id="4" name="Slide Number Placeholder 3"/>
          <p:cNvSpPr>
            <a:spLocks noGrp="1"/>
          </p:cNvSpPr>
          <p:nvPr>
            <p:ph type="sldNum" sz="quarter" idx="5"/>
          </p:nvPr>
        </p:nvSpPr>
        <p:spPr/>
        <p:txBody>
          <a:bodyPr/>
          <a:lstStyle/>
          <a:p>
            <a:fld id="{87A04282-26E0-45A1-8E09-028CB16A080B}" type="slidenum">
              <a:rPr lang="en-GB" smtClean="0"/>
              <a:t>16</a:t>
            </a:fld>
            <a:endParaRPr lang="en-GB"/>
          </a:p>
        </p:txBody>
      </p:sp>
    </p:spTree>
    <p:extLst>
      <p:ext uri="{BB962C8B-B14F-4D97-AF65-F5344CB8AC3E}">
        <p14:creationId xmlns:p14="http://schemas.microsoft.com/office/powerpoint/2010/main" val="3932301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General conversation about importance of prioritising self-care at this stage.  People perform better when they are well (common sense but there is also lots of evidence to support this)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Go through slide with group</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Show the Stanford Resilience project website which was introduced to help combat perfectionism in Stanford students – </a:t>
            </a:r>
            <a:r>
              <a:rPr lang="en-GB" sz="1200" i="1" kern="1200" dirty="0">
                <a:solidFill>
                  <a:schemeClr val="tx1"/>
                </a:solidFill>
                <a:effectLst/>
                <a:latin typeface="+mn-lt"/>
                <a:ea typeface="+mn-ea"/>
                <a:cs typeface="+mn-cs"/>
              </a:rPr>
              <a:t>Stanford I screwed up! Where students and staff talk about times where they failed (and have survived)</a:t>
            </a:r>
          </a:p>
          <a:p>
            <a:endParaRPr lang="en-GB" sz="1200" i="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Refer to</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Procrastination and perfectionism</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Keeping the balance; the importance of taking breaks</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Self-care – what do you need to do to stay well?</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Self-compassion (again) and challenging self-limiting beliefs.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What can you do to help build skills to manage this time and to take into your futures? [can be discussion in small groups]</a:t>
            </a:r>
          </a:p>
          <a:p>
            <a:endParaRPr lang="en-US" dirty="0"/>
          </a:p>
        </p:txBody>
      </p:sp>
      <p:sp>
        <p:nvSpPr>
          <p:cNvPr id="4" name="Slide Number Placeholder 3"/>
          <p:cNvSpPr>
            <a:spLocks noGrp="1"/>
          </p:cNvSpPr>
          <p:nvPr>
            <p:ph type="sldNum" sz="quarter" idx="5"/>
          </p:nvPr>
        </p:nvSpPr>
        <p:spPr/>
        <p:txBody>
          <a:bodyPr/>
          <a:lstStyle/>
          <a:p>
            <a:fld id="{87A04282-26E0-45A1-8E09-028CB16A080B}" type="slidenum">
              <a:rPr lang="en-GB" smtClean="0"/>
              <a:t>17</a:t>
            </a:fld>
            <a:endParaRPr lang="en-GB"/>
          </a:p>
        </p:txBody>
      </p:sp>
    </p:spTree>
    <p:extLst>
      <p:ext uri="{BB962C8B-B14F-4D97-AF65-F5344CB8AC3E}">
        <p14:creationId xmlns:p14="http://schemas.microsoft.com/office/powerpoint/2010/main" val="3885489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https://www.youtube.com/watch?v=AGUsRGuZb6k</a:t>
            </a:r>
            <a:endParaRPr lang="en-US" dirty="0"/>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Resilience – the ability to not get too demoralised by failure, ‘bounce back – ability’ </a:t>
            </a:r>
            <a:r>
              <a:rPr lang="en-US" dirty="0"/>
              <a:t>– beautifully illustrated here by Ginger Rogers and Fred Astaire</a:t>
            </a:r>
          </a:p>
          <a:p>
            <a:endParaRPr lang="en-US" dirty="0"/>
          </a:p>
        </p:txBody>
      </p:sp>
      <p:sp>
        <p:nvSpPr>
          <p:cNvPr id="4" name="Slide Number Placeholder 3"/>
          <p:cNvSpPr>
            <a:spLocks noGrp="1"/>
          </p:cNvSpPr>
          <p:nvPr>
            <p:ph type="sldNum" sz="quarter" idx="5"/>
          </p:nvPr>
        </p:nvSpPr>
        <p:spPr/>
        <p:txBody>
          <a:bodyPr/>
          <a:lstStyle/>
          <a:p>
            <a:fld id="{87A04282-26E0-45A1-8E09-028CB16A080B}" type="slidenum">
              <a:rPr lang="en-GB" smtClean="0"/>
              <a:t>18</a:t>
            </a:fld>
            <a:endParaRPr lang="en-GB"/>
          </a:p>
        </p:txBody>
      </p:sp>
    </p:spTree>
    <p:extLst>
      <p:ext uri="{BB962C8B-B14F-4D97-AF65-F5344CB8AC3E}">
        <p14:creationId xmlns:p14="http://schemas.microsoft.com/office/powerpoint/2010/main" val="2365218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Looking after your wellbeing and increasing mental health awareness will not only help you complete your PhD, but it can also help you in the future.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Resilience and self-awareness/self-care are skills which are useful in the workplace and valued by future employers.  Surveys show that employers recruiting graduates will put high value on applicants with these skills.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7A04282-26E0-45A1-8E09-028CB16A080B}" type="slidenum">
              <a:rPr lang="en-GB" smtClean="0"/>
              <a:t>19</a:t>
            </a:fld>
            <a:endParaRPr lang="en-GB"/>
          </a:p>
        </p:txBody>
      </p:sp>
    </p:spTree>
    <p:extLst>
      <p:ext uri="{BB962C8B-B14F-4D97-AF65-F5344CB8AC3E}">
        <p14:creationId xmlns:p14="http://schemas.microsoft.com/office/powerpoint/2010/main" val="1912042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refers to the UK economy. </a:t>
            </a:r>
            <a:r>
              <a:rPr lang="en-GB" sz="1200" kern="1200" dirty="0">
                <a:solidFill>
                  <a:schemeClr val="tx1"/>
                </a:solidFill>
                <a:effectLst/>
                <a:latin typeface="+mn-lt"/>
                <a:ea typeface="+mn-ea"/>
                <a:cs typeface="+mn-cs"/>
              </a:rPr>
              <a:t>Impact of poor mental health in the workplace.</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Findings from recent report (Stevenson/Farmer commissioned by Government and published October 17) show huge economic impact of poor mental health on Economy as well as human cost)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NB presenteeism is where people go to work even though they are not well enough.  This has a far greater detrimental impact than absenteeism.</a:t>
            </a:r>
          </a:p>
          <a:p>
            <a:endParaRPr lang="en-US" dirty="0"/>
          </a:p>
        </p:txBody>
      </p:sp>
      <p:sp>
        <p:nvSpPr>
          <p:cNvPr id="4" name="Slide Number Placeholder 3"/>
          <p:cNvSpPr>
            <a:spLocks noGrp="1"/>
          </p:cNvSpPr>
          <p:nvPr>
            <p:ph type="sldNum" sz="quarter" idx="5"/>
          </p:nvPr>
        </p:nvSpPr>
        <p:spPr/>
        <p:txBody>
          <a:bodyPr/>
          <a:lstStyle/>
          <a:p>
            <a:fld id="{87A04282-26E0-45A1-8E09-028CB16A080B}" type="slidenum">
              <a:rPr lang="en-GB" smtClean="0"/>
              <a:t>20</a:t>
            </a:fld>
            <a:endParaRPr lang="en-GB"/>
          </a:p>
        </p:txBody>
      </p:sp>
    </p:spTree>
    <p:extLst>
      <p:ext uri="{BB962C8B-B14F-4D97-AF65-F5344CB8AC3E}">
        <p14:creationId xmlns:p14="http://schemas.microsoft.com/office/powerpoint/2010/main" val="1331122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Stevenson/Farmer: </a:t>
            </a:r>
            <a:r>
              <a:rPr lang="en-GB" dirty="0"/>
              <a:t>correct way to view mental health is that we all have it and we fluctuate between thriving, struggling and being ill and possibly off work. People with poor mental health including common mental health problems and severe mental illness can be in any of these groups. An individual can have a serious mental health problem but – with the right support – can still be thriving at work.</a:t>
            </a:r>
          </a:p>
          <a:p>
            <a:endParaRPr lang="en-GB" dirty="0"/>
          </a:p>
          <a:p>
            <a:r>
              <a:rPr lang="en-GB" sz="1200" kern="1200" dirty="0">
                <a:solidFill>
                  <a:schemeClr val="tx1"/>
                </a:solidFill>
                <a:effectLst/>
                <a:latin typeface="+mn-lt"/>
                <a:ea typeface="+mn-ea"/>
                <a:cs typeface="+mn-cs"/>
              </a:rPr>
              <a:t>Thriving at work: Shows how most people are OK but a substantial number are struggling. Ideal is to help/support those that are struggling sooner rather than later so that they do not end up sick and off work.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This diagram will also apply to PGRs</a:t>
            </a:r>
            <a:endParaRPr lang="en-GB" dirty="0"/>
          </a:p>
        </p:txBody>
      </p:sp>
      <p:sp>
        <p:nvSpPr>
          <p:cNvPr id="4" name="Slide Number Placeholder 3"/>
          <p:cNvSpPr>
            <a:spLocks noGrp="1"/>
          </p:cNvSpPr>
          <p:nvPr>
            <p:ph type="sldNum" sz="quarter" idx="10"/>
          </p:nvPr>
        </p:nvSpPr>
        <p:spPr/>
        <p:txBody>
          <a:bodyPr/>
          <a:lstStyle/>
          <a:p>
            <a:fld id="{BDF1C6AB-48B7-4A3D-9628-BF63ACBF3F7D}" type="slidenum">
              <a:rPr lang="en-GB" smtClean="0"/>
              <a:pPr/>
              <a:t>21</a:t>
            </a:fld>
            <a:endParaRPr lang="en-GB"/>
          </a:p>
        </p:txBody>
      </p:sp>
    </p:spTree>
    <p:extLst>
      <p:ext uri="{BB962C8B-B14F-4D97-AF65-F5344CB8AC3E}">
        <p14:creationId xmlns:p14="http://schemas.microsoft.com/office/powerpoint/2010/main" val="3326335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General conversation about importance of prioritising self-care at this stage.  People perform better when they are well (common sense but there is also lots of evidence to support this)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Go through slide with group</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Show the Stanford Resilience project website which was introduced to help combat perfectionism in Stanford students – </a:t>
            </a:r>
            <a:r>
              <a:rPr lang="en-GB" sz="1200" i="1" kern="1200" dirty="0">
                <a:solidFill>
                  <a:schemeClr val="tx1"/>
                </a:solidFill>
                <a:effectLst/>
                <a:latin typeface="+mn-lt"/>
                <a:ea typeface="+mn-ea"/>
                <a:cs typeface="+mn-cs"/>
              </a:rPr>
              <a:t>Stanford I screwed up! Where students and staff talk about times where they failed (and have survived)</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What can you do to help build skills to manage this time and to take into your futures?</a:t>
            </a:r>
          </a:p>
          <a:p>
            <a:endParaRPr lang="en-US" dirty="0"/>
          </a:p>
        </p:txBody>
      </p:sp>
      <p:sp>
        <p:nvSpPr>
          <p:cNvPr id="4" name="Slide Number Placeholder 3"/>
          <p:cNvSpPr>
            <a:spLocks noGrp="1"/>
          </p:cNvSpPr>
          <p:nvPr>
            <p:ph type="sldNum" sz="quarter" idx="5"/>
          </p:nvPr>
        </p:nvSpPr>
        <p:spPr/>
        <p:txBody>
          <a:bodyPr/>
          <a:lstStyle/>
          <a:p>
            <a:fld id="{87A04282-26E0-45A1-8E09-028CB16A080B}" type="slidenum">
              <a:rPr lang="en-GB" smtClean="0"/>
              <a:t>22</a:t>
            </a:fld>
            <a:endParaRPr lang="en-GB"/>
          </a:p>
        </p:txBody>
      </p:sp>
    </p:spTree>
    <p:extLst>
      <p:ext uri="{BB962C8B-B14F-4D97-AF65-F5344CB8AC3E}">
        <p14:creationId xmlns:p14="http://schemas.microsoft.com/office/powerpoint/2010/main" val="687147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these in workbook</a:t>
            </a:r>
          </a:p>
        </p:txBody>
      </p:sp>
      <p:sp>
        <p:nvSpPr>
          <p:cNvPr id="4" name="Slide Number Placeholder 3"/>
          <p:cNvSpPr>
            <a:spLocks noGrp="1"/>
          </p:cNvSpPr>
          <p:nvPr>
            <p:ph type="sldNum" sz="quarter" idx="5"/>
          </p:nvPr>
        </p:nvSpPr>
        <p:spPr/>
        <p:txBody>
          <a:bodyPr/>
          <a:lstStyle/>
          <a:p>
            <a:fld id="{87A04282-26E0-45A1-8E09-028CB16A080B}" type="slidenum">
              <a:rPr lang="en-GB" smtClean="0"/>
              <a:t>23</a:t>
            </a:fld>
            <a:endParaRPr lang="en-GB"/>
          </a:p>
        </p:txBody>
      </p:sp>
    </p:spTree>
    <p:extLst>
      <p:ext uri="{BB962C8B-B14F-4D97-AF65-F5344CB8AC3E}">
        <p14:creationId xmlns:p14="http://schemas.microsoft.com/office/powerpoint/2010/main" val="852294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Summarise the journey so far:</a:t>
            </a:r>
          </a:p>
          <a:p>
            <a:r>
              <a:rPr lang="en-GB" sz="1200" kern="1200" dirty="0">
                <a:solidFill>
                  <a:schemeClr val="tx1"/>
                </a:solidFill>
                <a:effectLst/>
                <a:latin typeface="+mn-lt"/>
                <a:ea typeface="+mn-ea"/>
                <a:cs typeface="+mn-cs"/>
              </a:rPr>
              <a:t>Thinking about the journey – using a time line to review how far you have come and key points along the way – remembering that every research project is different – but there can be some common themes.  Important not to compare (and despair)</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Common themes that may come up during this workshop:</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Compare and despair</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Anxiety</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Panic</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Self-doubt</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Procrastination</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Self-care (neglect)</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Balance – other duties </a:t>
            </a:r>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teaching, conferences, publications</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Rewards; excitement, sense of achievement, conference presentations, papers published etc.</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Procrastination – keeping motivated – not burning out</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Perfectionism – knowing when to stop.</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Optimism for the future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1" kern="1200" dirty="0">
                <a:solidFill>
                  <a:schemeClr val="tx1"/>
                </a:solidFill>
                <a:effectLst/>
                <a:latin typeface="+mn-lt"/>
                <a:ea typeface="+mn-ea"/>
                <a:cs typeface="+mn-cs"/>
              </a:rPr>
              <a:t>NB there will also be some real positive feelings of achievement, excitement etc which must not be neglected.  It is important for this not to become a gloom fest.</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7A04282-26E0-45A1-8E09-028CB16A080B}" type="slidenum">
              <a:rPr lang="en-GB" smtClean="0"/>
              <a:t>3</a:t>
            </a:fld>
            <a:endParaRPr lang="en-GB"/>
          </a:p>
        </p:txBody>
      </p:sp>
    </p:spTree>
    <p:extLst>
      <p:ext uri="{BB962C8B-B14F-4D97-AF65-F5344CB8AC3E}">
        <p14:creationId xmlns:p14="http://schemas.microsoft.com/office/powerpoint/2010/main" val="16535424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Remind them of the CLANGERS – useful to remember throughout their life.</a:t>
            </a:r>
          </a:p>
          <a:p>
            <a:r>
              <a:rPr lang="en-US" dirty="0"/>
              <a:t>Based on the 5 ways of well-being with three others.  All evidence based.  Go through them quickly and perhaps expand on in workbook</a:t>
            </a:r>
          </a:p>
          <a:p>
            <a:endParaRPr lang="en-US" dirty="0"/>
          </a:p>
          <a:p>
            <a:r>
              <a:rPr lang="en-GB" sz="1200" kern="1200" dirty="0">
                <a:solidFill>
                  <a:schemeClr val="tx1"/>
                </a:solidFill>
                <a:effectLst/>
                <a:latin typeface="+mn-lt"/>
                <a:ea typeface="+mn-ea"/>
                <a:cs typeface="+mn-cs"/>
              </a:rPr>
              <a:t>Self-care especially important at the moment.</a:t>
            </a:r>
          </a:p>
          <a:p>
            <a:endParaRPr lang="en-US" dirty="0"/>
          </a:p>
        </p:txBody>
      </p:sp>
      <p:sp>
        <p:nvSpPr>
          <p:cNvPr id="4" name="Slide Number Placeholder 3"/>
          <p:cNvSpPr>
            <a:spLocks noGrp="1"/>
          </p:cNvSpPr>
          <p:nvPr>
            <p:ph type="sldNum" sz="quarter" idx="5"/>
          </p:nvPr>
        </p:nvSpPr>
        <p:spPr/>
        <p:txBody>
          <a:bodyPr/>
          <a:lstStyle/>
          <a:p>
            <a:fld id="{87A04282-26E0-45A1-8E09-028CB16A080B}" type="slidenum">
              <a:rPr lang="en-GB" smtClean="0"/>
              <a:t>24</a:t>
            </a:fld>
            <a:endParaRPr lang="en-GB"/>
          </a:p>
        </p:txBody>
      </p:sp>
    </p:spTree>
    <p:extLst>
      <p:ext uri="{BB962C8B-B14F-4D97-AF65-F5344CB8AC3E}">
        <p14:creationId xmlns:p14="http://schemas.microsoft.com/office/powerpoint/2010/main" val="252419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A final exercise to make them feel good about themselves and the value of what they are doing. </a:t>
            </a:r>
          </a:p>
          <a:p>
            <a:endParaRPr lang="en-US" dirty="0"/>
          </a:p>
          <a:p>
            <a:r>
              <a:rPr lang="en-US" dirty="0"/>
              <a:t>Ask participants to get into pairs.  They will take it in turns to describe their research to their partner which a focus on success and achievement; The partner will challenge them if they start getting side tracked on what they haven’t done etc.  And give lots of positive feedback.</a:t>
            </a:r>
          </a:p>
          <a:p>
            <a:endParaRPr lang="en-US" dirty="0"/>
          </a:p>
          <a:p>
            <a:r>
              <a:rPr lang="en-US" dirty="0"/>
              <a:t>When one has finished, they can swap roles.</a:t>
            </a:r>
          </a:p>
          <a:p>
            <a:endParaRPr lang="en-US" dirty="0"/>
          </a:p>
          <a:p>
            <a:r>
              <a:rPr lang="en-US" dirty="0"/>
              <a:t>Allow a good 5 minutes for each person.</a:t>
            </a:r>
          </a:p>
          <a:p>
            <a:endParaRPr lang="en-US" dirty="0"/>
          </a:p>
          <a:p>
            <a:r>
              <a:rPr lang="en-US" dirty="0"/>
              <a:t>ONLINE: run in groups of 4 and allow more time</a:t>
            </a:r>
          </a:p>
        </p:txBody>
      </p:sp>
      <p:sp>
        <p:nvSpPr>
          <p:cNvPr id="4" name="Slide Number Placeholder 3"/>
          <p:cNvSpPr>
            <a:spLocks noGrp="1"/>
          </p:cNvSpPr>
          <p:nvPr>
            <p:ph type="sldNum" sz="quarter" idx="5"/>
          </p:nvPr>
        </p:nvSpPr>
        <p:spPr/>
        <p:txBody>
          <a:bodyPr/>
          <a:lstStyle/>
          <a:p>
            <a:fld id="{87A04282-26E0-45A1-8E09-028CB16A080B}" type="slidenum">
              <a:rPr lang="en-GB" smtClean="0"/>
              <a:t>25</a:t>
            </a:fld>
            <a:endParaRPr lang="en-GB"/>
          </a:p>
        </p:txBody>
      </p:sp>
    </p:spTree>
    <p:extLst>
      <p:ext uri="{BB962C8B-B14F-4D97-AF65-F5344CB8AC3E}">
        <p14:creationId xmlns:p14="http://schemas.microsoft.com/office/powerpoint/2010/main" val="34653609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Find out more about the great work that Charlie Waller do at https://</a:t>
            </a:r>
            <a:r>
              <a:rPr lang="en-US" dirty="0" err="1"/>
              <a:t>charliewaller.org</a:t>
            </a:r>
            <a:endParaRPr lang="en-US" dirty="0"/>
          </a:p>
          <a:p>
            <a:endParaRPr lang="en-US" dirty="0"/>
          </a:p>
        </p:txBody>
      </p:sp>
      <p:sp>
        <p:nvSpPr>
          <p:cNvPr id="4" name="Slide Number Placeholder 3"/>
          <p:cNvSpPr>
            <a:spLocks noGrp="1"/>
          </p:cNvSpPr>
          <p:nvPr>
            <p:ph type="sldNum" sz="quarter" idx="5"/>
          </p:nvPr>
        </p:nvSpPr>
        <p:spPr/>
        <p:txBody>
          <a:bodyPr/>
          <a:lstStyle/>
          <a:p>
            <a:fld id="{87A04282-26E0-45A1-8E09-028CB16A080B}" type="slidenum">
              <a:rPr lang="en-GB" smtClean="0"/>
              <a:t>26</a:t>
            </a:fld>
            <a:endParaRPr lang="en-GB"/>
          </a:p>
        </p:txBody>
      </p:sp>
    </p:spTree>
    <p:extLst>
      <p:ext uri="{BB962C8B-B14F-4D97-AF65-F5344CB8AC3E}">
        <p14:creationId xmlns:p14="http://schemas.microsoft.com/office/powerpoint/2010/main" val="645733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groups of 4-6</a:t>
            </a:r>
          </a:p>
          <a:p>
            <a:endParaRPr lang="en-US" dirty="0"/>
          </a:p>
          <a:p>
            <a:r>
              <a:rPr lang="en-US" dirty="0"/>
              <a:t>[ONLINE: recommend smaller groups of 4 as it can be more difficult to share, or share in chat in the main room]</a:t>
            </a:r>
          </a:p>
        </p:txBody>
      </p:sp>
      <p:sp>
        <p:nvSpPr>
          <p:cNvPr id="4" name="Slide Number Placeholder 3"/>
          <p:cNvSpPr>
            <a:spLocks noGrp="1"/>
          </p:cNvSpPr>
          <p:nvPr>
            <p:ph type="sldNum" sz="quarter" idx="5"/>
          </p:nvPr>
        </p:nvSpPr>
        <p:spPr/>
        <p:txBody>
          <a:bodyPr/>
          <a:lstStyle/>
          <a:p>
            <a:fld id="{87A04282-26E0-45A1-8E09-028CB16A080B}" type="slidenum">
              <a:rPr lang="en-GB" smtClean="0"/>
              <a:t>4</a:t>
            </a:fld>
            <a:endParaRPr lang="en-GB"/>
          </a:p>
        </p:txBody>
      </p:sp>
    </p:spTree>
    <p:extLst>
      <p:ext uri="{BB962C8B-B14F-4D97-AF65-F5344CB8AC3E}">
        <p14:creationId xmlns:p14="http://schemas.microsoft.com/office/powerpoint/2010/main" val="3181914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Summarise the journey so far on your own (5 mins):</a:t>
            </a:r>
          </a:p>
          <a:p>
            <a:r>
              <a:rPr lang="en-GB" sz="1200" kern="1200" dirty="0">
                <a:solidFill>
                  <a:schemeClr val="tx1"/>
                </a:solidFill>
                <a:effectLst/>
                <a:latin typeface="+mn-lt"/>
                <a:ea typeface="+mn-ea"/>
                <a:cs typeface="+mn-cs"/>
              </a:rPr>
              <a:t>Thinking about the journey – using a time line to review how far you have come and key points along the way.</a:t>
            </a:r>
          </a:p>
          <a:p>
            <a:r>
              <a:rPr lang="en-GB" sz="1200" kern="1200" dirty="0">
                <a:solidFill>
                  <a:schemeClr val="tx1"/>
                </a:solidFill>
                <a:effectLst/>
                <a:latin typeface="+mn-lt"/>
                <a:ea typeface="+mn-ea"/>
                <a:cs typeface="+mn-cs"/>
              </a:rPr>
              <a:t>Every research project is different – but there can be some common themes.  Important not to compare (and despair)</a:t>
            </a:r>
          </a:p>
          <a:p>
            <a:endParaRPr lang="en-US" dirty="0"/>
          </a:p>
          <a:p>
            <a:r>
              <a:rPr lang="en-US" dirty="0"/>
              <a:t>ONLINE:</a:t>
            </a:r>
          </a:p>
          <a:p>
            <a:r>
              <a:rPr lang="en-GB" sz="1200" kern="1200" dirty="0">
                <a:solidFill>
                  <a:schemeClr val="tx1"/>
                </a:solidFill>
                <a:effectLst/>
                <a:latin typeface="+mn-lt"/>
                <a:ea typeface="+mn-ea"/>
                <a:cs typeface="+mn-cs"/>
              </a:rPr>
              <a:t>Get a piece of paper, or perhaps in a new document on your computer, and use a timeline to review how far you have come and key points along the way</a:t>
            </a:r>
          </a:p>
          <a:p>
            <a:endParaRPr lang="en-US" dirty="0"/>
          </a:p>
        </p:txBody>
      </p:sp>
      <p:sp>
        <p:nvSpPr>
          <p:cNvPr id="4" name="Slide Number Placeholder 3"/>
          <p:cNvSpPr>
            <a:spLocks noGrp="1"/>
          </p:cNvSpPr>
          <p:nvPr>
            <p:ph type="sldNum" sz="quarter" idx="5"/>
          </p:nvPr>
        </p:nvSpPr>
        <p:spPr/>
        <p:txBody>
          <a:bodyPr/>
          <a:lstStyle/>
          <a:p>
            <a:fld id="{87A04282-26E0-45A1-8E09-028CB16A080B}" type="slidenum">
              <a:rPr lang="en-GB" smtClean="0"/>
              <a:t>5</a:t>
            </a:fld>
            <a:endParaRPr lang="en-GB"/>
          </a:p>
        </p:txBody>
      </p:sp>
    </p:spTree>
    <p:extLst>
      <p:ext uri="{BB962C8B-B14F-4D97-AF65-F5344CB8AC3E}">
        <p14:creationId xmlns:p14="http://schemas.microsoft.com/office/powerpoint/2010/main" val="1341644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mn-lt"/>
                <a:ea typeface="+mn-ea"/>
                <a:cs typeface="+mn-cs"/>
                <a:sym typeface="Calibri"/>
              </a:rPr>
              <a:t>Discuss with a partner</a:t>
            </a:r>
          </a:p>
          <a:p>
            <a:pPr lvl="0"/>
            <a:r>
              <a:rPr lang="en-GB" sz="1200" dirty="0">
                <a:effectLst/>
                <a:latin typeface="+mn-lt"/>
                <a:ea typeface="+mn-ea"/>
                <a:cs typeface="+mn-cs"/>
                <a:sym typeface="Calibri"/>
              </a:rPr>
              <a:t>Challenges/problems/difficulties so far</a:t>
            </a:r>
          </a:p>
          <a:p>
            <a:pPr lvl="0"/>
            <a:r>
              <a:rPr lang="en-GB" sz="1200" dirty="0">
                <a:effectLst/>
                <a:latin typeface="+mn-lt"/>
                <a:ea typeface="+mn-ea"/>
                <a:cs typeface="+mn-cs"/>
                <a:sym typeface="Calibri"/>
              </a:rPr>
              <a:t>Achievements so far; what you are pleased with</a:t>
            </a:r>
          </a:p>
          <a:p>
            <a:pPr lvl="0"/>
            <a:endParaRPr lang="en-GB" sz="1200" dirty="0">
              <a:effectLst/>
              <a:latin typeface="+mn-lt"/>
              <a:ea typeface="+mn-ea"/>
              <a:cs typeface="+mn-cs"/>
              <a:sym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lang="en-GB" sz="1200" dirty="0">
                <a:effectLst/>
                <a:latin typeface="+mn-lt"/>
                <a:ea typeface="+mn-ea"/>
                <a:cs typeface="+mn-cs"/>
                <a:sym typeface="Calibri"/>
              </a:rPr>
              <a:t>What do you need to help complete?</a:t>
            </a:r>
          </a:p>
          <a:p>
            <a:r>
              <a:rPr lang="en-GB" sz="1200" dirty="0">
                <a:effectLst/>
                <a:latin typeface="+mn-lt"/>
                <a:ea typeface="+mn-ea"/>
                <a:cs typeface="+mn-cs"/>
                <a:sym typeface="Calibri"/>
              </a:rPr>
              <a:t> </a:t>
            </a:r>
          </a:p>
          <a:p>
            <a:r>
              <a:rPr lang="en-GB" sz="1200" dirty="0">
                <a:effectLst/>
                <a:latin typeface="+mn-lt"/>
                <a:ea typeface="+mn-ea"/>
                <a:cs typeface="+mn-cs"/>
                <a:sym typeface="Calibri"/>
              </a:rPr>
              <a:t>Feedback to rest of the room to get a sense of both the challenges and the achievements.</a:t>
            </a:r>
          </a:p>
          <a:p>
            <a:endParaRPr lang="en-US" dirty="0"/>
          </a:p>
          <a:p>
            <a:r>
              <a:rPr lang="en-US" dirty="0"/>
              <a:t>[ONLINE: see next two slides]</a:t>
            </a:r>
          </a:p>
        </p:txBody>
      </p:sp>
      <p:sp>
        <p:nvSpPr>
          <p:cNvPr id="4" name="Slide Number Placeholder 3"/>
          <p:cNvSpPr>
            <a:spLocks noGrp="1"/>
          </p:cNvSpPr>
          <p:nvPr>
            <p:ph type="sldNum" sz="quarter" idx="5"/>
          </p:nvPr>
        </p:nvSpPr>
        <p:spPr/>
        <p:txBody>
          <a:bodyPr/>
          <a:lstStyle/>
          <a:p>
            <a:fld id="{87A04282-26E0-45A1-8E09-028CB16A080B}" type="slidenum">
              <a:rPr lang="en-GB" smtClean="0"/>
              <a:t>6</a:t>
            </a:fld>
            <a:endParaRPr lang="en-GB"/>
          </a:p>
        </p:txBody>
      </p:sp>
    </p:spTree>
    <p:extLst>
      <p:ext uri="{BB962C8B-B14F-4D97-AF65-F5344CB8AC3E}">
        <p14:creationId xmlns:p14="http://schemas.microsoft.com/office/powerpoint/2010/main" val="3803029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Start by sharing their journey so far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them to annotate their thoughts anonymously on the slide inside each box – then debrief based on topics that come up and focus on how they will all have quite similar experiences. It’s helpful for them to see that they are not alone in feeling a certain way.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Tree>
    <p:extLst>
      <p:ext uri="{BB962C8B-B14F-4D97-AF65-F5344CB8AC3E}">
        <p14:creationId xmlns:p14="http://schemas.microsoft.com/office/powerpoint/2010/main" val="590530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Move on to talk about the future.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Again, ask them to annotate their thoughts anonymously on the slide inside each box – then debrief based on topics that come up</a:t>
            </a:r>
          </a:p>
        </p:txBody>
      </p:sp>
    </p:spTree>
    <p:extLst>
      <p:ext uri="{BB962C8B-B14F-4D97-AF65-F5344CB8AC3E}">
        <p14:creationId xmlns:p14="http://schemas.microsoft.com/office/powerpoint/2010/main" val="2074104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these can cause more anxiety and panic. Additional stresses such as career prospects and the final deadline approaching can also cause more panic. Acknowledge this and highlight both career and emotional support at you institution towards the end of the session.</a:t>
            </a:r>
          </a:p>
          <a:p>
            <a:endParaRPr lang="en-US" dirty="0"/>
          </a:p>
          <a:p>
            <a:r>
              <a:rPr lang="en-GB" sz="1200" kern="1200" dirty="0">
                <a:solidFill>
                  <a:schemeClr val="tx1"/>
                </a:solidFill>
                <a:effectLst/>
                <a:latin typeface="+mn-lt"/>
                <a:ea typeface="+mn-ea"/>
                <a:cs typeface="+mn-cs"/>
              </a:rPr>
              <a:t>Ask group to identify the kind of things that have got in the way and collect on flip chart.</a:t>
            </a:r>
          </a:p>
          <a:p>
            <a:r>
              <a:rPr lang="en-GB" sz="1200" kern="1200" dirty="0">
                <a:solidFill>
                  <a:schemeClr val="tx1"/>
                </a:solidFill>
                <a:effectLst/>
                <a:latin typeface="+mn-lt"/>
                <a:ea typeface="+mn-ea"/>
                <a:cs typeface="+mn-cs"/>
              </a:rPr>
              <a:t>You can use slide if these issues haven’t been covered – but better to work from their list.</a:t>
            </a:r>
          </a:p>
          <a:p>
            <a:r>
              <a:rPr lang="en-GB" sz="1200" kern="1200" dirty="0">
                <a:solidFill>
                  <a:schemeClr val="tx1"/>
                </a:solidFill>
                <a:effectLst/>
                <a:latin typeface="+mn-lt"/>
                <a:ea typeface="+mn-ea"/>
                <a:cs typeface="+mn-cs"/>
              </a:rPr>
              <a:t>Common issues that might get in the way:</a:t>
            </a:r>
          </a:p>
          <a:p>
            <a:r>
              <a:rPr lang="en-GB" sz="1200" kern="1200" dirty="0">
                <a:solidFill>
                  <a:schemeClr val="tx1"/>
                </a:solidFill>
                <a:effectLst/>
                <a:latin typeface="+mn-lt"/>
                <a:ea typeface="+mn-ea"/>
                <a:cs typeface="+mn-cs"/>
              </a:rPr>
              <a:t>Compare and despair</a:t>
            </a:r>
          </a:p>
          <a:p>
            <a:r>
              <a:rPr lang="en-GB" sz="1200" kern="1200" dirty="0">
                <a:solidFill>
                  <a:schemeClr val="tx1"/>
                </a:solidFill>
                <a:effectLst/>
                <a:latin typeface="+mn-lt"/>
                <a:ea typeface="+mn-ea"/>
                <a:cs typeface="+mn-cs"/>
              </a:rPr>
              <a:t>Anxiety</a:t>
            </a:r>
          </a:p>
          <a:p>
            <a:r>
              <a:rPr lang="en-GB" sz="1200" kern="1200" dirty="0">
                <a:solidFill>
                  <a:schemeClr val="tx1"/>
                </a:solidFill>
                <a:effectLst/>
                <a:latin typeface="+mn-lt"/>
                <a:ea typeface="+mn-ea"/>
                <a:cs typeface="+mn-cs"/>
              </a:rPr>
              <a:t>Panic</a:t>
            </a:r>
          </a:p>
          <a:p>
            <a:r>
              <a:rPr lang="en-GB" sz="1200" kern="1200" dirty="0">
                <a:solidFill>
                  <a:schemeClr val="tx1"/>
                </a:solidFill>
                <a:effectLst/>
                <a:latin typeface="+mn-lt"/>
                <a:ea typeface="+mn-ea"/>
                <a:cs typeface="+mn-cs"/>
              </a:rPr>
              <a:t>Self-doubt</a:t>
            </a:r>
          </a:p>
          <a:p>
            <a:r>
              <a:rPr lang="en-GB" sz="1200" kern="1200" dirty="0">
                <a:solidFill>
                  <a:schemeClr val="tx1"/>
                </a:solidFill>
                <a:effectLst/>
                <a:latin typeface="+mn-lt"/>
                <a:ea typeface="+mn-ea"/>
                <a:cs typeface="+mn-cs"/>
              </a:rPr>
              <a:t>Procrastination – keeping motivated – not burning out</a:t>
            </a:r>
          </a:p>
          <a:p>
            <a:r>
              <a:rPr lang="en-GB" sz="1200" kern="1200" dirty="0">
                <a:solidFill>
                  <a:schemeClr val="tx1"/>
                </a:solidFill>
                <a:effectLst/>
                <a:latin typeface="+mn-lt"/>
                <a:ea typeface="+mn-ea"/>
                <a:cs typeface="+mn-cs"/>
              </a:rPr>
              <a:t>Perfectionism – knowing when to stop</a:t>
            </a:r>
          </a:p>
          <a:p>
            <a:r>
              <a:rPr lang="en-GB" sz="1200" kern="1200" dirty="0">
                <a:solidFill>
                  <a:schemeClr val="tx1"/>
                </a:solidFill>
                <a:effectLst/>
                <a:latin typeface="+mn-lt"/>
                <a:ea typeface="+mn-ea"/>
                <a:cs typeface="+mn-cs"/>
              </a:rPr>
              <a:t>Juggling demands (</a:t>
            </a:r>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teaching, conferences, papers)</a:t>
            </a:r>
          </a:p>
        </p:txBody>
      </p:sp>
      <p:sp>
        <p:nvSpPr>
          <p:cNvPr id="4" name="Slide Number Placeholder 3"/>
          <p:cNvSpPr>
            <a:spLocks noGrp="1"/>
          </p:cNvSpPr>
          <p:nvPr>
            <p:ph type="sldNum" sz="quarter" idx="5"/>
          </p:nvPr>
        </p:nvSpPr>
        <p:spPr/>
        <p:txBody>
          <a:bodyPr/>
          <a:lstStyle/>
          <a:p>
            <a:fld id="{87A04282-26E0-45A1-8E09-028CB16A080B}" type="slidenum">
              <a:rPr lang="en-GB" smtClean="0"/>
              <a:t>9</a:t>
            </a:fld>
            <a:endParaRPr lang="en-GB"/>
          </a:p>
        </p:txBody>
      </p:sp>
    </p:spTree>
    <p:extLst>
      <p:ext uri="{BB962C8B-B14F-4D97-AF65-F5344CB8AC3E}">
        <p14:creationId xmlns:p14="http://schemas.microsoft.com/office/powerpoint/2010/main" val="2084555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Solution-focused exercise designed to help with procrastination/writer’s block etc. Perfectionism and procrastination often go hand-in-hand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Ask everyone to think of something </a:t>
            </a:r>
            <a:r>
              <a:rPr lang="en-GB" sz="1200" i="1" kern="1200" dirty="0">
                <a:solidFill>
                  <a:schemeClr val="tx1"/>
                </a:solidFill>
                <a:effectLst/>
                <a:latin typeface="+mn-lt"/>
                <a:ea typeface="+mn-ea"/>
                <a:cs typeface="+mn-cs"/>
              </a:rPr>
              <a:t>specific </a:t>
            </a:r>
            <a:r>
              <a:rPr lang="en-GB" sz="1200" kern="1200" dirty="0">
                <a:solidFill>
                  <a:schemeClr val="tx1"/>
                </a:solidFill>
                <a:effectLst/>
                <a:latin typeface="+mn-lt"/>
                <a:ea typeface="+mn-ea"/>
                <a:cs typeface="+mn-cs"/>
              </a:rPr>
              <a:t>they are avoiding/putting off doing. </a:t>
            </a:r>
          </a:p>
          <a:p>
            <a:r>
              <a:rPr lang="en-GB" sz="1200" kern="1200" dirty="0">
                <a:solidFill>
                  <a:schemeClr val="tx1"/>
                </a:solidFill>
                <a:effectLst/>
                <a:latin typeface="+mn-lt"/>
                <a:ea typeface="+mn-ea"/>
                <a:cs typeface="+mn-cs"/>
              </a:rPr>
              <a:t>Then ask them to work through the exercise on their own.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Ensure that they share in turns and not as a conversation so that everyone will go through all steps.</a:t>
            </a:r>
            <a:r>
              <a:rPr lang="en-GB" dirty="0">
                <a:effectLst/>
              </a:rPr>
              <a:t> </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Ask for comments feedback from whole group on the experience of doing this.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[ONLINE: first do individually, then share in breakout groups of 4]</a:t>
            </a:r>
          </a:p>
          <a:p>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7A04282-26E0-45A1-8E09-028CB16A080B}" type="slidenum">
              <a:rPr lang="en-GB" smtClean="0"/>
              <a:t>10</a:t>
            </a:fld>
            <a:endParaRPr lang="en-GB"/>
          </a:p>
        </p:txBody>
      </p:sp>
    </p:spTree>
    <p:extLst>
      <p:ext uri="{BB962C8B-B14F-4D97-AF65-F5344CB8AC3E}">
        <p14:creationId xmlns:p14="http://schemas.microsoft.com/office/powerpoint/2010/main" val="25483200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spTree>
      <p:nvGrpSpPr>
        <p:cNvPr id="1" name=""/>
        <p:cNvGrpSpPr/>
        <p:nvPr/>
      </p:nvGrpSpPr>
      <p:grpSpPr>
        <a:xfrm>
          <a:off x="0" y="0"/>
          <a:ext cx="0" cy="0"/>
          <a:chOff x="0" y="0"/>
          <a:chExt cx="0" cy="0"/>
        </a:xfrm>
      </p:grpSpPr>
      <p:pic>
        <p:nvPicPr>
          <p:cNvPr id="8" name="Picture 7" descr="A picture containing graphics, drawing&#10;&#10;Description automatically generated">
            <a:extLst>
              <a:ext uri="{FF2B5EF4-FFF2-40B4-BE49-F238E27FC236}">
                <a16:creationId xmlns:a16="http://schemas.microsoft.com/office/drawing/2014/main" id="{1BBDE858-40B8-A444-80BA-B8E649EEB3FE}"/>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331912" y="765175"/>
            <a:ext cx="5040313" cy="2663825"/>
          </a:xfrm>
        </p:spPr>
        <p:txBody>
          <a:bodyPr anchor="b"/>
          <a:lstStyle>
            <a:lvl1pPr algn="l">
              <a:defRPr sz="3000"/>
            </a:lvl1pPr>
          </a:lstStyle>
          <a:p>
            <a:r>
              <a:rPr lang="en-US"/>
              <a:t>Click to edit Master title style</a:t>
            </a:r>
            <a:endParaRPr lang="en-US" dirty="0"/>
          </a:p>
        </p:txBody>
      </p:sp>
      <p:sp>
        <p:nvSpPr>
          <p:cNvPr id="3" name="Subtitle 2"/>
          <p:cNvSpPr>
            <a:spLocks noGrp="1"/>
          </p:cNvSpPr>
          <p:nvPr>
            <p:ph type="subTitle" idx="1"/>
          </p:nvPr>
        </p:nvSpPr>
        <p:spPr>
          <a:xfrm>
            <a:off x="1331912" y="3759200"/>
            <a:ext cx="5040313" cy="2478086"/>
          </a:xfrm>
        </p:spPr>
        <p:txBody>
          <a:bodyPr>
            <a:normAutofit/>
          </a:bodyPr>
          <a:lstStyle>
            <a:lvl1pPr marL="0" indent="0" algn="l">
              <a:buNone/>
              <a:defRPr sz="2100" baseline="0">
                <a:solidFill>
                  <a:schemeClr val="bg1"/>
                </a:solidFill>
                <a:latin typeface="Brown-RegularItalic"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a:xfrm>
            <a:off x="1331911" y="6237287"/>
            <a:ext cx="2438401" cy="269875"/>
          </a:xfrm>
        </p:spPr>
        <p:txBody>
          <a:bodyPr/>
          <a:lstStyle>
            <a:lvl1pPr>
              <a:defRPr sz="1200" b="1" i="0" baseline="0">
                <a:latin typeface="Brown-RegularItalic" pitchFamily="2" charset="77"/>
              </a:defRPr>
            </a:lvl1pPr>
          </a:lstStyle>
          <a:p>
            <a:endParaRPr lang="en-GB"/>
          </a:p>
        </p:txBody>
      </p:sp>
      <p:pic>
        <p:nvPicPr>
          <p:cNvPr id="13" name="Picture 12">
            <a:extLst>
              <a:ext uri="{FF2B5EF4-FFF2-40B4-BE49-F238E27FC236}">
                <a16:creationId xmlns:a16="http://schemas.microsoft.com/office/drawing/2014/main" id="{0A84E5A3-3D06-6949-AC28-B722F3CF8A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913" y="1556792"/>
            <a:ext cx="2768600" cy="736600"/>
          </a:xfrm>
          <a:prstGeom prst="rect">
            <a:avLst/>
          </a:prstGeom>
        </p:spPr>
      </p:pic>
      <p:sp>
        <p:nvSpPr>
          <p:cNvPr id="34" name="Oval 33">
            <a:extLst>
              <a:ext uri="{FF2B5EF4-FFF2-40B4-BE49-F238E27FC236}">
                <a16:creationId xmlns:a16="http://schemas.microsoft.com/office/drawing/2014/main" id="{553D9B69-C2EB-EE4D-AA25-2F1A6C129FFE}"/>
              </a:ext>
            </a:extLst>
          </p:cNvPr>
          <p:cNvSpPr>
            <a:spLocks noChangeAspect="1"/>
          </p:cNvSpPr>
          <p:nvPr/>
        </p:nvSpPr>
        <p:spPr>
          <a:xfrm>
            <a:off x="6516216" y="3514991"/>
            <a:ext cx="2327553" cy="2463612"/>
          </a:xfrm>
          <a:prstGeom prst="ellipse">
            <a:avLst/>
          </a:prstGeom>
          <a:solidFill>
            <a:srgbClr val="035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4079E680-E726-0844-BCAF-4972A9901514}"/>
              </a:ext>
            </a:extLst>
          </p:cNvPr>
          <p:cNvGrpSpPr/>
          <p:nvPr/>
        </p:nvGrpSpPr>
        <p:grpSpPr>
          <a:xfrm>
            <a:off x="6760125" y="3757047"/>
            <a:ext cx="1954089" cy="1979500"/>
            <a:chOff x="6012104" y="4930467"/>
            <a:chExt cx="1964391" cy="1971858"/>
          </a:xfrm>
          <a:solidFill>
            <a:schemeClr val="bg1"/>
          </a:solidFill>
        </p:grpSpPr>
        <p:sp>
          <p:nvSpPr>
            <p:cNvPr id="15" name="Oval 14">
              <a:extLst>
                <a:ext uri="{FF2B5EF4-FFF2-40B4-BE49-F238E27FC236}">
                  <a16:creationId xmlns:a16="http://schemas.microsoft.com/office/drawing/2014/main" id="{AFC4D083-003E-A14D-974B-2CE669FC7650}"/>
                </a:ext>
              </a:extLst>
            </p:cNvPr>
            <p:cNvSpPr>
              <a:spLocks noChangeAspect="1"/>
            </p:cNvSpPr>
            <p:nvPr userDrawn="1"/>
          </p:nvSpPr>
          <p:spPr>
            <a:xfrm>
              <a:off x="6012104" y="4930467"/>
              <a:ext cx="1964391" cy="19718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AA086D38-8813-434D-A7C0-0DE255E8770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22041" y="6038287"/>
              <a:ext cx="1386623" cy="440198"/>
            </a:xfrm>
            <a:prstGeom prst="rect">
              <a:avLst/>
            </a:prstGeom>
            <a:grpFill/>
            <a:ln>
              <a:noFill/>
            </a:ln>
          </p:spPr>
        </p:pic>
        <p:pic>
          <p:nvPicPr>
            <p:cNvPr id="17" name="Picture 16">
              <a:extLst>
                <a:ext uri="{FF2B5EF4-FFF2-40B4-BE49-F238E27FC236}">
                  <a16:creationId xmlns:a16="http://schemas.microsoft.com/office/drawing/2014/main" id="{4145DB10-F622-D04A-92B4-534DE30B2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333299" y="5382899"/>
              <a:ext cx="1373431" cy="526851"/>
            </a:xfrm>
            <a:prstGeom prst="rect">
              <a:avLst/>
            </a:prstGeom>
            <a:grpFill/>
            <a:ln>
              <a:noFill/>
            </a:ln>
          </p:spPr>
        </p:pic>
      </p:grpSp>
    </p:spTree>
    <p:extLst>
      <p:ext uri="{BB962C8B-B14F-4D97-AF65-F5344CB8AC3E}">
        <p14:creationId xmlns:p14="http://schemas.microsoft.com/office/powerpoint/2010/main" val="1669256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ext_SimpleOrange">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D2F4F874-EB9C-F146-83CC-79344F7B51BA}"/>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0" i="0">
                <a:latin typeface="Roboto Slab" pitchFamily="2" charset="0"/>
                <a:ea typeface="Roboto Slab" pitchFamily="2" charset="0"/>
              </a:defRPr>
            </a:lvl1pPr>
          </a:lstStyle>
          <a:p>
            <a:pPr lvl="0"/>
            <a:r>
              <a:rPr lang="en-US"/>
              <a:t>Edit Master text styles</a:t>
            </a:r>
          </a:p>
          <a:p>
            <a:pPr lvl="1"/>
            <a:r>
              <a:rPr lang="en-US"/>
              <a:t>Second level</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D65FF9-0038-4CBC-BFDD-7E5229F12073}" type="slidenum">
              <a:rPr lang="en-GB" smtClean="0"/>
              <a:t>‹#›</a:t>
            </a:fld>
            <a:endParaRPr lang="en-GB"/>
          </a:p>
        </p:txBody>
      </p:sp>
      <p:sp>
        <p:nvSpPr>
          <p:cNvPr id="9" name="Doughnut 8">
            <a:extLst>
              <a:ext uri="{FF2B5EF4-FFF2-40B4-BE49-F238E27FC236}">
                <a16:creationId xmlns:a16="http://schemas.microsoft.com/office/drawing/2014/main" id="{17FF44BA-6141-4647-88FE-E34D50AACA10}"/>
              </a:ext>
            </a:extLst>
          </p:cNvPr>
          <p:cNvSpPr/>
          <p:nvPr/>
        </p:nvSpPr>
        <p:spPr>
          <a:xfrm>
            <a:off x="8208963" y="5967412"/>
            <a:ext cx="539750" cy="539750"/>
          </a:xfrm>
          <a:prstGeom prst="donut">
            <a:avLst>
              <a:gd name="adj" fmla="val 132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a:extLst>
              <a:ext uri="{FF2B5EF4-FFF2-40B4-BE49-F238E27FC236}">
                <a16:creationId xmlns:a16="http://schemas.microsoft.com/office/drawing/2014/main" id="{F83518F3-50F6-3741-9752-6CE9F7E094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232" y="383971"/>
            <a:ext cx="1432800" cy="381204"/>
          </a:xfrm>
          <a:prstGeom prst="rect">
            <a:avLst/>
          </a:prstGeom>
        </p:spPr>
      </p:pic>
    </p:spTree>
    <p:extLst>
      <p:ext uri="{BB962C8B-B14F-4D97-AF65-F5344CB8AC3E}">
        <p14:creationId xmlns:p14="http://schemas.microsoft.com/office/powerpoint/2010/main" val="1423629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ext 2Col_SimpleOrange">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2289A84F-1C3C-C849-B29A-43A9BB2E10D3}"/>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b="1" i="0">
                <a:latin typeface="Brown-RegularItalic" pitchFamily="2" charset="77"/>
              </a:defRPr>
            </a:lvl1pPr>
          </a:lstStyle>
          <a:p>
            <a:r>
              <a:rPr lang="en-US"/>
              <a:t>Click to edit Master title style</a:t>
            </a:r>
            <a:endParaRPr lang="en-US" dirty="0"/>
          </a:p>
        </p:txBody>
      </p:sp>
      <p:sp>
        <p:nvSpPr>
          <p:cNvPr id="3" name="Content Placeholder 2"/>
          <p:cNvSpPr>
            <a:spLocks noGrp="1"/>
          </p:cNvSpPr>
          <p:nvPr>
            <p:ph sz="half" idx="1"/>
          </p:nvPr>
        </p:nvSpPr>
        <p:spPr>
          <a:xfrm>
            <a:off x="684212" y="2420936"/>
            <a:ext cx="3579813" cy="3816352"/>
          </a:xfrm>
        </p:spPr>
        <p:txBody>
          <a:bodyPr/>
          <a:lstStyle>
            <a:lvl1pPr>
              <a:defRPr b="0" i="0">
                <a:latin typeface="Roboto Slab" pitchFamily="2" charset="0"/>
                <a:ea typeface="Roboto Slab" pitchFamily="2" charset="0"/>
              </a:defRPr>
            </a:lvl1pPr>
            <a:lvl2pPr marL="144000" indent="-457200">
              <a:spcAft>
                <a:spcPts val="600"/>
              </a:spcAft>
              <a:defRPr b="0" i="0">
                <a:latin typeface="Roboto Slab Light" pitchFamily="2" charset="0"/>
                <a:ea typeface="Roboto Slab Light" pitchFamily="2" charset="0"/>
              </a:defRPr>
            </a:lvl2pPr>
            <a:lvl3pPr marL="144000" indent="-457200">
              <a:spcAft>
                <a:spcPts val="600"/>
              </a:spcAft>
              <a:defRPr b="0" i="0">
                <a:latin typeface="Brown-RegularItalic" pitchFamily="2" charset="77"/>
              </a:defRPr>
            </a:lvl3pPr>
            <a:lvl4pPr marL="144000" indent="-457200">
              <a:spcAft>
                <a:spcPts val="600"/>
              </a:spcAft>
              <a:defRPr b="0" i="0">
                <a:latin typeface="Brown-RegularItalic" pitchFamily="2" charset="77"/>
              </a:defRPr>
            </a:lvl4pPr>
            <a:lvl5pPr marL="144000" indent="-457200">
              <a:spcAft>
                <a:spcPts val="600"/>
              </a:spcAft>
              <a:defRPr b="0" i="0">
                <a:latin typeface="Brown-RegularItalic" pitchFamily="2" charset="77"/>
              </a:defRPr>
            </a:lvl5pPr>
          </a:lstStyle>
          <a:p>
            <a:pPr lvl="0"/>
            <a:r>
              <a:rPr lang="en-US"/>
              <a:t>Edit Master text styles</a:t>
            </a:r>
          </a:p>
          <a:p>
            <a:pPr lvl="1"/>
            <a:r>
              <a:rPr lang="en-US"/>
              <a:t>Second level</a:t>
            </a:r>
          </a:p>
        </p:txBody>
      </p:sp>
      <p:sp>
        <p:nvSpPr>
          <p:cNvPr id="4" name="Content Placeholder 3"/>
          <p:cNvSpPr>
            <a:spLocks noGrp="1"/>
          </p:cNvSpPr>
          <p:nvPr>
            <p:ph sz="half" idx="2"/>
          </p:nvPr>
        </p:nvSpPr>
        <p:spPr>
          <a:xfrm>
            <a:off x="4629150" y="2420937"/>
            <a:ext cx="3579813" cy="3816351"/>
          </a:xfrm>
        </p:spPr>
        <p:txBody>
          <a:bodyPr/>
          <a:lstStyle>
            <a:lvl1pPr>
              <a:defRPr b="0" i="0">
                <a:latin typeface="Roboto Slab" pitchFamily="2" charset="0"/>
                <a:ea typeface="Roboto Slab" pitchFamily="2" charset="0"/>
              </a:defRPr>
            </a:lvl1pPr>
            <a:lvl2pPr>
              <a:defRPr b="0" i="0">
                <a:latin typeface="Roboto Slab Light" pitchFamily="2" charset="0"/>
                <a:ea typeface="Roboto Slab Light" pitchFamily="2" charset="0"/>
              </a:defRPr>
            </a:lvl2pPr>
            <a:lvl3pPr>
              <a:defRPr b="0" i="0">
                <a:latin typeface="Brown-RegularItalic" pitchFamily="2" charset="77"/>
              </a:defRPr>
            </a:lvl3pPr>
            <a:lvl4pPr>
              <a:defRPr b="0" i="0">
                <a:latin typeface="Brown-RegularItalic" pitchFamily="2" charset="77"/>
              </a:defRPr>
            </a:lvl4pPr>
            <a:lvl5pPr>
              <a:defRPr b="0" i="0">
                <a:latin typeface="Brown-RegularItalic" pitchFamily="2" charset="77"/>
              </a:defRPr>
            </a:lvl5pPr>
          </a:lstStyle>
          <a:p>
            <a:pPr lvl="0"/>
            <a:r>
              <a:rPr lang="en-US"/>
              <a:t>Edit Master text styles</a:t>
            </a:r>
          </a:p>
          <a:p>
            <a:pPr lvl="1"/>
            <a:r>
              <a:rPr lang="en-US"/>
              <a:t>Second level</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D65FF9-0038-4CBC-BFDD-7E5229F12073}" type="slidenum">
              <a:rPr lang="en-GB" smtClean="0"/>
              <a:t>‹#›</a:t>
            </a:fld>
            <a:endParaRPr lang="en-GB"/>
          </a:p>
        </p:txBody>
      </p:sp>
      <p:sp>
        <p:nvSpPr>
          <p:cNvPr id="9" name="Doughnut 8">
            <a:extLst>
              <a:ext uri="{FF2B5EF4-FFF2-40B4-BE49-F238E27FC236}">
                <a16:creationId xmlns:a16="http://schemas.microsoft.com/office/drawing/2014/main" id="{13F22FF7-9E4E-A741-980B-8BFF6ED94259}"/>
              </a:ext>
            </a:extLst>
          </p:cNvPr>
          <p:cNvSpPr/>
          <p:nvPr/>
        </p:nvSpPr>
        <p:spPr>
          <a:xfrm>
            <a:off x="8208963" y="5967412"/>
            <a:ext cx="539750" cy="539750"/>
          </a:xfrm>
          <a:prstGeom prst="donut">
            <a:avLst>
              <a:gd name="adj" fmla="val 132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73449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ext_SimpleTeal">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99266CA0-0607-3944-ACAF-CF90E45B5FEA}"/>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0" i="0">
                <a:latin typeface="Roboto Slab" pitchFamily="2" charset="0"/>
                <a:ea typeface="Roboto Slab" pitchFamily="2" charset="0"/>
              </a:defRPr>
            </a:lvl1pPr>
          </a:lstStyle>
          <a:p>
            <a:pPr lvl="0"/>
            <a:r>
              <a:rPr lang="en-US"/>
              <a:t>Edit Master text styles</a:t>
            </a:r>
          </a:p>
          <a:p>
            <a:pPr lvl="1"/>
            <a:r>
              <a:rPr lang="en-US"/>
              <a:t>Second level</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D65FF9-0038-4CBC-BFDD-7E5229F12073}" type="slidenum">
              <a:rPr lang="en-GB" smtClean="0"/>
              <a:t>‹#›</a:t>
            </a:fld>
            <a:endParaRPr lang="en-GB"/>
          </a:p>
        </p:txBody>
      </p:sp>
      <p:sp>
        <p:nvSpPr>
          <p:cNvPr id="9" name="Doughnut 8">
            <a:extLst>
              <a:ext uri="{FF2B5EF4-FFF2-40B4-BE49-F238E27FC236}">
                <a16:creationId xmlns:a16="http://schemas.microsoft.com/office/drawing/2014/main" id="{17FF44BA-6141-4647-88FE-E34D50AACA10}"/>
              </a:ext>
            </a:extLst>
          </p:cNvPr>
          <p:cNvSpPr/>
          <p:nvPr/>
        </p:nvSpPr>
        <p:spPr>
          <a:xfrm>
            <a:off x="8208963" y="5967412"/>
            <a:ext cx="539750" cy="539750"/>
          </a:xfrm>
          <a:prstGeom prst="donut">
            <a:avLst>
              <a:gd name="adj" fmla="val 132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33769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Final_Thankyou">
    <p:spTree>
      <p:nvGrpSpPr>
        <p:cNvPr id="1" name=""/>
        <p:cNvGrpSpPr/>
        <p:nvPr/>
      </p:nvGrpSpPr>
      <p:grpSpPr>
        <a:xfrm>
          <a:off x="0" y="0"/>
          <a:ext cx="0" cy="0"/>
          <a:chOff x="0" y="0"/>
          <a:chExt cx="0" cy="0"/>
        </a:xfrm>
      </p:grpSpPr>
      <p:pic>
        <p:nvPicPr>
          <p:cNvPr id="6" name="Picture 5" descr="A picture containing drawing, device&#10;&#10;Description automatically generated">
            <a:extLst>
              <a:ext uri="{FF2B5EF4-FFF2-40B4-BE49-F238E27FC236}">
                <a16:creationId xmlns:a16="http://schemas.microsoft.com/office/drawing/2014/main" id="{8C31DBF2-E778-D349-8D0C-A895AB5ABC3E}"/>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331912" y="765175"/>
            <a:ext cx="5040313" cy="2663825"/>
          </a:xfrm>
        </p:spPr>
        <p:txBody>
          <a:bodyPr anchor="b"/>
          <a:lstStyle>
            <a:lvl1pPr algn="l">
              <a:defRPr sz="3000"/>
            </a:lvl1pPr>
          </a:lstStyle>
          <a:p>
            <a:r>
              <a:rPr lang="en-GB" dirty="0"/>
              <a:t>Thank you</a:t>
            </a:r>
            <a:endParaRPr lang="en-US" dirty="0"/>
          </a:p>
        </p:txBody>
      </p:sp>
      <p:sp>
        <p:nvSpPr>
          <p:cNvPr id="3" name="Subtitle 2"/>
          <p:cNvSpPr>
            <a:spLocks noGrp="1"/>
          </p:cNvSpPr>
          <p:nvPr>
            <p:ph type="subTitle" idx="1" hasCustomPrompt="1"/>
          </p:nvPr>
        </p:nvSpPr>
        <p:spPr>
          <a:xfrm>
            <a:off x="1331912" y="4980214"/>
            <a:ext cx="5040313" cy="1257071"/>
          </a:xfrm>
        </p:spPr>
        <p:txBody>
          <a:bodyPr>
            <a:normAutofit/>
          </a:bodyPr>
          <a:lstStyle>
            <a:lvl1pPr marL="0" indent="0" algn="l">
              <a:buNone/>
              <a:defRPr lang="en-GB" sz="1200" b="0" i="0" smtClean="0">
                <a:solidFill>
                  <a:srgbClr val="EF811B"/>
                </a:solidFill>
                <a:effectLst/>
                <a:latin typeface="Roboto Slab" pitchFamily="2" charset="0"/>
                <a:ea typeface="Roboto Slab"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b="0" dirty="0">
                <a:solidFill>
                  <a:srgbClr val="EF7F1A"/>
                </a:solidFill>
              </a:rPr>
              <a:t>Charlie Waller Trust</a:t>
            </a:r>
          </a:p>
          <a:p>
            <a:r>
              <a:rPr lang="en-GB" dirty="0">
                <a:solidFill>
                  <a:srgbClr val="FFFFFF"/>
                </a:solidFill>
              </a:rPr>
              <a:t>First Floor, Rear Office </a:t>
            </a:r>
            <a:r>
              <a:rPr lang="en-GB" dirty="0">
                <a:solidFill>
                  <a:srgbClr val="EF7F1A"/>
                </a:solidFill>
              </a:rPr>
              <a:t>•</a:t>
            </a:r>
            <a:r>
              <a:rPr lang="en-GB" dirty="0">
                <a:solidFill>
                  <a:srgbClr val="FFFFFF"/>
                </a:solidFill>
              </a:rPr>
              <a:t> 32 High Street</a:t>
            </a:r>
            <a:br>
              <a:rPr lang="en-GB" dirty="0">
                <a:solidFill>
                  <a:srgbClr val="FFFFFF"/>
                </a:solidFill>
              </a:rPr>
            </a:br>
            <a:r>
              <a:rPr lang="en-GB" dirty="0">
                <a:solidFill>
                  <a:srgbClr val="FFFFFF"/>
                </a:solidFill>
              </a:rPr>
              <a:t>Thatcham </a:t>
            </a:r>
            <a:r>
              <a:rPr lang="en-GB" dirty="0">
                <a:solidFill>
                  <a:srgbClr val="EF7F1A"/>
                </a:solidFill>
              </a:rPr>
              <a:t>•</a:t>
            </a:r>
            <a:r>
              <a:rPr lang="en-GB" dirty="0">
                <a:solidFill>
                  <a:srgbClr val="FFFFFF"/>
                </a:solidFill>
              </a:rPr>
              <a:t> Berkshire RG19 3JD</a:t>
            </a:r>
          </a:p>
          <a:p>
            <a:r>
              <a:rPr lang="en-GB" dirty="0">
                <a:solidFill>
                  <a:srgbClr val="FFFFFF"/>
                </a:solidFill>
              </a:rPr>
              <a:t>01635 869754 </a:t>
            </a:r>
            <a:r>
              <a:rPr lang="en-GB" dirty="0">
                <a:solidFill>
                  <a:srgbClr val="EF7F1A"/>
                </a:solidFill>
              </a:rPr>
              <a:t>•</a:t>
            </a:r>
            <a:r>
              <a:rPr lang="en-GB" dirty="0">
                <a:solidFill>
                  <a:srgbClr val="FFFFFF"/>
                </a:solidFill>
              </a:rPr>
              <a:t> </a:t>
            </a:r>
            <a:r>
              <a:rPr lang="en-GB" dirty="0" err="1">
                <a:solidFill>
                  <a:srgbClr val="FFFFFF"/>
                </a:solidFill>
              </a:rPr>
              <a:t>admin@charliewaller.org</a:t>
            </a:r>
            <a:endParaRPr lang="en-GB" dirty="0">
              <a:solidFill>
                <a:srgbClr val="FFFFFF"/>
              </a:solidFill>
            </a:endParaRPr>
          </a:p>
        </p:txBody>
      </p:sp>
      <p:sp>
        <p:nvSpPr>
          <p:cNvPr id="5" name="Footer Placeholder 4"/>
          <p:cNvSpPr>
            <a:spLocks noGrp="1"/>
          </p:cNvSpPr>
          <p:nvPr>
            <p:ph type="ftr" sz="quarter" idx="11"/>
          </p:nvPr>
        </p:nvSpPr>
        <p:spPr>
          <a:xfrm>
            <a:off x="1331911" y="6237287"/>
            <a:ext cx="2438401" cy="269875"/>
          </a:xfrm>
        </p:spPr>
        <p:txBody>
          <a:bodyPr/>
          <a:lstStyle>
            <a:lvl1pPr>
              <a:defRPr sz="1200" b="1" i="0" baseline="0">
                <a:solidFill>
                  <a:srgbClr val="EF811B"/>
                </a:solidFill>
                <a:latin typeface="Brown-RegularItalic" pitchFamily="2" charset="77"/>
              </a:defRPr>
            </a:lvl1pPr>
          </a:lstStyle>
          <a:p>
            <a:endParaRPr lang="en-GB"/>
          </a:p>
        </p:txBody>
      </p:sp>
      <p:sp>
        <p:nvSpPr>
          <p:cNvPr id="10" name="Footer Placeholder 4">
            <a:extLst>
              <a:ext uri="{FF2B5EF4-FFF2-40B4-BE49-F238E27FC236}">
                <a16:creationId xmlns:a16="http://schemas.microsoft.com/office/drawing/2014/main" id="{34D152FF-FF2B-244A-B63C-688B3E62070C}"/>
              </a:ext>
            </a:extLst>
          </p:cNvPr>
          <p:cNvSpPr txBox="1">
            <a:spLocks/>
          </p:cNvSpPr>
          <p:nvPr/>
        </p:nvSpPr>
        <p:spPr>
          <a:xfrm>
            <a:off x="6244997" y="6237285"/>
            <a:ext cx="2438401" cy="269875"/>
          </a:xfrm>
          <a:prstGeom prst="rect">
            <a:avLst/>
          </a:prstGeom>
        </p:spPr>
        <p:txBody>
          <a:bodyPr vert="horz" lIns="0" tIns="0" rIns="0" bIns="0" rtlCol="0" anchor="b" anchorCtr="0"/>
          <a:lstStyle>
            <a:defPPr>
              <a:defRPr lang="en-US"/>
            </a:defPPr>
            <a:lvl1pPr marL="0" algn="l" defTabSz="457200" rtl="0" eaLnBrk="1" latinLnBrk="0" hangingPunct="1">
              <a:defRPr sz="1200" b="1" i="0" kern="1200" baseline="0">
                <a:solidFill>
                  <a:srgbClr val="EF811B"/>
                </a:solidFill>
                <a:latin typeface="Brown-RegularItalic"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800" b="0" i="0" kern="1200" baseline="0" dirty="0">
                <a:solidFill>
                  <a:schemeClr val="bg1"/>
                </a:solidFill>
                <a:effectLst/>
                <a:latin typeface="Roboto Slab Light" pitchFamily="2" charset="0"/>
                <a:ea typeface="Roboto Slab Light" pitchFamily="2" charset="0"/>
                <a:cs typeface="+mn-cs"/>
              </a:rPr>
              <a:t>Registered charity number 1109984</a:t>
            </a:r>
          </a:p>
        </p:txBody>
      </p:sp>
    </p:spTree>
    <p:extLst>
      <p:ext uri="{BB962C8B-B14F-4D97-AF65-F5344CB8AC3E}">
        <p14:creationId xmlns:p14="http://schemas.microsoft.com/office/powerpoint/2010/main" val="1822517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Final_Thankyou">
    <p:spTree>
      <p:nvGrpSpPr>
        <p:cNvPr id="1" name=""/>
        <p:cNvGrpSpPr/>
        <p:nvPr/>
      </p:nvGrpSpPr>
      <p:grpSpPr>
        <a:xfrm>
          <a:off x="0" y="0"/>
          <a:ext cx="0" cy="0"/>
          <a:chOff x="0" y="0"/>
          <a:chExt cx="0" cy="0"/>
        </a:xfrm>
      </p:grpSpPr>
      <p:pic>
        <p:nvPicPr>
          <p:cNvPr id="6" name="Picture 5" descr="A picture containing drawing, device&#10;&#10;Description automatically generated">
            <a:extLst>
              <a:ext uri="{FF2B5EF4-FFF2-40B4-BE49-F238E27FC236}">
                <a16:creationId xmlns:a16="http://schemas.microsoft.com/office/drawing/2014/main" id="{8C31DBF2-E778-D349-8D0C-A895AB5ABC3E}"/>
              </a:ext>
            </a:extLst>
          </p:cNvPr>
          <p:cNvPicPr>
            <a:picLocks noChangeAspect="1"/>
          </p:cNvPicPr>
          <p:nvPr/>
        </p:nvPicPr>
        <p:blipFill>
          <a:blip r:embed="rId2"/>
          <a:stretch>
            <a:fillRect/>
          </a:stretch>
        </p:blipFill>
        <p:spPr>
          <a:xfrm>
            <a:off x="0" y="0"/>
            <a:ext cx="9144000" cy="6858000"/>
          </a:xfrm>
          <a:prstGeom prst="rect">
            <a:avLst/>
          </a:prstGeom>
        </p:spPr>
      </p:pic>
      <p:sp>
        <p:nvSpPr>
          <p:cNvPr id="5" name="Footer Placeholder 4"/>
          <p:cNvSpPr>
            <a:spLocks noGrp="1"/>
          </p:cNvSpPr>
          <p:nvPr>
            <p:ph type="ftr" sz="quarter" idx="11"/>
          </p:nvPr>
        </p:nvSpPr>
        <p:spPr>
          <a:xfrm>
            <a:off x="1331911" y="6237287"/>
            <a:ext cx="2438401" cy="269875"/>
          </a:xfrm>
        </p:spPr>
        <p:txBody>
          <a:bodyPr/>
          <a:lstStyle>
            <a:lvl1pPr>
              <a:defRPr sz="1200" b="1" i="0" baseline="0">
                <a:solidFill>
                  <a:srgbClr val="EF811B"/>
                </a:solidFill>
                <a:latin typeface="Brown-RegularItalic" pitchFamily="2" charset="77"/>
              </a:defRPr>
            </a:lvl1pPr>
          </a:lstStyle>
          <a:p>
            <a:endParaRPr lang="en-GB"/>
          </a:p>
        </p:txBody>
      </p:sp>
      <p:sp>
        <p:nvSpPr>
          <p:cNvPr id="19" name="Subtitle 2">
            <a:extLst>
              <a:ext uri="{FF2B5EF4-FFF2-40B4-BE49-F238E27FC236}">
                <a16:creationId xmlns:a16="http://schemas.microsoft.com/office/drawing/2014/main" id="{AFFE21A3-0B27-AD43-AB53-3A82C31FC5C5}"/>
              </a:ext>
            </a:extLst>
          </p:cNvPr>
          <p:cNvSpPr>
            <a:spLocks noGrp="1"/>
          </p:cNvSpPr>
          <p:nvPr>
            <p:ph type="subTitle" idx="1"/>
          </p:nvPr>
        </p:nvSpPr>
        <p:spPr>
          <a:xfrm>
            <a:off x="934759" y="3746427"/>
            <a:ext cx="5040313" cy="2478086"/>
          </a:xfrm>
        </p:spPr>
        <p:txBody>
          <a:bodyPr>
            <a:normAutofit/>
          </a:bodyPr>
          <a:lstStyle>
            <a:lvl1pPr marL="0" indent="0" algn="l">
              <a:buNone/>
              <a:defRPr sz="2100" baseline="0">
                <a:solidFill>
                  <a:schemeClr val="bg1"/>
                </a:solidFill>
                <a:latin typeface="Brown-RegularItalic"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Oval 12">
            <a:extLst>
              <a:ext uri="{FF2B5EF4-FFF2-40B4-BE49-F238E27FC236}">
                <a16:creationId xmlns:a16="http://schemas.microsoft.com/office/drawing/2014/main" id="{4B17484E-D401-9340-9F36-9203F9407A00}"/>
              </a:ext>
            </a:extLst>
          </p:cNvPr>
          <p:cNvSpPr>
            <a:spLocks noChangeAspect="1"/>
          </p:cNvSpPr>
          <p:nvPr/>
        </p:nvSpPr>
        <p:spPr>
          <a:xfrm>
            <a:off x="6516216" y="3514991"/>
            <a:ext cx="2327553" cy="2463612"/>
          </a:xfrm>
          <a:prstGeom prst="ellipse">
            <a:avLst/>
          </a:prstGeom>
          <a:solidFill>
            <a:srgbClr val="035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D28BA930-CE36-7B41-A4BC-BAD3D11F02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913" y="1556792"/>
            <a:ext cx="2768600" cy="736600"/>
          </a:xfrm>
          <a:prstGeom prst="rect">
            <a:avLst/>
          </a:prstGeom>
        </p:spPr>
      </p:pic>
      <p:grpSp>
        <p:nvGrpSpPr>
          <p:cNvPr id="12" name="Group 11">
            <a:extLst>
              <a:ext uri="{FF2B5EF4-FFF2-40B4-BE49-F238E27FC236}">
                <a16:creationId xmlns:a16="http://schemas.microsoft.com/office/drawing/2014/main" id="{8439C9DE-B19E-AC47-90C2-BEDD7D3E5DFB}"/>
              </a:ext>
            </a:extLst>
          </p:cNvPr>
          <p:cNvGrpSpPr/>
          <p:nvPr/>
        </p:nvGrpSpPr>
        <p:grpSpPr>
          <a:xfrm>
            <a:off x="6760125" y="3757047"/>
            <a:ext cx="1954089" cy="1979500"/>
            <a:chOff x="6012104" y="4930467"/>
            <a:chExt cx="1964391" cy="1971858"/>
          </a:xfrm>
          <a:solidFill>
            <a:schemeClr val="bg1"/>
          </a:solidFill>
        </p:grpSpPr>
        <p:sp>
          <p:nvSpPr>
            <p:cNvPr id="14" name="Oval 13">
              <a:extLst>
                <a:ext uri="{FF2B5EF4-FFF2-40B4-BE49-F238E27FC236}">
                  <a16:creationId xmlns:a16="http://schemas.microsoft.com/office/drawing/2014/main" id="{2C5093D0-007D-0D4C-B5CD-2910AB346CD9}"/>
                </a:ext>
              </a:extLst>
            </p:cNvPr>
            <p:cNvSpPr>
              <a:spLocks noChangeAspect="1"/>
            </p:cNvSpPr>
            <p:nvPr userDrawn="1"/>
          </p:nvSpPr>
          <p:spPr>
            <a:xfrm>
              <a:off x="6012104" y="4930467"/>
              <a:ext cx="1964391" cy="19718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6AADFB72-1159-9245-9AA1-F5E137D6847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22041" y="6038287"/>
              <a:ext cx="1386623" cy="440198"/>
            </a:xfrm>
            <a:prstGeom prst="rect">
              <a:avLst/>
            </a:prstGeom>
            <a:grpFill/>
            <a:ln>
              <a:noFill/>
            </a:ln>
          </p:spPr>
        </p:pic>
        <p:pic>
          <p:nvPicPr>
            <p:cNvPr id="21" name="Picture 20">
              <a:extLst>
                <a:ext uri="{FF2B5EF4-FFF2-40B4-BE49-F238E27FC236}">
                  <a16:creationId xmlns:a16="http://schemas.microsoft.com/office/drawing/2014/main" id="{AFA079FA-4DF2-5C45-8732-8EE25BA56C9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333299" y="5382899"/>
              <a:ext cx="1373431" cy="526851"/>
            </a:xfrm>
            <a:prstGeom prst="rect">
              <a:avLst/>
            </a:prstGeom>
            <a:grpFill/>
            <a:ln>
              <a:noFill/>
            </a:ln>
          </p:spPr>
        </p:pic>
      </p:grpSp>
    </p:spTree>
    <p:extLst>
      <p:ext uri="{BB962C8B-B14F-4D97-AF65-F5344CB8AC3E}">
        <p14:creationId xmlns:p14="http://schemas.microsoft.com/office/powerpoint/2010/main" val="861719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784BD3-4932-4FE6-B55D-1FD641A9AEB4}" type="datetimeFigureOut">
              <a:rPr lang="en-GB" smtClean="0"/>
              <a:t>28/10/2020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3D65FF9-0038-4CBC-BFDD-7E5229F12073}" type="slidenum">
              <a:rPr lang="en-GB" smtClean="0"/>
              <a:t>‹#›</a:t>
            </a:fld>
            <a:endParaRPr lang="en-GB"/>
          </a:p>
        </p:txBody>
      </p:sp>
    </p:spTree>
    <p:extLst>
      <p:ext uri="{BB962C8B-B14F-4D97-AF65-F5344CB8AC3E}">
        <p14:creationId xmlns:p14="http://schemas.microsoft.com/office/powerpoint/2010/main" val="428301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033C7C4-8240-1D49-B4A5-D3132FA3B8A4}"/>
              </a:ext>
            </a:extLst>
          </p:cNvPr>
          <p:cNvSpPr/>
          <p:nvPr/>
        </p:nvSpPr>
        <p:spPr>
          <a:xfrm>
            <a:off x="1" y="6129716"/>
            <a:ext cx="9143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5" name="Picture 4">
            <a:extLst>
              <a:ext uri="{FF2B5EF4-FFF2-40B4-BE49-F238E27FC236}">
                <a16:creationId xmlns:a16="http://schemas.microsoft.com/office/drawing/2014/main" id="{C8ECE1C0-325D-C545-90BF-9D2CDBFE6C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919" y="6220611"/>
            <a:ext cx="1403411" cy="500140"/>
          </a:xfrm>
          <a:prstGeom prst="rect">
            <a:avLst/>
          </a:prstGeom>
        </p:spPr>
      </p:pic>
      <p:sp>
        <p:nvSpPr>
          <p:cNvPr id="6" name="Rectangle 5">
            <a:extLst>
              <a:ext uri="{FF2B5EF4-FFF2-40B4-BE49-F238E27FC236}">
                <a16:creationId xmlns:a16="http://schemas.microsoft.com/office/drawing/2014/main" id="{3C6538F9-1918-2140-8578-3520B96E4B17}"/>
              </a:ext>
            </a:extLst>
          </p:cNvPr>
          <p:cNvSpPr/>
          <p:nvPr/>
        </p:nvSpPr>
        <p:spPr>
          <a:xfrm>
            <a:off x="-1" y="0"/>
            <a:ext cx="11523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7" name="Text Placeholder 11">
            <a:extLst>
              <a:ext uri="{FF2B5EF4-FFF2-40B4-BE49-F238E27FC236}">
                <a16:creationId xmlns:a16="http://schemas.microsoft.com/office/drawing/2014/main" id="{62296392-260A-0E49-9E75-359D8CE713A5}"/>
              </a:ext>
            </a:extLst>
          </p:cNvPr>
          <p:cNvSpPr>
            <a:spLocks noGrp="1"/>
          </p:cNvSpPr>
          <p:nvPr>
            <p:ph type="body" sz="quarter" idx="12" hasCustomPrompt="1"/>
          </p:nvPr>
        </p:nvSpPr>
        <p:spPr>
          <a:xfrm>
            <a:off x="1002506" y="1943100"/>
            <a:ext cx="7025879" cy="3517174"/>
          </a:xfrm>
          <a:prstGeom prst="rect">
            <a:avLst/>
          </a:prstGeom>
        </p:spPr>
        <p:txBody>
          <a:bodyPr/>
          <a:lstStyle>
            <a:lvl1pPr marL="0" indent="0">
              <a:buNone/>
              <a:defRPr>
                <a:solidFill>
                  <a:srgbClr val="000000"/>
                </a:solidFill>
                <a:latin typeface="+mn-lt"/>
                <a:cs typeface="Arial" panose="020B0604020202020204" pitchFamily="34" charset="0"/>
              </a:defRPr>
            </a:lvl1pPr>
            <a:lvl2pPr marL="342900" indent="0">
              <a:buNone/>
              <a:defRPr/>
            </a:lvl2pPr>
          </a:lstStyle>
          <a:p>
            <a:pPr lvl="0"/>
            <a:r>
              <a:rPr lang="en-US" dirty="0"/>
              <a:t>[add body or bullet text here]</a:t>
            </a:r>
          </a:p>
        </p:txBody>
      </p:sp>
      <p:sp>
        <p:nvSpPr>
          <p:cNvPr id="8" name="Text Placeholder 6">
            <a:extLst>
              <a:ext uri="{FF2B5EF4-FFF2-40B4-BE49-F238E27FC236}">
                <a16:creationId xmlns:a16="http://schemas.microsoft.com/office/drawing/2014/main" id="{7E77B857-528E-7A4A-8169-ABCFFD72DC8C}"/>
              </a:ext>
            </a:extLst>
          </p:cNvPr>
          <p:cNvSpPr>
            <a:spLocks noGrp="1"/>
          </p:cNvSpPr>
          <p:nvPr>
            <p:ph type="body" sz="quarter" idx="11" hasCustomPrompt="1"/>
          </p:nvPr>
        </p:nvSpPr>
        <p:spPr>
          <a:xfrm>
            <a:off x="1002507" y="519114"/>
            <a:ext cx="3456385" cy="877887"/>
          </a:xfrm>
          <a:prstGeom prst="rect">
            <a:avLst/>
          </a:prstGeom>
        </p:spPr>
        <p:txBody>
          <a:bodyPr/>
          <a:lstStyle>
            <a:lvl1pPr marL="0" indent="0">
              <a:buNone/>
              <a:defRPr sz="2850" b="1">
                <a:latin typeface="+mn-lt"/>
                <a:cs typeface="Arial" panose="020B0604020202020204" pitchFamily="34" charset="0"/>
              </a:defRPr>
            </a:lvl1pPr>
            <a:lvl2pPr marL="342900" indent="0">
              <a:buNone/>
              <a:defRPr/>
            </a:lvl2pPr>
          </a:lstStyle>
          <a:p>
            <a:pPr lvl="0"/>
            <a:r>
              <a:rPr lang="en-US" dirty="0"/>
              <a:t>[Heading text]</a:t>
            </a:r>
          </a:p>
        </p:txBody>
      </p:sp>
    </p:spTree>
    <p:extLst>
      <p:ext uri="{BB962C8B-B14F-4D97-AF65-F5344CB8AC3E}">
        <p14:creationId xmlns:p14="http://schemas.microsoft.com/office/powerpoint/2010/main" val="797389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slide 9">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7F35DFF-C8FE-6741-BE5A-79AC9547E42A}"/>
              </a:ext>
            </a:extLst>
          </p:cNvPr>
          <p:cNvSpPr/>
          <p:nvPr userDrawn="1"/>
        </p:nvSpPr>
        <p:spPr>
          <a:xfrm>
            <a:off x="1" y="6129716"/>
            <a:ext cx="9143999" cy="728284"/>
          </a:xfrm>
          <a:prstGeom prst="rect">
            <a:avLst/>
          </a:prstGeom>
          <a:gradFill flip="none" rotWithShape="1">
            <a:gsLst>
              <a:gs pos="0">
                <a:srgbClr val="17336F"/>
              </a:gs>
              <a:gs pos="97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9" name="Picture 8">
            <a:extLst>
              <a:ext uri="{FF2B5EF4-FFF2-40B4-BE49-F238E27FC236}">
                <a16:creationId xmlns:a16="http://schemas.microsoft.com/office/drawing/2014/main" id="{C47AB407-3688-314D-A649-CB1F373004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2919" y="6220611"/>
            <a:ext cx="1403411" cy="500140"/>
          </a:xfrm>
          <a:prstGeom prst="rect">
            <a:avLst/>
          </a:prstGeom>
        </p:spPr>
      </p:pic>
      <p:sp>
        <p:nvSpPr>
          <p:cNvPr id="10" name="Rectangle 9">
            <a:extLst>
              <a:ext uri="{FF2B5EF4-FFF2-40B4-BE49-F238E27FC236}">
                <a16:creationId xmlns:a16="http://schemas.microsoft.com/office/drawing/2014/main" id="{E588B99E-828C-A247-A336-8C5721CC6A25}"/>
              </a:ext>
            </a:extLst>
          </p:cNvPr>
          <p:cNvSpPr/>
          <p:nvPr userDrawn="1"/>
        </p:nvSpPr>
        <p:spPr>
          <a:xfrm>
            <a:off x="-1" y="0"/>
            <a:ext cx="11523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1" name="Text Placeholder 6">
            <a:extLst>
              <a:ext uri="{FF2B5EF4-FFF2-40B4-BE49-F238E27FC236}">
                <a16:creationId xmlns:a16="http://schemas.microsoft.com/office/drawing/2014/main" id="{D95AC530-BC4D-824F-95C5-E9B6A0043412}"/>
              </a:ext>
            </a:extLst>
          </p:cNvPr>
          <p:cNvSpPr>
            <a:spLocks noGrp="1"/>
          </p:cNvSpPr>
          <p:nvPr>
            <p:ph type="body" sz="quarter" idx="11" hasCustomPrompt="1"/>
          </p:nvPr>
        </p:nvSpPr>
        <p:spPr>
          <a:xfrm>
            <a:off x="1002507" y="519114"/>
            <a:ext cx="3456385" cy="877887"/>
          </a:xfrm>
          <a:prstGeom prst="rect">
            <a:avLst/>
          </a:prstGeom>
        </p:spPr>
        <p:txBody>
          <a:bodyPr/>
          <a:lstStyle>
            <a:lvl1pPr marL="0" indent="0">
              <a:buNone/>
              <a:defRPr sz="2850" b="1">
                <a:latin typeface="Arial" panose="020B0604020202020204" pitchFamily="34" charset="0"/>
                <a:cs typeface="Arial" panose="020B0604020202020204" pitchFamily="34" charset="0"/>
              </a:defRPr>
            </a:lvl1pPr>
            <a:lvl2pPr marL="342900" indent="0">
              <a:buNone/>
              <a:defRPr/>
            </a:lvl2pPr>
          </a:lstStyle>
          <a:p>
            <a:pPr lvl="0"/>
            <a:r>
              <a:rPr lang="en-US" dirty="0"/>
              <a:t>[Heading text]</a:t>
            </a:r>
          </a:p>
        </p:txBody>
      </p:sp>
      <p:sp>
        <p:nvSpPr>
          <p:cNvPr id="12" name="Text Placeholder 13">
            <a:extLst>
              <a:ext uri="{FF2B5EF4-FFF2-40B4-BE49-F238E27FC236}">
                <a16:creationId xmlns:a16="http://schemas.microsoft.com/office/drawing/2014/main" id="{7226A07F-220B-C241-93C8-322762FCA822}"/>
              </a:ext>
            </a:extLst>
          </p:cNvPr>
          <p:cNvSpPr>
            <a:spLocks noGrp="1"/>
          </p:cNvSpPr>
          <p:nvPr>
            <p:ph type="body" sz="quarter" idx="13" hasCustomPrompt="1"/>
          </p:nvPr>
        </p:nvSpPr>
        <p:spPr>
          <a:xfrm>
            <a:off x="1032272" y="1949450"/>
            <a:ext cx="2351484" cy="1993900"/>
          </a:xfrm>
          <a:prstGeom prst="rect">
            <a:avLst/>
          </a:prstGeom>
        </p:spPr>
        <p:txBody>
          <a:bodyPr/>
          <a:lstStyle>
            <a:lvl1pPr marL="214313" marR="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sz="1200">
                <a:solidFill>
                  <a:srgbClr val="000000"/>
                </a:solidFill>
                <a:latin typeface="Arial" panose="020B0604020202020204" pitchFamily="34" charset="0"/>
                <a:cs typeface="Arial" panose="020B0604020202020204" pitchFamily="34" charset="0"/>
              </a:defRPr>
            </a:lvl1pPr>
            <a:lvl2pPr marL="5572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2pPr>
            <a:lvl3pPr marL="9001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3pPr>
            <a:lvl4pPr marL="12430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4pPr>
            <a:lvl5pPr marL="15859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5pPr>
          </a:lstStyle>
          <a:p>
            <a:pPr marL="214313" marR="0" lvl="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a:pPr>
            <a:r>
              <a:rPr lang="en-US" dirty="0"/>
              <a:t>[body text] [body text]</a:t>
            </a:r>
          </a:p>
          <a:p>
            <a:pPr marL="214313" marR="0" lvl="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a:pPr>
            <a:r>
              <a:rPr lang="en-US" dirty="0"/>
              <a:t>[body text] [body text]</a:t>
            </a:r>
          </a:p>
          <a:p>
            <a:pPr marL="214313" marR="0" lvl="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a:pPr>
            <a:r>
              <a:rPr lang="en-US" dirty="0"/>
              <a:t>[body text] [body text]</a:t>
            </a:r>
          </a:p>
          <a:p>
            <a:pPr marL="214313" marR="0" lvl="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a:pPr>
            <a:r>
              <a:rPr lang="en-US" dirty="0"/>
              <a:t>[body text] [body text]</a:t>
            </a:r>
          </a:p>
          <a:p>
            <a:pPr lvl="0"/>
            <a:endParaRPr lang="en-US" dirty="0"/>
          </a:p>
          <a:p>
            <a:pPr marL="214313" marR="0" lvl="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a:pPr>
            <a:endParaRPr lang="en-US" dirty="0"/>
          </a:p>
          <a:p>
            <a:pPr lvl="0"/>
            <a:endParaRPr lang="en-US" dirty="0"/>
          </a:p>
        </p:txBody>
      </p:sp>
      <p:sp>
        <p:nvSpPr>
          <p:cNvPr id="13" name="Text Placeholder 13">
            <a:extLst>
              <a:ext uri="{FF2B5EF4-FFF2-40B4-BE49-F238E27FC236}">
                <a16:creationId xmlns:a16="http://schemas.microsoft.com/office/drawing/2014/main" id="{A561D07B-1A82-304D-AD5C-E1DF3010B7F9}"/>
              </a:ext>
            </a:extLst>
          </p:cNvPr>
          <p:cNvSpPr>
            <a:spLocks noGrp="1"/>
          </p:cNvSpPr>
          <p:nvPr>
            <p:ph type="body" sz="quarter" idx="14" hasCustomPrompt="1"/>
          </p:nvPr>
        </p:nvSpPr>
        <p:spPr>
          <a:xfrm>
            <a:off x="3365073" y="1960563"/>
            <a:ext cx="2332802" cy="1993900"/>
          </a:xfrm>
          <a:prstGeom prst="rect">
            <a:avLst/>
          </a:prstGeom>
        </p:spPr>
        <p:txBody>
          <a:bodyPr/>
          <a:lstStyle>
            <a:lvl1pPr marL="214313" marR="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sz="1200">
                <a:solidFill>
                  <a:srgbClr val="000000"/>
                </a:solidFill>
                <a:latin typeface="Arial" panose="020B0604020202020204" pitchFamily="34" charset="0"/>
                <a:cs typeface="Arial" panose="020B0604020202020204" pitchFamily="34" charset="0"/>
              </a:defRPr>
            </a:lvl1pPr>
            <a:lvl2pPr marL="5572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2pPr>
            <a:lvl3pPr marL="9001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3pPr>
            <a:lvl4pPr marL="12430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4pPr>
            <a:lvl5pPr marL="15859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5pPr>
          </a:lstStyle>
          <a:p>
            <a:pPr marL="214313" marR="0" lvl="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a:pPr>
            <a:r>
              <a:rPr lang="en-US" dirty="0"/>
              <a:t>[body text] [body text]</a:t>
            </a:r>
          </a:p>
          <a:p>
            <a:pPr marL="214313" marR="0" lvl="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a:pPr>
            <a:r>
              <a:rPr lang="en-US" dirty="0"/>
              <a:t>[body text] [body text]</a:t>
            </a:r>
          </a:p>
          <a:p>
            <a:pPr marL="214313" marR="0" lvl="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a:pPr>
            <a:r>
              <a:rPr lang="en-US" dirty="0"/>
              <a:t>[body text] [body text]</a:t>
            </a:r>
          </a:p>
          <a:p>
            <a:pPr marL="214313" marR="0" lvl="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a:pPr>
            <a:r>
              <a:rPr lang="en-US" dirty="0"/>
              <a:t>[body text] [body text]</a:t>
            </a:r>
          </a:p>
          <a:p>
            <a:pPr lvl="0"/>
            <a:endParaRPr lang="en-US" dirty="0"/>
          </a:p>
          <a:p>
            <a:pPr marL="214313" marR="0" lvl="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a:pPr>
            <a:endParaRPr lang="en-US" dirty="0"/>
          </a:p>
          <a:p>
            <a:pPr lvl="0"/>
            <a:endParaRPr lang="en-US" dirty="0"/>
          </a:p>
        </p:txBody>
      </p:sp>
      <p:sp>
        <p:nvSpPr>
          <p:cNvPr id="14" name="Text Placeholder 13">
            <a:extLst>
              <a:ext uri="{FF2B5EF4-FFF2-40B4-BE49-F238E27FC236}">
                <a16:creationId xmlns:a16="http://schemas.microsoft.com/office/drawing/2014/main" id="{8EAC67F9-24B6-694F-8A22-6F2268140041}"/>
              </a:ext>
            </a:extLst>
          </p:cNvPr>
          <p:cNvSpPr>
            <a:spLocks noGrp="1"/>
          </p:cNvSpPr>
          <p:nvPr>
            <p:ph type="body" sz="quarter" idx="15" hasCustomPrompt="1"/>
          </p:nvPr>
        </p:nvSpPr>
        <p:spPr>
          <a:xfrm>
            <a:off x="5697874" y="1963737"/>
            <a:ext cx="2330510" cy="1993900"/>
          </a:xfrm>
          <a:prstGeom prst="rect">
            <a:avLst/>
          </a:prstGeom>
        </p:spPr>
        <p:txBody>
          <a:bodyPr/>
          <a:lstStyle>
            <a:lvl1pPr marL="214313" marR="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sz="1200">
                <a:solidFill>
                  <a:srgbClr val="000000"/>
                </a:solidFill>
                <a:latin typeface="Arial" panose="020B0604020202020204" pitchFamily="34" charset="0"/>
                <a:cs typeface="Arial" panose="020B0604020202020204" pitchFamily="34" charset="0"/>
              </a:defRPr>
            </a:lvl1pPr>
            <a:lvl2pPr marL="5572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2pPr>
            <a:lvl3pPr marL="9001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3pPr>
            <a:lvl4pPr marL="12430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4pPr>
            <a:lvl5pPr marL="1585913" indent="-214313">
              <a:buClr>
                <a:srgbClr val="17336F"/>
              </a:buClr>
              <a:buFont typeface="Arial" panose="020B0604020202020204" pitchFamily="34" charset="0"/>
              <a:buChar char="•"/>
              <a:defRPr sz="1200">
                <a:solidFill>
                  <a:srgbClr val="000000"/>
                </a:solidFill>
                <a:latin typeface="Arial" panose="020B0604020202020204" pitchFamily="34" charset="0"/>
                <a:cs typeface="Arial" panose="020B0604020202020204" pitchFamily="34" charset="0"/>
              </a:defRPr>
            </a:lvl5pPr>
          </a:lstStyle>
          <a:p>
            <a:pPr marL="214313" marR="0" lvl="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a:pPr>
            <a:r>
              <a:rPr lang="en-US" dirty="0"/>
              <a:t>[body text] [body text]</a:t>
            </a:r>
          </a:p>
          <a:p>
            <a:pPr marL="214313" marR="0" lvl="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a:pPr>
            <a:r>
              <a:rPr lang="en-US" dirty="0"/>
              <a:t>[body text] [body text]</a:t>
            </a:r>
          </a:p>
          <a:p>
            <a:pPr marL="214313" marR="0" lvl="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a:pPr>
            <a:r>
              <a:rPr lang="en-US" dirty="0"/>
              <a:t>[body text] [body text]</a:t>
            </a:r>
          </a:p>
          <a:p>
            <a:pPr marL="214313" marR="0" lvl="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a:pPr>
            <a:r>
              <a:rPr lang="en-US" dirty="0"/>
              <a:t>[body text] [body text]</a:t>
            </a:r>
          </a:p>
          <a:p>
            <a:pPr lvl="0"/>
            <a:endParaRPr lang="en-US" dirty="0"/>
          </a:p>
          <a:p>
            <a:pPr marL="214313" marR="0" lvl="0" indent="-214313" algn="l" defTabSz="685800" rtl="0" eaLnBrk="1" fontAlgn="auto" latinLnBrk="0" hangingPunct="1">
              <a:lnSpc>
                <a:spcPct val="90000"/>
              </a:lnSpc>
              <a:spcBef>
                <a:spcPts val="750"/>
              </a:spcBef>
              <a:spcAft>
                <a:spcPts val="0"/>
              </a:spcAft>
              <a:buClr>
                <a:srgbClr val="17336F"/>
              </a:buClr>
              <a:buSzTx/>
              <a:buFont typeface="Arial" panose="020B0604020202020204" pitchFamily="34" charset="0"/>
              <a:buChar char="•"/>
              <a:tabLst/>
              <a:defRPr/>
            </a:pPr>
            <a:endParaRPr lang="en-US" dirty="0"/>
          </a:p>
          <a:p>
            <a:pPr lvl="0"/>
            <a:endParaRPr lang="en-US" dirty="0"/>
          </a:p>
        </p:txBody>
      </p:sp>
    </p:spTree>
    <p:extLst>
      <p:ext uri="{BB962C8B-B14F-4D97-AF65-F5344CB8AC3E}">
        <p14:creationId xmlns:p14="http://schemas.microsoft.com/office/powerpoint/2010/main" val="1980914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over/Section_Teal">
    <p:spTree>
      <p:nvGrpSpPr>
        <p:cNvPr id="1" name=""/>
        <p:cNvGrpSpPr/>
        <p:nvPr/>
      </p:nvGrpSpPr>
      <p:grpSpPr>
        <a:xfrm>
          <a:off x="0" y="0"/>
          <a:ext cx="0" cy="0"/>
          <a:chOff x="0" y="0"/>
          <a:chExt cx="0" cy="0"/>
        </a:xfrm>
      </p:grpSpPr>
      <p:pic>
        <p:nvPicPr>
          <p:cNvPr id="6" name="Picture 5" descr="A picture containing drawing&#10;&#10;Description automatically generated">
            <a:extLst>
              <a:ext uri="{FF2B5EF4-FFF2-40B4-BE49-F238E27FC236}">
                <a16:creationId xmlns:a16="http://schemas.microsoft.com/office/drawing/2014/main" id="{8A560D82-2380-8447-ADA5-39600CBA794D}"/>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331912" y="765175"/>
            <a:ext cx="5040313" cy="2663825"/>
          </a:xfrm>
        </p:spPr>
        <p:txBody>
          <a:bodyPr anchor="b"/>
          <a:lstStyle>
            <a:lvl1pPr algn="l">
              <a:defRPr sz="3000" b="1" i="0">
                <a:latin typeface="Brown-RegularItalic" pitchFamily="2" charset="77"/>
              </a:defRPr>
            </a:lvl1pPr>
          </a:lstStyle>
          <a:p>
            <a:r>
              <a:rPr lang="en-US"/>
              <a:t>Click to edit Master title style</a:t>
            </a:r>
            <a:endParaRPr lang="en-US" dirty="0"/>
          </a:p>
        </p:txBody>
      </p:sp>
      <p:sp>
        <p:nvSpPr>
          <p:cNvPr id="3" name="Subtitle 2"/>
          <p:cNvSpPr>
            <a:spLocks noGrp="1"/>
          </p:cNvSpPr>
          <p:nvPr>
            <p:ph type="subTitle" idx="1"/>
          </p:nvPr>
        </p:nvSpPr>
        <p:spPr>
          <a:xfrm>
            <a:off x="1331912" y="3759200"/>
            <a:ext cx="5040313" cy="2478086"/>
          </a:xfrm>
        </p:spPr>
        <p:txBody>
          <a:bodyPr>
            <a:normAutofit/>
          </a:bodyPr>
          <a:lstStyle>
            <a:lvl1pPr marL="0" indent="0" algn="l">
              <a:buNone/>
              <a:defRPr sz="2100" b="0" i="0">
                <a:solidFill>
                  <a:schemeClr val="bg1"/>
                </a:solidFill>
                <a:latin typeface="Brown-RegularItalic"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Footer Placeholder 4">
            <a:extLst>
              <a:ext uri="{FF2B5EF4-FFF2-40B4-BE49-F238E27FC236}">
                <a16:creationId xmlns:a16="http://schemas.microsoft.com/office/drawing/2014/main" id="{F98A2AE9-3517-A044-B6FE-FE392769C8B3}"/>
              </a:ext>
            </a:extLst>
          </p:cNvPr>
          <p:cNvSpPr>
            <a:spLocks noGrp="1"/>
          </p:cNvSpPr>
          <p:nvPr>
            <p:ph type="ftr" sz="quarter" idx="3"/>
          </p:nvPr>
        </p:nvSpPr>
        <p:spPr>
          <a:xfrm>
            <a:off x="1331912" y="6237287"/>
            <a:ext cx="3086100" cy="269875"/>
          </a:xfrm>
          <a:prstGeom prst="rect">
            <a:avLst/>
          </a:prstGeom>
        </p:spPr>
        <p:txBody>
          <a:bodyPr vert="horz" lIns="0" tIns="0" rIns="0" bIns="0" rtlCol="0" anchor="b" anchorCtr="0"/>
          <a:lstStyle>
            <a:lvl1pPr algn="l">
              <a:defRPr sz="800" b="1" i="0">
                <a:solidFill>
                  <a:schemeClr val="bg1"/>
                </a:solidFill>
                <a:latin typeface="Brown-RegularItalic" pitchFamily="2" charset="77"/>
              </a:defRPr>
            </a:lvl1pPr>
          </a:lstStyle>
          <a:p>
            <a:endParaRPr lang="en-GB"/>
          </a:p>
        </p:txBody>
      </p:sp>
      <p:sp>
        <p:nvSpPr>
          <p:cNvPr id="10" name="Slide Number Placeholder 5">
            <a:extLst>
              <a:ext uri="{FF2B5EF4-FFF2-40B4-BE49-F238E27FC236}">
                <a16:creationId xmlns:a16="http://schemas.microsoft.com/office/drawing/2014/main" id="{098DCA5B-A6B7-4946-8D3A-CD8ABA604A57}"/>
              </a:ext>
            </a:extLst>
          </p:cNvPr>
          <p:cNvSpPr>
            <a:spLocks noGrp="1"/>
          </p:cNvSpPr>
          <p:nvPr>
            <p:ph type="sldNum" sz="quarter" idx="4"/>
          </p:nvPr>
        </p:nvSpPr>
        <p:spPr>
          <a:xfrm>
            <a:off x="8208963" y="5967413"/>
            <a:ext cx="539750" cy="539750"/>
          </a:xfrm>
          <a:prstGeom prst="rect">
            <a:avLst/>
          </a:prstGeom>
        </p:spPr>
        <p:txBody>
          <a:bodyPr vert="horz" lIns="0" tIns="0" rIns="0" bIns="0" rtlCol="0" anchor="ctr"/>
          <a:lstStyle>
            <a:lvl1pPr algn="ctr">
              <a:defRPr sz="1200" b="1" i="0">
                <a:solidFill>
                  <a:srgbClr val="EF811B"/>
                </a:solidFill>
                <a:latin typeface="Brown-RegularItalic" pitchFamily="2" charset="77"/>
              </a:defRPr>
            </a:lvl1pPr>
          </a:lstStyle>
          <a:p>
            <a:fld id="{C3D65FF9-0038-4CBC-BFDD-7E5229F12073}" type="slidenum">
              <a:rPr lang="en-GB" smtClean="0"/>
              <a:t>‹#›</a:t>
            </a:fld>
            <a:endParaRPr lang="en-GB"/>
          </a:p>
        </p:txBody>
      </p:sp>
      <p:sp>
        <p:nvSpPr>
          <p:cNvPr id="11" name="Doughnut 10">
            <a:extLst>
              <a:ext uri="{FF2B5EF4-FFF2-40B4-BE49-F238E27FC236}">
                <a16:creationId xmlns:a16="http://schemas.microsoft.com/office/drawing/2014/main" id="{8EDBCD7C-D4C5-0141-BE7E-3E1A5007AF7C}"/>
              </a:ext>
            </a:extLst>
          </p:cNvPr>
          <p:cNvSpPr/>
          <p:nvPr/>
        </p:nvSpPr>
        <p:spPr>
          <a:xfrm>
            <a:off x="8208963" y="5967413"/>
            <a:ext cx="539750" cy="539750"/>
          </a:xfrm>
          <a:prstGeom prst="donut">
            <a:avLst>
              <a:gd name="adj" fmla="val 13269"/>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80648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Section_Orange">
    <p:spTree>
      <p:nvGrpSpPr>
        <p:cNvPr id="1" name=""/>
        <p:cNvGrpSpPr/>
        <p:nvPr/>
      </p:nvGrpSpPr>
      <p:grpSpPr>
        <a:xfrm>
          <a:off x="0" y="0"/>
          <a:ext cx="0" cy="0"/>
          <a:chOff x="0" y="0"/>
          <a:chExt cx="0" cy="0"/>
        </a:xfrm>
      </p:grpSpPr>
      <p:pic>
        <p:nvPicPr>
          <p:cNvPr id="5" name="Picture 4" descr="A picture containing drawing, food&#10;&#10;Description automatically generated">
            <a:extLst>
              <a:ext uri="{FF2B5EF4-FFF2-40B4-BE49-F238E27FC236}">
                <a16:creationId xmlns:a16="http://schemas.microsoft.com/office/drawing/2014/main" id="{44F6A417-BFAD-BF46-83DE-70CA33FA0088}"/>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331912" y="765175"/>
            <a:ext cx="5040313" cy="2663825"/>
          </a:xfrm>
        </p:spPr>
        <p:txBody>
          <a:bodyPr anchor="b"/>
          <a:lstStyle>
            <a:lvl1pPr algn="l">
              <a:defRPr sz="3000" b="1" i="0">
                <a:solidFill>
                  <a:srgbClr val="005E84"/>
                </a:solidFill>
                <a:latin typeface="Brown-RegularItalic" pitchFamily="2" charset="77"/>
              </a:defRPr>
            </a:lvl1pPr>
          </a:lstStyle>
          <a:p>
            <a:r>
              <a:rPr lang="en-US"/>
              <a:t>Click to edit Master title style</a:t>
            </a:r>
            <a:endParaRPr lang="en-US" dirty="0"/>
          </a:p>
        </p:txBody>
      </p:sp>
      <p:sp>
        <p:nvSpPr>
          <p:cNvPr id="3" name="Subtitle 2"/>
          <p:cNvSpPr>
            <a:spLocks noGrp="1"/>
          </p:cNvSpPr>
          <p:nvPr>
            <p:ph type="subTitle" idx="1"/>
          </p:nvPr>
        </p:nvSpPr>
        <p:spPr>
          <a:xfrm>
            <a:off x="1331912" y="3759200"/>
            <a:ext cx="5040313" cy="2478086"/>
          </a:xfrm>
        </p:spPr>
        <p:txBody>
          <a:bodyPr>
            <a:normAutofit/>
          </a:bodyPr>
          <a:lstStyle>
            <a:lvl1pPr marL="0" indent="0" algn="l">
              <a:buNone/>
              <a:defRPr sz="2100" b="0" i="0">
                <a:solidFill>
                  <a:schemeClr val="bg1"/>
                </a:solidFill>
                <a:latin typeface="Brown-RegularItalic"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Footer Placeholder 4">
            <a:extLst>
              <a:ext uri="{FF2B5EF4-FFF2-40B4-BE49-F238E27FC236}">
                <a16:creationId xmlns:a16="http://schemas.microsoft.com/office/drawing/2014/main" id="{F98A2AE9-3517-A044-B6FE-FE392769C8B3}"/>
              </a:ext>
            </a:extLst>
          </p:cNvPr>
          <p:cNvSpPr>
            <a:spLocks noGrp="1"/>
          </p:cNvSpPr>
          <p:nvPr>
            <p:ph type="ftr" sz="quarter" idx="3"/>
          </p:nvPr>
        </p:nvSpPr>
        <p:spPr>
          <a:xfrm>
            <a:off x="1331912" y="6237287"/>
            <a:ext cx="3086100" cy="269875"/>
          </a:xfrm>
          <a:prstGeom prst="rect">
            <a:avLst/>
          </a:prstGeom>
        </p:spPr>
        <p:txBody>
          <a:bodyPr vert="horz" lIns="0" tIns="0" rIns="0" bIns="0" rtlCol="0" anchor="b" anchorCtr="0"/>
          <a:lstStyle>
            <a:lvl1pPr algn="l">
              <a:defRPr sz="800" b="1" i="0">
                <a:solidFill>
                  <a:schemeClr val="bg1"/>
                </a:solidFill>
                <a:latin typeface="Brown-RegularItalic" pitchFamily="2" charset="77"/>
              </a:defRPr>
            </a:lvl1pPr>
          </a:lstStyle>
          <a:p>
            <a:endParaRPr lang="en-GB"/>
          </a:p>
        </p:txBody>
      </p:sp>
      <p:sp>
        <p:nvSpPr>
          <p:cNvPr id="10" name="Slide Number Placeholder 5">
            <a:extLst>
              <a:ext uri="{FF2B5EF4-FFF2-40B4-BE49-F238E27FC236}">
                <a16:creationId xmlns:a16="http://schemas.microsoft.com/office/drawing/2014/main" id="{098DCA5B-A6B7-4946-8D3A-CD8ABA604A57}"/>
              </a:ext>
            </a:extLst>
          </p:cNvPr>
          <p:cNvSpPr>
            <a:spLocks noGrp="1"/>
          </p:cNvSpPr>
          <p:nvPr>
            <p:ph type="sldNum" sz="quarter" idx="4"/>
          </p:nvPr>
        </p:nvSpPr>
        <p:spPr>
          <a:xfrm>
            <a:off x="8208963" y="5967413"/>
            <a:ext cx="539750" cy="539750"/>
          </a:xfrm>
          <a:prstGeom prst="rect">
            <a:avLst/>
          </a:prstGeom>
        </p:spPr>
        <p:txBody>
          <a:bodyPr vert="horz" lIns="0" tIns="0" rIns="0" bIns="0" rtlCol="0" anchor="ctr"/>
          <a:lstStyle>
            <a:lvl1pPr algn="ctr">
              <a:defRPr sz="1200" b="1" i="0">
                <a:solidFill>
                  <a:schemeClr val="bg1"/>
                </a:solidFill>
                <a:latin typeface="Brown-RegularItalic" pitchFamily="2" charset="77"/>
              </a:defRPr>
            </a:lvl1pPr>
          </a:lstStyle>
          <a:p>
            <a:fld id="{C3D65FF9-0038-4CBC-BFDD-7E5229F12073}" type="slidenum">
              <a:rPr lang="en-GB" smtClean="0"/>
              <a:t>‹#›</a:t>
            </a:fld>
            <a:endParaRPr lang="en-GB"/>
          </a:p>
        </p:txBody>
      </p:sp>
      <p:sp>
        <p:nvSpPr>
          <p:cNvPr id="11" name="Doughnut 10">
            <a:extLst>
              <a:ext uri="{FF2B5EF4-FFF2-40B4-BE49-F238E27FC236}">
                <a16:creationId xmlns:a16="http://schemas.microsoft.com/office/drawing/2014/main" id="{8EDBCD7C-D4C5-0141-BE7E-3E1A5007AF7C}"/>
              </a:ext>
            </a:extLst>
          </p:cNvPr>
          <p:cNvSpPr/>
          <p:nvPr/>
        </p:nvSpPr>
        <p:spPr>
          <a:xfrm>
            <a:off x="8208963" y="5967413"/>
            <a:ext cx="539750" cy="539750"/>
          </a:xfrm>
          <a:prstGeom prst="donut">
            <a:avLst>
              <a:gd name="adj" fmla="val 13269"/>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F70A0A34-31C1-604D-86C3-E36C79EB7A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232" y="383971"/>
            <a:ext cx="1432800" cy="381204"/>
          </a:xfrm>
          <a:prstGeom prst="rect">
            <a:avLst/>
          </a:prstGeom>
        </p:spPr>
      </p:pic>
    </p:spTree>
    <p:extLst>
      <p:ext uri="{BB962C8B-B14F-4D97-AF65-F5344CB8AC3E}">
        <p14:creationId xmlns:p14="http://schemas.microsoft.com/office/powerpoint/2010/main" val="3686925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over/Section_Blue">
    <p:spTree>
      <p:nvGrpSpPr>
        <p:cNvPr id="1" name=""/>
        <p:cNvGrpSpPr/>
        <p:nvPr/>
      </p:nvGrpSpPr>
      <p:grpSpPr>
        <a:xfrm>
          <a:off x="0" y="0"/>
          <a:ext cx="0" cy="0"/>
          <a:chOff x="0" y="0"/>
          <a:chExt cx="0" cy="0"/>
        </a:xfrm>
      </p:grpSpPr>
      <p:pic>
        <p:nvPicPr>
          <p:cNvPr id="6" name="Picture 5" descr="A picture containing device&#10;&#10;Description automatically generated">
            <a:extLst>
              <a:ext uri="{FF2B5EF4-FFF2-40B4-BE49-F238E27FC236}">
                <a16:creationId xmlns:a16="http://schemas.microsoft.com/office/drawing/2014/main" id="{1A963A61-F056-0B49-8378-503986F0830D}"/>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331912" y="765175"/>
            <a:ext cx="5040313" cy="2663825"/>
          </a:xfrm>
        </p:spPr>
        <p:txBody>
          <a:bodyPr anchor="b"/>
          <a:lstStyle>
            <a:lvl1pPr algn="l">
              <a:defRPr sz="3000" b="1" i="0">
                <a:solidFill>
                  <a:srgbClr val="005E84"/>
                </a:solidFill>
                <a:latin typeface="Brown-RegularItalic" pitchFamily="2" charset="77"/>
              </a:defRPr>
            </a:lvl1pPr>
          </a:lstStyle>
          <a:p>
            <a:r>
              <a:rPr lang="en-US"/>
              <a:t>Click to edit Master title style</a:t>
            </a:r>
            <a:endParaRPr lang="en-US" dirty="0"/>
          </a:p>
        </p:txBody>
      </p:sp>
      <p:sp>
        <p:nvSpPr>
          <p:cNvPr id="3" name="Subtitle 2"/>
          <p:cNvSpPr>
            <a:spLocks noGrp="1"/>
          </p:cNvSpPr>
          <p:nvPr>
            <p:ph type="subTitle" idx="1"/>
          </p:nvPr>
        </p:nvSpPr>
        <p:spPr>
          <a:xfrm>
            <a:off x="1331912" y="3759200"/>
            <a:ext cx="5040313" cy="2478086"/>
          </a:xfrm>
        </p:spPr>
        <p:txBody>
          <a:bodyPr>
            <a:normAutofit/>
          </a:bodyPr>
          <a:lstStyle>
            <a:lvl1pPr marL="0" indent="0" algn="l">
              <a:buNone/>
              <a:defRPr sz="2100" b="0" i="0">
                <a:solidFill>
                  <a:schemeClr val="bg1"/>
                </a:solidFill>
                <a:latin typeface="Brown-RegularItalic"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Footer Placeholder 4">
            <a:extLst>
              <a:ext uri="{FF2B5EF4-FFF2-40B4-BE49-F238E27FC236}">
                <a16:creationId xmlns:a16="http://schemas.microsoft.com/office/drawing/2014/main" id="{F98A2AE9-3517-A044-B6FE-FE392769C8B3}"/>
              </a:ext>
            </a:extLst>
          </p:cNvPr>
          <p:cNvSpPr>
            <a:spLocks noGrp="1"/>
          </p:cNvSpPr>
          <p:nvPr>
            <p:ph type="ftr" sz="quarter" idx="3"/>
          </p:nvPr>
        </p:nvSpPr>
        <p:spPr>
          <a:xfrm>
            <a:off x="1331912" y="6237287"/>
            <a:ext cx="3086100" cy="269875"/>
          </a:xfrm>
          <a:prstGeom prst="rect">
            <a:avLst/>
          </a:prstGeom>
        </p:spPr>
        <p:txBody>
          <a:bodyPr vert="horz" lIns="0" tIns="0" rIns="0" bIns="0" rtlCol="0" anchor="b" anchorCtr="0"/>
          <a:lstStyle>
            <a:lvl1pPr algn="l">
              <a:defRPr sz="800" b="1" i="0">
                <a:solidFill>
                  <a:schemeClr val="bg1"/>
                </a:solidFill>
                <a:latin typeface="Brown-RegularItalic" pitchFamily="2" charset="77"/>
              </a:defRPr>
            </a:lvl1pPr>
          </a:lstStyle>
          <a:p>
            <a:endParaRPr lang="en-GB"/>
          </a:p>
        </p:txBody>
      </p:sp>
      <p:sp>
        <p:nvSpPr>
          <p:cNvPr id="10" name="Slide Number Placeholder 5">
            <a:extLst>
              <a:ext uri="{FF2B5EF4-FFF2-40B4-BE49-F238E27FC236}">
                <a16:creationId xmlns:a16="http://schemas.microsoft.com/office/drawing/2014/main" id="{098DCA5B-A6B7-4946-8D3A-CD8ABA604A57}"/>
              </a:ext>
            </a:extLst>
          </p:cNvPr>
          <p:cNvSpPr>
            <a:spLocks noGrp="1"/>
          </p:cNvSpPr>
          <p:nvPr>
            <p:ph type="sldNum" sz="quarter" idx="4"/>
          </p:nvPr>
        </p:nvSpPr>
        <p:spPr>
          <a:xfrm>
            <a:off x="8208963" y="5967413"/>
            <a:ext cx="539750" cy="539750"/>
          </a:xfrm>
          <a:prstGeom prst="rect">
            <a:avLst/>
          </a:prstGeom>
        </p:spPr>
        <p:txBody>
          <a:bodyPr vert="horz" lIns="0" tIns="0" rIns="0" bIns="0" rtlCol="0" anchor="ctr"/>
          <a:lstStyle>
            <a:lvl1pPr algn="ctr">
              <a:defRPr sz="1200" b="1" i="0">
                <a:solidFill>
                  <a:schemeClr val="bg1"/>
                </a:solidFill>
                <a:latin typeface="Brown-RegularItalic" pitchFamily="2" charset="77"/>
              </a:defRPr>
            </a:lvl1pPr>
          </a:lstStyle>
          <a:p>
            <a:fld id="{C3D65FF9-0038-4CBC-BFDD-7E5229F12073}" type="slidenum">
              <a:rPr lang="en-GB" smtClean="0"/>
              <a:t>‹#›</a:t>
            </a:fld>
            <a:endParaRPr lang="en-GB"/>
          </a:p>
        </p:txBody>
      </p:sp>
      <p:sp>
        <p:nvSpPr>
          <p:cNvPr id="11" name="Doughnut 10">
            <a:extLst>
              <a:ext uri="{FF2B5EF4-FFF2-40B4-BE49-F238E27FC236}">
                <a16:creationId xmlns:a16="http://schemas.microsoft.com/office/drawing/2014/main" id="{8EDBCD7C-D4C5-0141-BE7E-3E1A5007AF7C}"/>
              </a:ext>
            </a:extLst>
          </p:cNvPr>
          <p:cNvSpPr/>
          <p:nvPr/>
        </p:nvSpPr>
        <p:spPr>
          <a:xfrm>
            <a:off x="8208963" y="5967413"/>
            <a:ext cx="539750" cy="539750"/>
          </a:xfrm>
          <a:prstGeom prst="donut">
            <a:avLst>
              <a:gd name="adj" fmla="val 13269"/>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57045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Cover/Section_Green">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F7EAFB47-539C-6B46-81A0-0C477A72A486}"/>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331912" y="765175"/>
            <a:ext cx="5040313" cy="2663825"/>
          </a:xfrm>
        </p:spPr>
        <p:txBody>
          <a:bodyPr anchor="b"/>
          <a:lstStyle>
            <a:lvl1pPr algn="l">
              <a:defRPr sz="3000" b="1" i="0">
                <a:solidFill>
                  <a:srgbClr val="005E84"/>
                </a:solidFill>
                <a:latin typeface="Brown-RegularItalic" pitchFamily="2" charset="77"/>
              </a:defRPr>
            </a:lvl1pPr>
          </a:lstStyle>
          <a:p>
            <a:r>
              <a:rPr lang="en-US"/>
              <a:t>Click to edit Master title style</a:t>
            </a:r>
            <a:endParaRPr lang="en-US" dirty="0"/>
          </a:p>
        </p:txBody>
      </p:sp>
      <p:sp>
        <p:nvSpPr>
          <p:cNvPr id="3" name="Subtitle 2"/>
          <p:cNvSpPr>
            <a:spLocks noGrp="1"/>
          </p:cNvSpPr>
          <p:nvPr>
            <p:ph type="subTitle" idx="1"/>
          </p:nvPr>
        </p:nvSpPr>
        <p:spPr>
          <a:xfrm>
            <a:off x="1331912" y="3759200"/>
            <a:ext cx="5040313" cy="2478086"/>
          </a:xfrm>
        </p:spPr>
        <p:txBody>
          <a:bodyPr>
            <a:normAutofit/>
          </a:bodyPr>
          <a:lstStyle>
            <a:lvl1pPr marL="0" indent="0" algn="l">
              <a:buNone/>
              <a:defRPr sz="2100" b="0" i="0">
                <a:solidFill>
                  <a:schemeClr val="bg1"/>
                </a:solidFill>
                <a:latin typeface="Brown-RegularItalic"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Footer Placeholder 4">
            <a:extLst>
              <a:ext uri="{FF2B5EF4-FFF2-40B4-BE49-F238E27FC236}">
                <a16:creationId xmlns:a16="http://schemas.microsoft.com/office/drawing/2014/main" id="{F98A2AE9-3517-A044-B6FE-FE392769C8B3}"/>
              </a:ext>
            </a:extLst>
          </p:cNvPr>
          <p:cNvSpPr>
            <a:spLocks noGrp="1"/>
          </p:cNvSpPr>
          <p:nvPr>
            <p:ph type="ftr" sz="quarter" idx="3"/>
          </p:nvPr>
        </p:nvSpPr>
        <p:spPr>
          <a:xfrm>
            <a:off x="1331912" y="6237287"/>
            <a:ext cx="3086100" cy="269875"/>
          </a:xfrm>
          <a:prstGeom prst="rect">
            <a:avLst/>
          </a:prstGeom>
        </p:spPr>
        <p:txBody>
          <a:bodyPr vert="horz" lIns="0" tIns="0" rIns="0" bIns="0" rtlCol="0" anchor="b" anchorCtr="0"/>
          <a:lstStyle>
            <a:lvl1pPr algn="l">
              <a:defRPr sz="800" b="1" i="0">
                <a:solidFill>
                  <a:schemeClr val="bg1"/>
                </a:solidFill>
                <a:latin typeface="Brown-RegularItalic" pitchFamily="2" charset="77"/>
              </a:defRPr>
            </a:lvl1pPr>
          </a:lstStyle>
          <a:p>
            <a:endParaRPr lang="en-GB"/>
          </a:p>
        </p:txBody>
      </p:sp>
      <p:sp>
        <p:nvSpPr>
          <p:cNvPr id="10" name="Slide Number Placeholder 5">
            <a:extLst>
              <a:ext uri="{FF2B5EF4-FFF2-40B4-BE49-F238E27FC236}">
                <a16:creationId xmlns:a16="http://schemas.microsoft.com/office/drawing/2014/main" id="{098DCA5B-A6B7-4946-8D3A-CD8ABA604A57}"/>
              </a:ext>
            </a:extLst>
          </p:cNvPr>
          <p:cNvSpPr>
            <a:spLocks noGrp="1"/>
          </p:cNvSpPr>
          <p:nvPr>
            <p:ph type="sldNum" sz="quarter" idx="4"/>
          </p:nvPr>
        </p:nvSpPr>
        <p:spPr>
          <a:xfrm>
            <a:off x="8208963" y="5967413"/>
            <a:ext cx="539750" cy="539750"/>
          </a:xfrm>
          <a:prstGeom prst="rect">
            <a:avLst/>
          </a:prstGeom>
        </p:spPr>
        <p:txBody>
          <a:bodyPr vert="horz" lIns="0" tIns="0" rIns="0" bIns="0" rtlCol="0" anchor="ctr"/>
          <a:lstStyle>
            <a:lvl1pPr algn="ctr">
              <a:defRPr sz="1200" b="1" i="0">
                <a:solidFill>
                  <a:schemeClr val="bg1"/>
                </a:solidFill>
                <a:latin typeface="Brown-RegularItalic" pitchFamily="2" charset="77"/>
              </a:defRPr>
            </a:lvl1pPr>
          </a:lstStyle>
          <a:p>
            <a:fld id="{C3D65FF9-0038-4CBC-BFDD-7E5229F12073}" type="slidenum">
              <a:rPr lang="en-GB" smtClean="0"/>
              <a:t>‹#›</a:t>
            </a:fld>
            <a:endParaRPr lang="en-GB"/>
          </a:p>
        </p:txBody>
      </p:sp>
      <p:sp>
        <p:nvSpPr>
          <p:cNvPr id="11" name="Doughnut 10">
            <a:extLst>
              <a:ext uri="{FF2B5EF4-FFF2-40B4-BE49-F238E27FC236}">
                <a16:creationId xmlns:a16="http://schemas.microsoft.com/office/drawing/2014/main" id="{8EDBCD7C-D4C5-0141-BE7E-3E1A5007AF7C}"/>
              </a:ext>
            </a:extLst>
          </p:cNvPr>
          <p:cNvSpPr/>
          <p:nvPr/>
        </p:nvSpPr>
        <p:spPr>
          <a:xfrm>
            <a:off x="8208963" y="5967413"/>
            <a:ext cx="539750" cy="539750"/>
          </a:xfrm>
          <a:prstGeom prst="donut">
            <a:avLst>
              <a:gd name="adj" fmla="val 13269"/>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52330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Cover/Section_Lilac">
    <p:spTree>
      <p:nvGrpSpPr>
        <p:cNvPr id="1" name=""/>
        <p:cNvGrpSpPr/>
        <p:nvPr/>
      </p:nvGrpSpPr>
      <p:grpSpPr>
        <a:xfrm>
          <a:off x="0" y="0"/>
          <a:ext cx="0" cy="0"/>
          <a:chOff x="0" y="0"/>
          <a:chExt cx="0" cy="0"/>
        </a:xfrm>
      </p:grpSpPr>
      <p:pic>
        <p:nvPicPr>
          <p:cNvPr id="6" name="Picture 5" descr="A picture containing drawing, device&#10;&#10;Description automatically generated">
            <a:extLst>
              <a:ext uri="{FF2B5EF4-FFF2-40B4-BE49-F238E27FC236}">
                <a16:creationId xmlns:a16="http://schemas.microsoft.com/office/drawing/2014/main" id="{F0A69D7D-3B91-E549-8AF4-0DB964544DF4}"/>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331912" y="765175"/>
            <a:ext cx="5040313" cy="2663825"/>
          </a:xfrm>
        </p:spPr>
        <p:txBody>
          <a:bodyPr anchor="b"/>
          <a:lstStyle>
            <a:lvl1pPr algn="l">
              <a:defRPr sz="3000" b="1" i="0">
                <a:solidFill>
                  <a:srgbClr val="005E84"/>
                </a:solidFill>
                <a:latin typeface="Brown-RegularItalic" pitchFamily="2" charset="77"/>
              </a:defRPr>
            </a:lvl1pPr>
          </a:lstStyle>
          <a:p>
            <a:r>
              <a:rPr lang="en-US"/>
              <a:t>Click to edit Master title style</a:t>
            </a:r>
            <a:endParaRPr lang="en-US" dirty="0"/>
          </a:p>
        </p:txBody>
      </p:sp>
      <p:sp>
        <p:nvSpPr>
          <p:cNvPr id="3" name="Subtitle 2"/>
          <p:cNvSpPr>
            <a:spLocks noGrp="1"/>
          </p:cNvSpPr>
          <p:nvPr>
            <p:ph type="subTitle" idx="1"/>
          </p:nvPr>
        </p:nvSpPr>
        <p:spPr>
          <a:xfrm>
            <a:off x="1331912" y="3759200"/>
            <a:ext cx="5040313" cy="2478086"/>
          </a:xfrm>
        </p:spPr>
        <p:txBody>
          <a:bodyPr>
            <a:normAutofit/>
          </a:bodyPr>
          <a:lstStyle>
            <a:lvl1pPr marL="0" indent="0" algn="l">
              <a:buNone/>
              <a:defRPr sz="2100" b="0" i="0">
                <a:solidFill>
                  <a:schemeClr val="bg1"/>
                </a:solidFill>
                <a:latin typeface="Brown-RegularItalic"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Footer Placeholder 4">
            <a:extLst>
              <a:ext uri="{FF2B5EF4-FFF2-40B4-BE49-F238E27FC236}">
                <a16:creationId xmlns:a16="http://schemas.microsoft.com/office/drawing/2014/main" id="{F98A2AE9-3517-A044-B6FE-FE392769C8B3}"/>
              </a:ext>
            </a:extLst>
          </p:cNvPr>
          <p:cNvSpPr>
            <a:spLocks noGrp="1"/>
          </p:cNvSpPr>
          <p:nvPr>
            <p:ph type="ftr" sz="quarter" idx="3"/>
          </p:nvPr>
        </p:nvSpPr>
        <p:spPr>
          <a:xfrm>
            <a:off x="1331912" y="6237287"/>
            <a:ext cx="3086100" cy="269875"/>
          </a:xfrm>
          <a:prstGeom prst="rect">
            <a:avLst/>
          </a:prstGeom>
        </p:spPr>
        <p:txBody>
          <a:bodyPr vert="horz" lIns="0" tIns="0" rIns="0" bIns="0" rtlCol="0" anchor="b" anchorCtr="0"/>
          <a:lstStyle>
            <a:lvl1pPr algn="l">
              <a:defRPr sz="800" b="1" i="0">
                <a:solidFill>
                  <a:schemeClr val="bg1"/>
                </a:solidFill>
                <a:latin typeface="Brown-RegularItalic" pitchFamily="2" charset="77"/>
              </a:defRPr>
            </a:lvl1pPr>
          </a:lstStyle>
          <a:p>
            <a:endParaRPr lang="en-GB"/>
          </a:p>
        </p:txBody>
      </p:sp>
      <p:sp>
        <p:nvSpPr>
          <p:cNvPr id="10" name="Slide Number Placeholder 5">
            <a:extLst>
              <a:ext uri="{FF2B5EF4-FFF2-40B4-BE49-F238E27FC236}">
                <a16:creationId xmlns:a16="http://schemas.microsoft.com/office/drawing/2014/main" id="{098DCA5B-A6B7-4946-8D3A-CD8ABA604A57}"/>
              </a:ext>
            </a:extLst>
          </p:cNvPr>
          <p:cNvSpPr>
            <a:spLocks noGrp="1"/>
          </p:cNvSpPr>
          <p:nvPr>
            <p:ph type="sldNum" sz="quarter" idx="4"/>
          </p:nvPr>
        </p:nvSpPr>
        <p:spPr>
          <a:xfrm>
            <a:off x="8208963" y="5967413"/>
            <a:ext cx="539750" cy="539750"/>
          </a:xfrm>
          <a:prstGeom prst="rect">
            <a:avLst/>
          </a:prstGeom>
        </p:spPr>
        <p:txBody>
          <a:bodyPr vert="horz" lIns="0" tIns="0" rIns="0" bIns="0" rtlCol="0" anchor="ctr"/>
          <a:lstStyle>
            <a:lvl1pPr algn="ctr">
              <a:defRPr sz="1200" b="1" i="0">
                <a:solidFill>
                  <a:schemeClr val="bg1"/>
                </a:solidFill>
                <a:latin typeface="Brown-RegularItalic" pitchFamily="2" charset="77"/>
              </a:defRPr>
            </a:lvl1pPr>
          </a:lstStyle>
          <a:p>
            <a:fld id="{C3D65FF9-0038-4CBC-BFDD-7E5229F12073}" type="slidenum">
              <a:rPr lang="en-GB" smtClean="0"/>
              <a:t>‹#›</a:t>
            </a:fld>
            <a:endParaRPr lang="en-GB"/>
          </a:p>
        </p:txBody>
      </p:sp>
      <p:sp>
        <p:nvSpPr>
          <p:cNvPr id="11" name="Doughnut 10">
            <a:extLst>
              <a:ext uri="{FF2B5EF4-FFF2-40B4-BE49-F238E27FC236}">
                <a16:creationId xmlns:a16="http://schemas.microsoft.com/office/drawing/2014/main" id="{8EDBCD7C-D4C5-0141-BE7E-3E1A5007AF7C}"/>
              </a:ext>
            </a:extLst>
          </p:cNvPr>
          <p:cNvSpPr/>
          <p:nvPr/>
        </p:nvSpPr>
        <p:spPr>
          <a:xfrm>
            <a:off x="8208963" y="5967413"/>
            <a:ext cx="539750" cy="539750"/>
          </a:xfrm>
          <a:prstGeom prst="donut">
            <a:avLst>
              <a:gd name="adj" fmla="val 13269"/>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86333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Cover/Section_Lime">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5AD79B1D-A52D-4045-9EAD-F055EB5BA4F4}"/>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331912" y="765175"/>
            <a:ext cx="5040313" cy="2663825"/>
          </a:xfrm>
        </p:spPr>
        <p:txBody>
          <a:bodyPr anchor="b"/>
          <a:lstStyle>
            <a:lvl1pPr algn="l">
              <a:defRPr sz="3000" b="1" i="0">
                <a:solidFill>
                  <a:srgbClr val="005E84"/>
                </a:solidFill>
                <a:latin typeface="Brown-RegularItalic" pitchFamily="2" charset="77"/>
              </a:defRPr>
            </a:lvl1pPr>
          </a:lstStyle>
          <a:p>
            <a:r>
              <a:rPr lang="en-US"/>
              <a:t>Click to edit Master title style</a:t>
            </a:r>
            <a:endParaRPr lang="en-US" dirty="0"/>
          </a:p>
        </p:txBody>
      </p:sp>
      <p:sp>
        <p:nvSpPr>
          <p:cNvPr id="3" name="Subtitle 2"/>
          <p:cNvSpPr>
            <a:spLocks noGrp="1"/>
          </p:cNvSpPr>
          <p:nvPr>
            <p:ph type="subTitle" idx="1"/>
          </p:nvPr>
        </p:nvSpPr>
        <p:spPr>
          <a:xfrm>
            <a:off x="1331912" y="3759200"/>
            <a:ext cx="5040313" cy="2478086"/>
          </a:xfrm>
        </p:spPr>
        <p:txBody>
          <a:bodyPr>
            <a:normAutofit/>
          </a:bodyPr>
          <a:lstStyle>
            <a:lvl1pPr marL="0" indent="0" algn="l">
              <a:buNone/>
              <a:defRPr sz="2100" b="0" i="0">
                <a:solidFill>
                  <a:schemeClr val="bg1"/>
                </a:solidFill>
                <a:latin typeface="Brown-RegularItalic"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Footer Placeholder 4">
            <a:extLst>
              <a:ext uri="{FF2B5EF4-FFF2-40B4-BE49-F238E27FC236}">
                <a16:creationId xmlns:a16="http://schemas.microsoft.com/office/drawing/2014/main" id="{F98A2AE9-3517-A044-B6FE-FE392769C8B3}"/>
              </a:ext>
            </a:extLst>
          </p:cNvPr>
          <p:cNvSpPr>
            <a:spLocks noGrp="1"/>
          </p:cNvSpPr>
          <p:nvPr>
            <p:ph type="ftr" sz="quarter" idx="3"/>
          </p:nvPr>
        </p:nvSpPr>
        <p:spPr>
          <a:xfrm>
            <a:off x="1331912" y="6237287"/>
            <a:ext cx="3086100" cy="269875"/>
          </a:xfrm>
          <a:prstGeom prst="rect">
            <a:avLst/>
          </a:prstGeom>
        </p:spPr>
        <p:txBody>
          <a:bodyPr vert="horz" lIns="0" tIns="0" rIns="0" bIns="0" rtlCol="0" anchor="b" anchorCtr="0"/>
          <a:lstStyle>
            <a:lvl1pPr algn="l">
              <a:defRPr sz="800" b="1" i="0">
                <a:solidFill>
                  <a:schemeClr val="bg1"/>
                </a:solidFill>
                <a:latin typeface="Brown-RegularItalic" pitchFamily="2" charset="77"/>
              </a:defRPr>
            </a:lvl1pPr>
          </a:lstStyle>
          <a:p>
            <a:endParaRPr lang="en-GB"/>
          </a:p>
        </p:txBody>
      </p:sp>
      <p:sp>
        <p:nvSpPr>
          <p:cNvPr id="10" name="Slide Number Placeholder 5">
            <a:extLst>
              <a:ext uri="{FF2B5EF4-FFF2-40B4-BE49-F238E27FC236}">
                <a16:creationId xmlns:a16="http://schemas.microsoft.com/office/drawing/2014/main" id="{098DCA5B-A6B7-4946-8D3A-CD8ABA604A57}"/>
              </a:ext>
            </a:extLst>
          </p:cNvPr>
          <p:cNvSpPr>
            <a:spLocks noGrp="1"/>
          </p:cNvSpPr>
          <p:nvPr>
            <p:ph type="sldNum" sz="quarter" idx="4"/>
          </p:nvPr>
        </p:nvSpPr>
        <p:spPr>
          <a:xfrm>
            <a:off x="8208963" y="5967413"/>
            <a:ext cx="539750" cy="539750"/>
          </a:xfrm>
          <a:prstGeom prst="rect">
            <a:avLst/>
          </a:prstGeom>
        </p:spPr>
        <p:txBody>
          <a:bodyPr vert="horz" lIns="0" tIns="0" rIns="0" bIns="0" rtlCol="0" anchor="ctr"/>
          <a:lstStyle>
            <a:lvl1pPr algn="ctr">
              <a:defRPr sz="1200" b="1" i="0">
                <a:solidFill>
                  <a:schemeClr val="bg1"/>
                </a:solidFill>
                <a:latin typeface="Brown-RegularItalic" pitchFamily="2" charset="77"/>
              </a:defRPr>
            </a:lvl1pPr>
          </a:lstStyle>
          <a:p>
            <a:fld id="{C3D65FF9-0038-4CBC-BFDD-7E5229F12073}" type="slidenum">
              <a:rPr lang="en-GB" smtClean="0"/>
              <a:t>‹#›</a:t>
            </a:fld>
            <a:endParaRPr lang="en-GB"/>
          </a:p>
        </p:txBody>
      </p:sp>
      <p:sp>
        <p:nvSpPr>
          <p:cNvPr id="11" name="Doughnut 10">
            <a:extLst>
              <a:ext uri="{FF2B5EF4-FFF2-40B4-BE49-F238E27FC236}">
                <a16:creationId xmlns:a16="http://schemas.microsoft.com/office/drawing/2014/main" id="{8EDBCD7C-D4C5-0141-BE7E-3E1A5007AF7C}"/>
              </a:ext>
            </a:extLst>
          </p:cNvPr>
          <p:cNvSpPr/>
          <p:nvPr/>
        </p:nvSpPr>
        <p:spPr>
          <a:xfrm>
            <a:off x="8208963" y="5967413"/>
            <a:ext cx="539750" cy="539750"/>
          </a:xfrm>
          <a:prstGeom prst="donut">
            <a:avLst>
              <a:gd name="adj" fmla="val 13269"/>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09142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Cover/Section_Pink">
    <p:spTree>
      <p:nvGrpSpPr>
        <p:cNvPr id="1" name=""/>
        <p:cNvGrpSpPr/>
        <p:nvPr/>
      </p:nvGrpSpPr>
      <p:grpSpPr>
        <a:xfrm>
          <a:off x="0" y="0"/>
          <a:ext cx="0" cy="0"/>
          <a:chOff x="0" y="0"/>
          <a:chExt cx="0" cy="0"/>
        </a:xfrm>
      </p:grpSpPr>
      <p:pic>
        <p:nvPicPr>
          <p:cNvPr id="6" name="Picture 5" descr="A picture containing drawing&#10;&#10;Description automatically generated">
            <a:extLst>
              <a:ext uri="{FF2B5EF4-FFF2-40B4-BE49-F238E27FC236}">
                <a16:creationId xmlns:a16="http://schemas.microsoft.com/office/drawing/2014/main" id="{90D1A0EF-1045-6C4A-AFD7-061745422913}"/>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331912" y="765175"/>
            <a:ext cx="5040313" cy="2663825"/>
          </a:xfrm>
        </p:spPr>
        <p:txBody>
          <a:bodyPr anchor="b"/>
          <a:lstStyle>
            <a:lvl1pPr algn="l">
              <a:defRPr sz="3000" b="1" i="0">
                <a:solidFill>
                  <a:srgbClr val="005E84"/>
                </a:solidFill>
                <a:latin typeface="Brown-RegularItalic" pitchFamily="2" charset="77"/>
              </a:defRPr>
            </a:lvl1pPr>
          </a:lstStyle>
          <a:p>
            <a:r>
              <a:rPr lang="en-US"/>
              <a:t>Click to edit Master title style</a:t>
            </a:r>
            <a:endParaRPr lang="en-US" dirty="0"/>
          </a:p>
        </p:txBody>
      </p:sp>
      <p:sp>
        <p:nvSpPr>
          <p:cNvPr id="3" name="Subtitle 2"/>
          <p:cNvSpPr>
            <a:spLocks noGrp="1"/>
          </p:cNvSpPr>
          <p:nvPr>
            <p:ph type="subTitle" idx="1"/>
          </p:nvPr>
        </p:nvSpPr>
        <p:spPr>
          <a:xfrm>
            <a:off x="1331912" y="3759200"/>
            <a:ext cx="5040313" cy="2478086"/>
          </a:xfrm>
        </p:spPr>
        <p:txBody>
          <a:bodyPr>
            <a:normAutofit/>
          </a:bodyPr>
          <a:lstStyle>
            <a:lvl1pPr marL="0" indent="0" algn="l">
              <a:buNone/>
              <a:defRPr sz="2100" b="0" i="0">
                <a:solidFill>
                  <a:schemeClr val="bg1"/>
                </a:solidFill>
                <a:latin typeface="Brown-RegularItalic"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Footer Placeholder 4">
            <a:extLst>
              <a:ext uri="{FF2B5EF4-FFF2-40B4-BE49-F238E27FC236}">
                <a16:creationId xmlns:a16="http://schemas.microsoft.com/office/drawing/2014/main" id="{F98A2AE9-3517-A044-B6FE-FE392769C8B3}"/>
              </a:ext>
            </a:extLst>
          </p:cNvPr>
          <p:cNvSpPr>
            <a:spLocks noGrp="1"/>
          </p:cNvSpPr>
          <p:nvPr>
            <p:ph type="ftr" sz="quarter" idx="3"/>
          </p:nvPr>
        </p:nvSpPr>
        <p:spPr>
          <a:xfrm>
            <a:off x="1331912" y="6237287"/>
            <a:ext cx="3086100" cy="269875"/>
          </a:xfrm>
          <a:prstGeom prst="rect">
            <a:avLst/>
          </a:prstGeom>
        </p:spPr>
        <p:txBody>
          <a:bodyPr vert="horz" lIns="0" tIns="0" rIns="0" bIns="0" rtlCol="0" anchor="b" anchorCtr="0"/>
          <a:lstStyle>
            <a:lvl1pPr algn="l">
              <a:defRPr sz="800" b="1" i="0">
                <a:solidFill>
                  <a:schemeClr val="bg1"/>
                </a:solidFill>
                <a:latin typeface="Brown-RegularItalic" pitchFamily="2" charset="77"/>
              </a:defRPr>
            </a:lvl1pPr>
          </a:lstStyle>
          <a:p>
            <a:endParaRPr lang="en-GB"/>
          </a:p>
        </p:txBody>
      </p:sp>
      <p:sp>
        <p:nvSpPr>
          <p:cNvPr id="10" name="Slide Number Placeholder 5">
            <a:extLst>
              <a:ext uri="{FF2B5EF4-FFF2-40B4-BE49-F238E27FC236}">
                <a16:creationId xmlns:a16="http://schemas.microsoft.com/office/drawing/2014/main" id="{098DCA5B-A6B7-4946-8D3A-CD8ABA604A57}"/>
              </a:ext>
            </a:extLst>
          </p:cNvPr>
          <p:cNvSpPr>
            <a:spLocks noGrp="1"/>
          </p:cNvSpPr>
          <p:nvPr>
            <p:ph type="sldNum" sz="quarter" idx="4"/>
          </p:nvPr>
        </p:nvSpPr>
        <p:spPr>
          <a:xfrm>
            <a:off x="8208963" y="5967413"/>
            <a:ext cx="539750" cy="539750"/>
          </a:xfrm>
          <a:prstGeom prst="rect">
            <a:avLst/>
          </a:prstGeom>
        </p:spPr>
        <p:txBody>
          <a:bodyPr vert="horz" lIns="0" tIns="0" rIns="0" bIns="0" rtlCol="0" anchor="ctr"/>
          <a:lstStyle>
            <a:lvl1pPr algn="ctr">
              <a:defRPr sz="1200" b="1" i="0">
                <a:solidFill>
                  <a:schemeClr val="bg1"/>
                </a:solidFill>
                <a:latin typeface="Brown-RegularItalic" pitchFamily="2" charset="77"/>
              </a:defRPr>
            </a:lvl1pPr>
          </a:lstStyle>
          <a:p>
            <a:fld id="{C3D65FF9-0038-4CBC-BFDD-7E5229F12073}" type="slidenum">
              <a:rPr lang="en-GB" smtClean="0"/>
              <a:t>‹#›</a:t>
            </a:fld>
            <a:endParaRPr lang="en-GB"/>
          </a:p>
        </p:txBody>
      </p:sp>
      <p:sp>
        <p:nvSpPr>
          <p:cNvPr id="11" name="Doughnut 10">
            <a:extLst>
              <a:ext uri="{FF2B5EF4-FFF2-40B4-BE49-F238E27FC236}">
                <a16:creationId xmlns:a16="http://schemas.microsoft.com/office/drawing/2014/main" id="{8EDBCD7C-D4C5-0141-BE7E-3E1A5007AF7C}"/>
              </a:ext>
            </a:extLst>
          </p:cNvPr>
          <p:cNvSpPr/>
          <p:nvPr/>
        </p:nvSpPr>
        <p:spPr>
          <a:xfrm>
            <a:off x="8208963" y="5967413"/>
            <a:ext cx="539750" cy="539750"/>
          </a:xfrm>
          <a:prstGeom prst="donut">
            <a:avLst>
              <a:gd name="adj" fmla="val 13269"/>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73830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ext_Teal">
    <p:spTree>
      <p:nvGrpSpPr>
        <p:cNvPr id="1" name=""/>
        <p:cNvGrpSpPr/>
        <p:nvPr/>
      </p:nvGrpSpPr>
      <p:grpSpPr>
        <a:xfrm>
          <a:off x="0" y="0"/>
          <a:ext cx="0" cy="0"/>
          <a:chOff x="0" y="0"/>
          <a:chExt cx="0" cy="0"/>
        </a:xfrm>
      </p:grpSpPr>
      <p:pic>
        <p:nvPicPr>
          <p:cNvPr id="10" name="Picture 9" descr="A picture containing drawing&#10;&#10;Description automatically generated">
            <a:extLst>
              <a:ext uri="{FF2B5EF4-FFF2-40B4-BE49-F238E27FC236}">
                <a16:creationId xmlns:a16="http://schemas.microsoft.com/office/drawing/2014/main" id="{ED7EA680-B51F-6E41-A52C-4298190DAB59}"/>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84212" y="2420937"/>
            <a:ext cx="5688013" cy="3816351"/>
          </a:xfrm>
        </p:spPr>
        <p:txBody>
          <a:bodyPr/>
          <a:lstStyle>
            <a:lvl1pPr>
              <a:defRPr b="0" i="0">
                <a:solidFill>
                  <a:schemeClr val="bg1"/>
                </a:solidFill>
                <a:latin typeface="Roboto Slab" pitchFamily="2" charset="0"/>
                <a:ea typeface="Roboto Slab"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p>
            <a:fld id="{C3D65FF9-0038-4CBC-BFDD-7E5229F12073}" type="slidenum">
              <a:rPr lang="en-GB" smtClean="0"/>
              <a:t>‹#›</a:t>
            </a:fld>
            <a:endParaRPr lang="en-GB"/>
          </a:p>
        </p:txBody>
      </p:sp>
      <p:sp>
        <p:nvSpPr>
          <p:cNvPr id="12" name="Doughnut 11">
            <a:extLst>
              <a:ext uri="{FF2B5EF4-FFF2-40B4-BE49-F238E27FC236}">
                <a16:creationId xmlns:a16="http://schemas.microsoft.com/office/drawing/2014/main" id="{18A0205B-9C48-6A47-BB05-0215B14E8627}"/>
              </a:ext>
            </a:extLst>
          </p:cNvPr>
          <p:cNvSpPr/>
          <p:nvPr/>
        </p:nvSpPr>
        <p:spPr>
          <a:xfrm>
            <a:off x="8208963" y="5967412"/>
            <a:ext cx="539750" cy="539750"/>
          </a:xfrm>
          <a:prstGeom prst="donut">
            <a:avLst>
              <a:gd name="adj" fmla="val 13269"/>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85229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4212" y="765175"/>
            <a:ext cx="5688013" cy="1655762"/>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84212" y="2420937"/>
            <a:ext cx="7524751" cy="3816351"/>
          </a:xfrm>
          <a:prstGeom prst="rect">
            <a:avLst/>
          </a:prstGeom>
        </p:spPr>
        <p:txBody>
          <a:bodyPr vert="horz" lIns="0" tIns="0" rIns="0" bIns="0" rtlCol="0">
            <a:normAutofit/>
          </a:bodyPr>
          <a:lstStyle/>
          <a:p>
            <a:pPr lvl="0"/>
            <a:r>
              <a:rPr lang="en-GB" dirty="0"/>
              <a:t>Click to edit Master text styles</a:t>
            </a:r>
          </a:p>
          <a:p>
            <a:pPr lvl="1"/>
            <a:r>
              <a:rPr lang="en-GB" dirty="0"/>
              <a:t>Second level</a:t>
            </a:r>
            <a:endParaRPr lang="en-US" dirty="0"/>
          </a:p>
        </p:txBody>
      </p:sp>
      <p:sp>
        <p:nvSpPr>
          <p:cNvPr id="5" name="Footer Placeholder 4"/>
          <p:cNvSpPr>
            <a:spLocks noGrp="1"/>
          </p:cNvSpPr>
          <p:nvPr>
            <p:ph type="ftr" sz="quarter" idx="3"/>
          </p:nvPr>
        </p:nvSpPr>
        <p:spPr>
          <a:xfrm>
            <a:off x="684213" y="6237287"/>
            <a:ext cx="3086100" cy="269875"/>
          </a:xfrm>
          <a:prstGeom prst="rect">
            <a:avLst/>
          </a:prstGeom>
        </p:spPr>
        <p:txBody>
          <a:bodyPr vert="horz" lIns="0" tIns="0" rIns="0" bIns="0" rtlCol="0" anchor="b" anchorCtr="0"/>
          <a:lstStyle>
            <a:lvl1pPr algn="l">
              <a:defRPr sz="800" b="0" i="0">
                <a:solidFill>
                  <a:srgbClr val="005E84"/>
                </a:solidFill>
                <a:latin typeface="BROWN-LIGHT" pitchFamily="2" charset="77"/>
              </a:defRPr>
            </a:lvl1pPr>
          </a:lstStyle>
          <a:p>
            <a:endParaRPr lang="en-GB"/>
          </a:p>
        </p:txBody>
      </p:sp>
      <p:sp>
        <p:nvSpPr>
          <p:cNvPr id="6" name="Slide Number Placeholder 5"/>
          <p:cNvSpPr>
            <a:spLocks noGrp="1"/>
          </p:cNvSpPr>
          <p:nvPr>
            <p:ph type="sldNum" sz="quarter" idx="4"/>
          </p:nvPr>
        </p:nvSpPr>
        <p:spPr>
          <a:xfrm>
            <a:off x="8208963" y="5967413"/>
            <a:ext cx="539750" cy="539750"/>
          </a:xfrm>
          <a:prstGeom prst="rect">
            <a:avLst/>
          </a:prstGeom>
        </p:spPr>
        <p:txBody>
          <a:bodyPr vert="horz" lIns="0" tIns="0" rIns="0" bIns="0" rtlCol="0" anchor="ctr"/>
          <a:lstStyle>
            <a:lvl1pPr algn="ctr">
              <a:defRPr sz="1200" b="1" i="0">
                <a:solidFill>
                  <a:srgbClr val="EF811B"/>
                </a:solidFill>
                <a:latin typeface="Brown-RegularItalic" pitchFamily="2" charset="77"/>
              </a:defRPr>
            </a:lvl1pPr>
          </a:lstStyle>
          <a:p>
            <a:fld id="{C3D65FF9-0038-4CBC-BFDD-7E5229F12073}" type="slidenum">
              <a:rPr lang="en-GB" smtClean="0"/>
              <a:t>‹#›</a:t>
            </a:fld>
            <a:endParaRPr lang="en-GB"/>
          </a:p>
        </p:txBody>
      </p:sp>
      <p:sp>
        <p:nvSpPr>
          <p:cNvPr id="14" name="Doughnut 13">
            <a:extLst>
              <a:ext uri="{FF2B5EF4-FFF2-40B4-BE49-F238E27FC236}">
                <a16:creationId xmlns:a16="http://schemas.microsoft.com/office/drawing/2014/main" id="{8053CFB4-0282-FC47-9A5D-60F19FB383A5}"/>
              </a:ext>
            </a:extLst>
          </p:cNvPr>
          <p:cNvSpPr/>
          <p:nvPr/>
        </p:nvSpPr>
        <p:spPr>
          <a:xfrm>
            <a:off x="8208963" y="5967413"/>
            <a:ext cx="539750" cy="539750"/>
          </a:xfrm>
          <a:prstGeom prst="donut">
            <a:avLst>
              <a:gd name="adj" fmla="val 132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6966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000" b="1" i="0" kern="1200" baseline="0">
          <a:solidFill>
            <a:srgbClr val="EF811B"/>
          </a:solidFill>
          <a:latin typeface="Brown-RegularItalic" pitchFamily="2" charset="77"/>
          <a:ea typeface="+mj-ea"/>
          <a:cs typeface="+mj-cs"/>
        </a:defRPr>
      </a:lvl1pPr>
    </p:titleStyle>
    <p:bodyStyle>
      <a:lvl1pPr marL="0" indent="0" algn="l" defTabSz="720000" rtl="0" eaLnBrk="1" latinLnBrk="0" hangingPunct="1">
        <a:lnSpc>
          <a:spcPct val="100000"/>
        </a:lnSpc>
        <a:spcBef>
          <a:spcPts val="0"/>
        </a:spcBef>
        <a:spcAft>
          <a:spcPts val="600"/>
        </a:spcAft>
        <a:buFontTx/>
        <a:buNone/>
        <a:defRPr sz="2100" b="0" i="0" kern="1200" baseline="0">
          <a:solidFill>
            <a:srgbClr val="005E84"/>
          </a:solidFill>
          <a:latin typeface="Roboto Slab Light" pitchFamily="2" charset="0"/>
          <a:ea typeface="Roboto Slab Light" pitchFamily="2" charset="0"/>
          <a:cs typeface="+mn-cs"/>
        </a:defRPr>
      </a:lvl1pPr>
      <a:lvl2pPr marL="144000" indent="-457200" algn="l" defTabSz="720000" rtl="0" eaLnBrk="1" latinLnBrk="0" hangingPunct="1">
        <a:lnSpc>
          <a:spcPct val="100000"/>
        </a:lnSpc>
        <a:spcBef>
          <a:spcPts val="0"/>
        </a:spcBef>
        <a:spcAft>
          <a:spcPts val="600"/>
        </a:spcAft>
        <a:buFont typeface="Arial" panose="020B0604020202020204" pitchFamily="34" charset="0"/>
        <a:buChar char="•"/>
        <a:defRPr sz="2100" b="0" i="0" kern="1200" baseline="0">
          <a:solidFill>
            <a:srgbClr val="005E84"/>
          </a:solidFill>
          <a:latin typeface="Roboto Slab Light" pitchFamily="2" charset="0"/>
          <a:ea typeface="Roboto Slab Light" pitchFamily="2" charset="0"/>
          <a:cs typeface="+mn-cs"/>
        </a:defRPr>
      </a:lvl2pPr>
      <a:lvl3pPr marL="1143000" indent="-228600" algn="l" defTabSz="720000" rtl="0" eaLnBrk="1" latinLnBrk="0" hangingPunct="1">
        <a:lnSpc>
          <a:spcPct val="90000"/>
        </a:lnSpc>
        <a:spcBef>
          <a:spcPts val="500"/>
        </a:spcBef>
        <a:buFont typeface="Arial" panose="020B0604020202020204" pitchFamily="34" charset="0"/>
        <a:buChar char="•"/>
        <a:defRPr sz="2100" b="0" i="0" kern="1200" baseline="0">
          <a:solidFill>
            <a:srgbClr val="005E84"/>
          </a:solidFill>
          <a:latin typeface="Brown-RegularItalic" pitchFamily="2" charset="77"/>
          <a:ea typeface="+mn-ea"/>
          <a:cs typeface="+mn-cs"/>
        </a:defRPr>
      </a:lvl3pPr>
      <a:lvl4pPr marL="1600200" indent="-228600" algn="l" defTabSz="720000" rtl="0" eaLnBrk="1" latinLnBrk="0" hangingPunct="1">
        <a:lnSpc>
          <a:spcPct val="90000"/>
        </a:lnSpc>
        <a:spcBef>
          <a:spcPts val="500"/>
        </a:spcBef>
        <a:buFont typeface="Arial" panose="020B0604020202020204" pitchFamily="34" charset="0"/>
        <a:buChar char="•"/>
        <a:defRPr sz="2100" b="0" i="0" kern="1200" baseline="0">
          <a:solidFill>
            <a:srgbClr val="005E84"/>
          </a:solidFill>
          <a:latin typeface="Brown-RegularItalic" pitchFamily="2" charset="77"/>
          <a:ea typeface="+mn-ea"/>
          <a:cs typeface="+mn-cs"/>
        </a:defRPr>
      </a:lvl4pPr>
      <a:lvl5pPr marL="2057400" indent="-228600" algn="l" defTabSz="720000" rtl="0" eaLnBrk="1" latinLnBrk="0" hangingPunct="1">
        <a:lnSpc>
          <a:spcPct val="90000"/>
        </a:lnSpc>
        <a:spcBef>
          <a:spcPts val="500"/>
        </a:spcBef>
        <a:buFont typeface="Arial" panose="020B0604020202020204" pitchFamily="34" charset="0"/>
        <a:buChar char="•"/>
        <a:defRPr sz="2100" b="0" i="0" kern="1200" baseline="0">
          <a:solidFill>
            <a:srgbClr val="005E84"/>
          </a:solidFill>
          <a:latin typeface="Brown-RegularItalic"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525">
          <p15:clr>
            <a:srgbClr val="F26B43"/>
          </p15:clr>
        </p15:guide>
        <p15:guide id="2" pos="4014">
          <p15:clr>
            <a:srgbClr val="F26B43"/>
          </p15:clr>
        </p15:guide>
        <p15:guide id="3" pos="5511">
          <p15:clr>
            <a:srgbClr val="F26B43"/>
          </p15:clr>
        </p15:guide>
        <p15:guide id="4" pos="5171">
          <p15:clr>
            <a:srgbClr val="F26B43"/>
          </p15:clr>
        </p15:guide>
        <p15:guide id="6" pos="431">
          <p15:clr>
            <a:srgbClr val="F26B43"/>
          </p15:clr>
        </p15:guide>
        <p15:guide id="7" orient="horz" pos="278">
          <p15:clr>
            <a:srgbClr val="F26B43"/>
          </p15:clr>
        </p15:guide>
        <p15:guide id="8" orient="horz" pos="3929">
          <p15:clr>
            <a:srgbClr val="F26B43"/>
          </p15:clr>
        </p15:guide>
        <p15:guide id="9" orient="horz" pos="482">
          <p15:clr>
            <a:srgbClr val="F26B43"/>
          </p15:clr>
        </p15:guide>
        <p15:guide id="10" pos="839">
          <p15:clr>
            <a:srgbClr val="F26B43"/>
          </p15:clr>
        </p15:guide>
        <p15:guide id="11"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hyperlink" Target="https://learningconnection.stanford.edu/resilience-project"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AGUsRGuZb6k" TargetMode="External"/><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hyperlink" Target="http://www.google.co.uk/url?sa=i&amp;rct=j&amp;q=&amp;esrc=s&amp;frm=1&amp;source=images&amp;cd=&amp;cad=rja&amp;docid=zQe19mcSreSzBM&amp;tbnid=5NhJRaZZvE-2iM:&amp;ved=0CAUQjRw&amp;url=http://www.meselec.co.uk/wirelessfire.html&amp;ei=3i03Uer-BM3u0gW15oDwCA&amp;bvm=bv.43287494,d.ZWU&amp;psig=AFQjCNEmTOqrlZ2FxQKWV94TpuoHGWMEzw&amp;ust=1362657103254093" TargetMode="External"/><Relationship Id="rId7"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18.jpeg"/><Relationship Id="rId5" Type="http://schemas.openxmlformats.org/officeDocument/2006/relationships/hyperlink" Target="http://www.google.co.uk/url?sa=i&amp;rct=j&amp;q=&amp;esrc=s&amp;frm=1&amp;source=images&amp;cd=&amp;cad=rja&amp;docid=alft57HbtTqCUM&amp;tbnid=2SyKr44KP3Xj_M:&amp;ved=0CAUQjRw&amp;url=http://www.kabircares.org/pg-schools-ban-cell-phones-in-classrooms/&amp;ei=G0w3UeveG8WY1AX8qoCYCg&amp;bvm=bv.43287494,d.ZWU&amp;psig=AFQjCNFHC7RC6P4kuB4icmxRmWR7x0Gw_g&amp;ust=1362664844332725" TargetMode="External"/><Relationship Id="rId4" Type="http://schemas.openxmlformats.org/officeDocument/2006/relationships/image" Target="../media/image17.jpeg"/><Relationship Id="rId9" Type="http://schemas.openxmlformats.org/officeDocument/2006/relationships/image" Target="../media/image21.jpeg"/></Relationships>
</file>

<file path=ppt/slides/_rels/slide2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hyperlink" Target="https://charliewaller.org/" TargetMode="External"/><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hyperlink" Target="https://www.qmul.ac.uk/queenmaryacademy/researcher-development/wellbeing/catalyst-fund-projec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8DC06E6-D88C-CA49-B44D-B6808AA27932}"/>
              </a:ext>
            </a:extLst>
          </p:cNvPr>
          <p:cNvSpPr txBox="1">
            <a:spLocks/>
          </p:cNvSpPr>
          <p:nvPr/>
        </p:nvSpPr>
        <p:spPr>
          <a:xfrm>
            <a:off x="1331912" y="980728"/>
            <a:ext cx="5040313" cy="2952328"/>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3000" b="1" i="0" kern="1200" baseline="0">
                <a:solidFill>
                  <a:srgbClr val="EF811B"/>
                </a:solidFill>
                <a:latin typeface="Brown-RegularItalic" pitchFamily="2" charset="77"/>
                <a:ea typeface="+mj-ea"/>
                <a:cs typeface="+mj-cs"/>
              </a:defRPr>
            </a:lvl1pPr>
          </a:lstStyle>
          <a:p>
            <a:r>
              <a:rPr lang="en-GB" dirty="0">
                <a:solidFill>
                  <a:schemeClr val="bg1"/>
                </a:solidFill>
                <a:latin typeface="Century Gothic" panose="020B0502020202020204" pitchFamily="34" charset="0"/>
              </a:rPr>
              <a:t>Year 3 PhD Day</a:t>
            </a:r>
            <a:br>
              <a:rPr lang="en-GB" dirty="0">
                <a:latin typeface="Century Gothic" panose="020B0502020202020204" pitchFamily="34" charset="0"/>
              </a:rPr>
            </a:br>
            <a:r>
              <a:rPr lang="en-GB" dirty="0">
                <a:latin typeface="Century Gothic" panose="020B0502020202020204" pitchFamily="34" charset="0"/>
              </a:rPr>
              <a:t>Crossing the finishing line</a:t>
            </a:r>
          </a:p>
        </p:txBody>
      </p:sp>
      <p:sp>
        <p:nvSpPr>
          <p:cNvPr id="10" name="Subtitle 8">
            <a:extLst>
              <a:ext uri="{FF2B5EF4-FFF2-40B4-BE49-F238E27FC236}">
                <a16:creationId xmlns:a16="http://schemas.microsoft.com/office/drawing/2014/main" id="{CE368FC4-E1D0-654C-8F67-AE4534EA8554}"/>
              </a:ext>
            </a:extLst>
          </p:cNvPr>
          <p:cNvSpPr txBox="1">
            <a:spLocks/>
          </p:cNvSpPr>
          <p:nvPr/>
        </p:nvSpPr>
        <p:spPr>
          <a:xfrm>
            <a:off x="1331912" y="4149080"/>
            <a:ext cx="5040313" cy="2088206"/>
          </a:xfrm>
          <a:prstGeom prst="rect">
            <a:avLst/>
          </a:prstGeom>
        </p:spPr>
        <p:txBody>
          <a:bodyPr vert="horz" lIns="0" tIns="0" rIns="0" bIns="0" rtlCol="0">
            <a:normAutofit/>
          </a:bodyPr>
          <a:lstStyle>
            <a:lvl1pPr marL="0" indent="0" algn="l" defTabSz="720000" rtl="0" eaLnBrk="1" latinLnBrk="0" hangingPunct="1">
              <a:lnSpc>
                <a:spcPct val="100000"/>
              </a:lnSpc>
              <a:spcBef>
                <a:spcPts val="0"/>
              </a:spcBef>
              <a:spcAft>
                <a:spcPts val="600"/>
              </a:spcAft>
              <a:buFontTx/>
              <a:buNone/>
              <a:defRPr sz="2100" b="0" i="0" kern="1200" baseline="0">
                <a:solidFill>
                  <a:schemeClr val="bg1"/>
                </a:solidFill>
                <a:latin typeface="Brown-RegularItalic" pitchFamily="2" charset="77"/>
                <a:ea typeface="Roboto Slab Light" pitchFamily="2" charset="0"/>
                <a:cs typeface="+mn-cs"/>
              </a:defRPr>
            </a:lvl1pPr>
            <a:lvl2pPr marL="457200" indent="0" algn="ctr" defTabSz="720000" rtl="0" eaLnBrk="1" latinLnBrk="0" hangingPunct="1">
              <a:lnSpc>
                <a:spcPct val="100000"/>
              </a:lnSpc>
              <a:spcBef>
                <a:spcPts val="0"/>
              </a:spcBef>
              <a:spcAft>
                <a:spcPts val="600"/>
              </a:spcAft>
              <a:buFont typeface="Arial" panose="020B0604020202020204" pitchFamily="34" charset="0"/>
              <a:buNone/>
              <a:defRPr sz="2000" b="0" i="0" kern="1200" baseline="0">
                <a:solidFill>
                  <a:srgbClr val="005E84"/>
                </a:solidFill>
                <a:latin typeface="Roboto Slab Light" pitchFamily="2" charset="0"/>
                <a:ea typeface="Roboto Slab Light" pitchFamily="2" charset="0"/>
                <a:cs typeface="+mn-cs"/>
              </a:defRPr>
            </a:lvl2pPr>
            <a:lvl3pPr marL="914400" indent="0" algn="ctr" defTabSz="720000" rtl="0" eaLnBrk="1" latinLnBrk="0" hangingPunct="1">
              <a:lnSpc>
                <a:spcPct val="90000"/>
              </a:lnSpc>
              <a:spcBef>
                <a:spcPts val="500"/>
              </a:spcBef>
              <a:buFont typeface="Arial" panose="020B0604020202020204" pitchFamily="34" charset="0"/>
              <a:buNone/>
              <a:defRPr sz="1800" b="0" i="0" kern="1200" baseline="0">
                <a:solidFill>
                  <a:srgbClr val="005E84"/>
                </a:solidFill>
                <a:latin typeface="Brown-RegularItalic" pitchFamily="2" charset="77"/>
                <a:ea typeface="+mn-ea"/>
                <a:cs typeface="+mn-cs"/>
              </a:defRPr>
            </a:lvl3pPr>
            <a:lvl4pPr marL="1371600" indent="0" algn="ctr" defTabSz="720000" rtl="0" eaLnBrk="1" latinLnBrk="0" hangingPunct="1">
              <a:lnSpc>
                <a:spcPct val="90000"/>
              </a:lnSpc>
              <a:spcBef>
                <a:spcPts val="500"/>
              </a:spcBef>
              <a:buFont typeface="Arial" panose="020B0604020202020204" pitchFamily="34" charset="0"/>
              <a:buNone/>
              <a:defRPr sz="1600" b="0" i="0" kern="1200" baseline="0">
                <a:solidFill>
                  <a:srgbClr val="005E84"/>
                </a:solidFill>
                <a:latin typeface="Brown-RegularItalic" pitchFamily="2" charset="77"/>
                <a:ea typeface="+mn-ea"/>
                <a:cs typeface="+mn-cs"/>
              </a:defRPr>
            </a:lvl4pPr>
            <a:lvl5pPr marL="1828800" indent="0" algn="ctr" defTabSz="720000" rtl="0" eaLnBrk="1" latinLnBrk="0" hangingPunct="1">
              <a:lnSpc>
                <a:spcPct val="90000"/>
              </a:lnSpc>
              <a:spcBef>
                <a:spcPts val="500"/>
              </a:spcBef>
              <a:buFont typeface="Arial" panose="020B0604020202020204" pitchFamily="34" charset="0"/>
              <a:buNone/>
              <a:defRPr sz="1600" b="0" i="0" kern="1200" baseline="0">
                <a:solidFill>
                  <a:srgbClr val="005E84"/>
                </a:solidFill>
                <a:latin typeface="Brown-RegularItalic"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TRAINER’S NAME</a:t>
            </a:r>
            <a:endParaRPr lang="en-US" dirty="0"/>
          </a:p>
        </p:txBody>
      </p:sp>
    </p:spTree>
    <p:extLst>
      <p:ext uri="{BB962C8B-B14F-4D97-AF65-F5344CB8AC3E}">
        <p14:creationId xmlns:p14="http://schemas.microsoft.com/office/powerpoint/2010/main" val="1360521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Activity: Combatting Procrastination</a:t>
            </a:r>
            <a:endParaRPr lang="en-GB" dirty="0">
              <a:latin typeface="Century Gothic" panose="020B0502020202020204" pitchFamily="34" charset="0"/>
            </a:endParaRPr>
          </a:p>
        </p:txBody>
      </p:sp>
      <p:sp>
        <p:nvSpPr>
          <p:cNvPr id="3" name="Content Placeholder 2"/>
          <p:cNvSpPr>
            <a:spLocks noGrp="1"/>
          </p:cNvSpPr>
          <p:nvPr>
            <p:ph idx="1"/>
          </p:nvPr>
        </p:nvSpPr>
        <p:spPr/>
        <p:txBody>
          <a:bodyPr>
            <a:normAutofit/>
          </a:bodyPr>
          <a:lstStyle/>
          <a:p>
            <a:pPr marL="0" indent="0">
              <a:buNone/>
            </a:pPr>
            <a:r>
              <a:rPr lang="en-GB" dirty="0"/>
              <a:t>Action Plan</a:t>
            </a:r>
          </a:p>
          <a:p>
            <a:pPr marL="0" indent="0">
              <a:buNone/>
            </a:pPr>
            <a:endParaRPr lang="en-GB" dirty="0"/>
          </a:p>
          <a:p>
            <a:pPr marL="342900" indent="-342900">
              <a:buFont typeface="Arial" panose="020B0604020202020204" pitchFamily="34" charset="0"/>
              <a:buChar char="•"/>
            </a:pPr>
            <a:r>
              <a:rPr lang="en-GB" dirty="0"/>
              <a:t>Identify a </a:t>
            </a:r>
            <a:r>
              <a:rPr lang="en-GB" b="1" dirty="0"/>
              <a:t>specific</a:t>
            </a:r>
            <a:r>
              <a:rPr lang="en-GB" dirty="0"/>
              <a:t> piece of work/task that you’ve been avoiding doing</a:t>
            </a:r>
          </a:p>
          <a:p>
            <a:pPr marL="342900" indent="-342900">
              <a:buFont typeface="Arial" panose="020B0604020202020204" pitchFamily="34" charset="0"/>
              <a:buChar char="•"/>
            </a:pPr>
            <a:r>
              <a:rPr lang="en-GB" dirty="0"/>
              <a:t>Work though the steps in your workbook on your own</a:t>
            </a:r>
          </a:p>
          <a:p>
            <a:pPr marL="342900" indent="-342900">
              <a:buFont typeface="Arial" panose="020B0604020202020204" pitchFamily="34" charset="0"/>
              <a:buChar char="•"/>
            </a:pPr>
            <a:r>
              <a:rPr lang="en-GB" dirty="0"/>
              <a:t>Share with a partner/small group</a:t>
            </a:r>
          </a:p>
          <a:p>
            <a:endParaRPr lang="en-GB" dirty="0"/>
          </a:p>
          <a:p>
            <a:pPr marL="0" indent="0">
              <a:buNone/>
            </a:pPr>
            <a:endParaRPr lang="en-GB" dirty="0"/>
          </a:p>
        </p:txBody>
      </p:sp>
    </p:spTree>
    <p:extLst>
      <p:ext uri="{BB962C8B-B14F-4D97-AF65-F5344CB8AC3E}">
        <p14:creationId xmlns:p14="http://schemas.microsoft.com/office/powerpoint/2010/main" val="519289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96D42-75F2-814F-BC75-2AC1CCFECCCB}"/>
              </a:ext>
            </a:extLst>
          </p:cNvPr>
          <p:cNvSpPr>
            <a:spLocks noGrp="1"/>
          </p:cNvSpPr>
          <p:nvPr>
            <p:ph type="title"/>
          </p:nvPr>
        </p:nvSpPr>
        <p:spPr/>
        <p:txBody>
          <a:bodyPr/>
          <a:lstStyle/>
          <a:p>
            <a:r>
              <a:rPr lang="en-US" dirty="0"/>
              <a:t>More Tips: Procrastination</a:t>
            </a:r>
          </a:p>
        </p:txBody>
      </p:sp>
      <p:sp>
        <p:nvSpPr>
          <p:cNvPr id="3" name="Content Placeholder 2">
            <a:extLst>
              <a:ext uri="{FF2B5EF4-FFF2-40B4-BE49-F238E27FC236}">
                <a16:creationId xmlns:a16="http://schemas.microsoft.com/office/drawing/2014/main" id="{97CC641C-E145-CB45-9D70-B77F08D1C677}"/>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t>Turn off notifications (phone and browser blockers)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Email: set times to check</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Pomodoro technique or similar</a:t>
            </a:r>
          </a:p>
          <a:p>
            <a:endParaRPr lang="en-US" dirty="0"/>
          </a:p>
          <a:p>
            <a:endParaRPr lang="en-US" dirty="0"/>
          </a:p>
        </p:txBody>
      </p:sp>
    </p:spTree>
    <p:extLst>
      <p:ext uri="{BB962C8B-B14F-4D97-AF65-F5344CB8AC3E}">
        <p14:creationId xmlns:p14="http://schemas.microsoft.com/office/powerpoint/2010/main" val="1388441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96D42-75F2-814F-BC75-2AC1CCFECCCB}"/>
              </a:ext>
            </a:extLst>
          </p:cNvPr>
          <p:cNvSpPr>
            <a:spLocks noGrp="1"/>
          </p:cNvSpPr>
          <p:nvPr>
            <p:ph type="title"/>
          </p:nvPr>
        </p:nvSpPr>
        <p:spPr/>
        <p:txBody>
          <a:bodyPr/>
          <a:lstStyle/>
          <a:p>
            <a:r>
              <a:rPr lang="en-US" dirty="0"/>
              <a:t>Tips: Self-doubt</a:t>
            </a:r>
          </a:p>
        </p:txBody>
      </p:sp>
      <p:sp>
        <p:nvSpPr>
          <p:cNvPr id="3" name="Content Placeholder 2">
            <a:extLst>
              <a:ext uri="{FF2B5EF4-FFF2-40B4-BE49-F238E27FC236}">
                <a16:creationId xmlns:a16="http://schemas.microsoft.com/office/drawing/2014/main" id="{97CC641C-E145-CB45-9D70-B77F08D1C677}"/>
              </a:ext>
            </a:extLst>
          </p:cNvPr>
          <p:cNvSpPr>
            <a:spLocks noGrp="1"/>
          </p:cNvSpPr>
          <p:nvPr>
            <p:ph idx="1"/>
          </p:nvPr>
        </p:nvSpPr>
        <p:spPr/>
        <p:txBody>
          <a:bodyPr>
            <a:normAutofit/>
          </a:bodyPr>
          <a:lstStyle/>
          <a:p>
            <a:pPr marL="342900" indent="-342900">
              <a:buFont typeface="Arial" panose="020B0604020202020204" pitchFamily="34" charset="0"/>
              <a:buChar char="•"/>
            </a:pPr>
            <a:r>
              <a:rPr lang="en-US" dirty="0"/>
              <a:t>Stop comparing; we only see successes, not failures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Look at the evidence: what you’ve achieved so far</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What have you learned from your ‘failures’? Compare your current-self to your past-self (recall timeline at the start of the session)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Alternatively…fake it till you make it!</a:t>
            </a:r>
          </a:p>
          <a:p>
            <a:endParaRPr lang="en-US" dirty="0"/>
          </a:p>
          <a:p>
            <a:endParaRPr lang="en-US" dirty="0"/>
          </a:p>
        </p:txBody>
      </p:sp>
    </p:spTree>
    <p:extLst>
      <p:ext uri="{BB962C8B-B14F-4D97-AF65-F5344CB8AC3E}">
        <p14:creationId xmlns:p14="http://schemas.microsoft.com/office/powerpoint/2010/main" val="4197839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B67A8-1CF6-D24E-BCAD-E93D44A99969}"/>
              </a:ext>
            </a:extLst>
          </p:cNvPr>
          <p:cNvSpPr>
            <a:spLocks noGrp="1"/>
          </p:cNvSpPr>
          <p:nvPr>
            <p:ph type="title"/>
          </p:nvPr>
        </p:nvSpPr>
        <p:spPr/>
        <p:txBody>
          <a:bodyPr/>
          <a:lstStyle/>
          <a:p>
            <a:r>
              <a:rPr lang="en-US" dirty="0"/>
              <a:t>Tips: Perfectionism</a:t>
            </a:r>
          </a:p>
        </p:txBody>
      </p:sp>
      <p:sp>
        <p:nvSpPr>
          <p:cNvPr id="3" name="Content Placeholder 2">
            <a:extLst>
              <a:ext uri="{FF2B5EF4-FFF2-40B4-BE49-F238E27FC236}">
                <a16:creationId xmlns:a16="http://schemas.microsoft.com/office/drawing/2014/main" id="{49A8345D-DD88-0C46-BED1-B6DE96E7570D}"/>
              </a:ext>
            </a:extLst>
          </p:cNvPr>
          <p:cNvSpPr>
            <a:spLocks noGrp="1"/>
          </p:cNvSpPr>
          <p:nvPr>
            <p:ph idx="1"/>
          </p:nvPr>
        </p:nvSpPr>
        <p:spPr/>
        <p:txBody>
          <a:bodyPr>
            <a:normAutofit/>
          </a:bodyPr>
          <a:lstStyle/>
          <a:p>
            <a:pPr marL="342900" indent="-342900">
              <a:buFont typeface="Arial" panose="020B0604020202020204" pitchFamily="34" charset="0"/>
              <a:buChar char="•"/>
            </a:pPr>
            <a:r>
              <a:rPr lang="en-US" dirty="0"/>
              <a:t>Research isn’t about having all the answers – aim is to advance knowledge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The thesis is generally not about groundbreaking research, but about originality: </a:t>
            </a:r>
            <a:r>
              <a:rPr lang="en-US" dirty="0" err="1"/>
              <a:t>eg</a:t>
            </a:r>
            <a:r>
              <a:rPr lang="en-US" dirty="0"/>
              <a:t> contribution to existing knowledge through the discovery of new facts and/or by exercising independent critical power</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Accept that it will never be perfect. It just needs to be good enough!</a:t>
            </a:r>
          </a:p>
          <a:p>
            <a:endParaRPr lang="en-US" dirty="0"/>
          </a:p>
        </p:txBody>
      </p:sp>
    </p:spTree>
    <p:extLst>
      <p:ext uri="{BB962C8B-B14F-4D97-AF65-F5344CB8AC3E}">
        <p14:creationId xmlns:p14="http://schemas.microsoft.com/office/powerpoint/2010/main" val="487958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DA2AD-F7B8-4B4A-A488-83B6ED8D1CD8}"/>
              </a:ext>
            </a:extLst>
          </p:cNvPr>
          <p:cNvSpPr>
            <a:spLocks noGrp="1"/>
          </p:cNvSpPr>
          <p:nvPr>
            <p:ph type="title"/>
          </p:nvPr>
        </p:nvSpPr>
        <p:spPr/>
        <p:txBody>
          <a:bodyPr/>
          <a:lstStyle/>
          <a:p>
            <a:r>
              <a:rPr lang="en-US" dirty="0"/>
              <a:t>Tips: Over-committing / Juggling demands </a:t>
            </a:r>
            <a:br>
              <a:rPr lang="en-US" dirty="0"/>
            </a:br>
            <a:br>
              <a:rPr lang="en-US" dirty="0"/>
            </a:br>
            <a:endParaRPr lang="en-US" dirty="0"/>
          </a:p>
        </p:txBody>
      </p:sp>
      <p:sp>
        <p:nvSpPr>
          <p:cNvPr id="3" name="Content Placeholder 2">
            <a:extLst>
              <a:ext uri="{FF2B5EF4-FFF2-40B4-BE49-F238E27FC236}">
                <a16:creationId xmlns:a16="http://schemas.microsoft.com/office/drawing/2014/main" id="{01E432BB-9AB8-BA48-BD19-21BF5D22693B}"/>
              </a:ext>
            </a:extLst>
          </p:cNvPr>
          <p:cNvSpPr>
            <a:spLocks noGrp="1"/>
          </p:cNvSpPr>
          <p:nvPr>
            <p:ph idx="1"/>
          </p:nvPr>
        </p:nvSpPr>
        <p:spPr/>
        <p:txBody>
          <a:bodyPr>
            <a:normAutofit/>
          </a:bodyPr>
          <a:lstStyle/>
          <a:p>
            <a:pPr marL="342900" indent="-342900">
              <a:buFont typeface="Arial" panose="020B0604020202020204" pitchFamily="34" charset="0"/>
              <a:buChar char="•"/>
            </a:pPr>
            <a:r>
              <a:rPr lang="en-US" dirty="0"/>
              <a:t>Can’t say ‘No’? Just don’t say ‘Yes’ immediately</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Is there anything else you can offer in return?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Remind yourself what’s important to you in the long term</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Make time for the things that are important to you </a:t>
            </a:r>
            <a:br>
              <a:rPr lang="en-US" dirty="0"/>
            </a:br>
            <a:r>
              <a:rPr lang="en-US" dirty="0"/>
              <a:t>(24 hour clock activity)</a:t>
            </a:r>
          </a:p>
          <a:p>
            <a:endParaRPr lang="en-US" dirty="0"/>
          </a:p>
          <a:p>
            <a:endParaRPr lang="en-US" dirty="0"/>
          </a:p>
        </p:txBody>
      </p:sp>
    </p:spTree>
    <p:extLst>
      <p:ext uri="{BB962C8B-B14F-4D97-AF65-F5344CB8AC3E}">
        <p14:creationId xmlns:p14="http://schemas.microsoft.com/office/powerpoint/2010/main" val="3044876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47F76-1D73-C14C-A168-732479D0667F}"/>
              </a:ext>
            </a:extLst>
          </p:cNvPr>
          <p:cNvSpPr>
            <a:spLocks noGrp="1"/>
          </p:cNvSpPr>
          <p:nvPr>
            <p:ph type="title"/>
          </p:nvPr>
        </p:nvSpPr>
        <p:spPr/>
        <p:txBody>
          <a:bodyPr/>
          <a:lstStyle/>
          <a:p>
            <a:r>
              <a:rPr lang="en-US" dirty="0"/>
              <a:t>Activity: 24-hour clock</a:t>
            </a:r>
          </a:p>
        </p:txBody>
      </p:sp>
      <p:sp>
        <p:nvSpPr>
          <p:cNvPr id="3" name="Content Placeholder 2">
            <a:extLst>
              <a:ext uri="{FF2B5EF4-FFF2-40B4-BE49-F238E27FC236}">
                <a16:creationId xmlns:a16="http://schemas.microsoft.com/office/drawing/2014/main" id="{23C68F9C-9E8B-9449-BB87-DB4912AD290A}"/>
              </a:ext>
            </a:extLst>
          </p:cNvPr>
          <p:cNvSpPr>
            <a:spLocks noGrp="1"/>
          </p:cNvSpPr>
          <p:nvPr>
            <p:ph idx="1"/>
          </p:nvPr>
        </p:nvSpPr>
        <p:spPr>
          <a:xfrm>
            <a:off x="628545" y="1686413"/>
            <a:ext cx="3055650" cy="4550899"/>
          </a:xfrm>
        </p:spPr>
        <p:txBody>
          <a:bodyPr>
            <a:noAutofit/>
          </a:bodyPr>
          <a:lstStyle/>
          <a:p>
            <a:pPr marL="342900" indent="-342900">
              <a:spcAft>
                <a:spcPts val="1800"/>
              </a:spcAft>
              <a:buFont typeface="Arial" panose="020B0604020202020204" pitchFamily="34" charset="0"/>
              <a:buChar char="•"/>
            </a:pPr>
            <a:r>
              <a:rPr lang="en-US" dirty="0"/>
              <a:t>How does your </a:t>
            </a:r>
            <a:r>
              <a:rPr lang="en-US" b="1" dirty="0"/>
              <a:t>working day </a:t>
            </a:r>
            <a:r>
              <a:rPr lang="en-US" dirty="0"/>
              <a:t>look </a:t>
            </a:r>
            <a:r>
              <a:rPr lang="en-US" b="1" dirty="0"/>
              <a:t>currently</a:t>
            </a:r>
            <a:r>
              <a:rPr lang="en-US" dirty="0"/>
              <a:t>?</a:t>
            </a:r>
            <a:endParaRPr lang="en-US" sz="1800" dirty="0"/>
          </a:p>
          <a:p>
            <a:pPr marL="342900" indent="-342900">
              <a:spcAft>
                <a:spcPts val="1800"/>
              </a:spcAft>
              <a:buFont typeface="Arial" panose="020B0604020202020204" pitchFamily="34" charset="0"/>
              <a:buChar char="•"/>
            </a:pPr>
            <a:r>
              <a:rPr lang="en-US" dirty="0"/>
              <a:t>Block out how </a:t>
            </a:r>
            <a:br>
              <a:rPr lang="en-US" dirty="0"/>
            </a:br>
            <a:r>
              <a:rPr lang="en-US" dirty="0"/>
              <a:t>you spend your </a:t>
            </a:r>
            <a:br>
              <a:rPr lang="en-US" dirty="0"/>
            </a:br>
            <a:r>
              <a:rPr lang="en-US" dirty="0"/>
              <a:t>time currently</a:t>
            </a:r>
            <a:endParaRPr lang="en-US" sz="1800" dirty="0"/>
          </a:p>
          <a:p>
            <a:pPr marL="342900" indent="-342900">
              <a:spcAft>
                <a:spcPts val="1800"/>
              </a:spcAft>
              <a:buFont typeface="Arial" panose="020B0604020202020204" pitchFamily="34" charset="0"/>
              <a:buChar char="•"/>
            </a:pPr>
            <a:r>
              <a:rPr lang="en-US" dirty="0"/>
              <a:t>Include eating, sleeping, taking breaks</a:t>
            </a:r>
            <a:endParaRPr lang="en-US" sz="1800" dirty="0"/>
          </a:p>
          <a:p>
            <a:pPr marL="342900" indent="-342900">
              <a:spcAft>
                <a:spcPts val="1800"/>
              </a:spcAft>
              <a:buFont typeface="Arial" panose="020B0604020202020204" pitchFamily="34" charset="0"/>
              <a:buChar char="•"/>
            </a:pPr>
            <a:r>
              <a:rPr lang="en-US" dirty="0"/>
              <a:t>Include procrastination</a:t>
            </a:r>
          </a:p>
        </p:txBody>
      </p:sp>
      <p:grpSp>
        <p:nvGrpSpPr>
          <p:cNvPr id="4" name="Group 3">
            <a:extLst>
              <a:ext uri="{FF2B5EF4-FFF2-40B4-BE49-F238E27FC236}">
                <a16:creationId xmlns:a16="http://schemas.microsoft.com/office/drawing/2014/main" id="{79F06F11-C3A4-5F40-ACBC-BD110F678A4F}"/>
              </a:ext>
            </a:extLst>
          </p:cNvPr>
          <p:cNvGrpSpPr/>
          <p:nvPr/>
        </p:nvGrpSpPr>
        <p:grpSpPr>
          <a:xfrm>
            <a:off x="3032936" y="1196752"/>
            <a:ext cx="6257915" cy="5041967"/>
            <a:chOff x="1768922" y="-210026"/>
            <a:chExt cx="8659916" cy="7339947"/>
          </a:xfrm>
        </p:grpSpPr>
        <p:grpSp>
          <p:nvGrpSpPr>
            <p:cNvPr id="5" name="Group 4">
              <a:extLst>
                <a:ext uri="{FF2B5EF4-FFF2-40B4-BE49-F238E27FC236}">
                  <a16:creationId xmlns:a16="http://schemas.microsoft.com/office/drawing/2014/main" id="{B487B7CE-FFD2-A245-8D7B-585865B86636}"/>
                </a:ext>
              </a:extLst>
            </p:cNvPr>
            <p:cNvGrpSpPr/>
            <p:nvPr/>
          </p:nvGrpSpPr>
          <p:grpSpPr>
            <a:xfrm>
              <a:off x="3038880" y="402335"/>
              <a:ext cx="6120001" cy="6120000"/>
              <a:chOff x="3049639" y="225513"/>
              <a:chExt cx="6480001" cy="6480000"/>
            </a:xfrm>
          </p:grpSpPr>
          <p:sp>
            <p:nvSpPr>
              <p:cNvPr id="14" name="Oval 13">
                <a:extLst>
                  <a:ext uri="{FF2B5EF4-FFF2-40B4-BE49-F238E27FC236}">
                    <a16:creationId xmlns:a16="http://schemas.microsoft.com/office/drawing/2014/main" id="{76EF238E-C69E-B746-845F-6BB000EF9FB3}"/>
                  </a:ext>
                </a:extLst>
              </p:cNvPr>
              <p:cNvSpPr/>
              <p:nvPr/>
            </p:nvSpPr>
            <p:spPr>
              <a:xfrm>
                <a:off x="3049639" y="225513"/>
                <a:ext cx="6480000" cy="6480000"/>
              </a:xfrm>
              <a:prstGeom prst="ellipse">
                <a:avLst/>
              </a:prstGeom>
              <a:solidFill>
                <a:schemeClr val="bg1"/>
              </a:solidFill>
              <a:ln w="25400">
                <a:solidFill>
                  <a:srgbClr val="005E84"/>
                </a:solidFill>
              </a:ln>
              <a:scene3d>
                <a:camera prst="orthographicFront"/>
                <a:lightRig rig="contrasting" dir="t"/>
              </a:scene3d>
              <a:sp3d contourW="19050" prstMaterial="plastic">
                <a:bevelT w="88900" h="203200"/>
                <a:bevelB w="1651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solidFill>
                    <a:srgbClr val="005E84"/>
                  </a:solidFill>
                  <a:latin typeface="Roboto Slab" pitchFamily="2" charset="0"/>
                  <a:ea typeface="Roboto Slab" pitchFamily="2" charset="0"/>
                </a:endParaRPr>
              </a:p>
            </p:txBody>
          </p:sp>
          <p:cxnSp>
            <p:nvCxnSpPr>
              <p:cNvPr id="15" name="Straight Connector 14">
                <a:extLst>
                  <a:ext uri="{FF2B5EF4-FFF2-40B4-BE49-F238E27FC236}">
                    <a16:creationId xmlns:a16="http://schemas.microsoft.com/office/drawing/2014/main" id="{3A2DF33B-8B7F-A34B-A2EA-27479E26C672}"/>
                  </a:ext>
                </a:extLst>
              </p:cNvPr>
              <p:cNvCxnSpPr>
                <a:cxnSpLocks/>
                <a:stCxn id="14" idx="0"/>
              </p:cNvCxnSpPr>
              <p:nvPr/>
            </p:nvCxnSpPr>
            <p:spPr>
              <a:xfrm>
                <a:off x="6289640" y="225513"/>
                <a:ext cx="0" cy="6480000"/>
              </a:xfrm>
              <a:prstGeom prst="line">
                <a:avLst/>
              </a:prstGeom>
              <a:ln w="25400">
                <a:solidFill>
                  <a:srgbClr val="005E8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B9C4A92-95D6-4B4F-BF8D-1EBD6CA675B4}"/>
                  </a:ext>
                </a:extLst>
              </p:cNvPr>
              <p:cNvCxnSpPr>
                <a:cxnSpLocks/>
                <a:endCxn id="14" idx="6"/>
              </p:cNvCxnSpPr>
              <p:nvPr/>
            </p:nvCxnSpPr>
            <p:spPr>
              <a:xfrm>
                <a:off x="3049640" y="3465513"/>
                <a:ext cx="6480000" cy="0"/>
              </a:xfrm>
              <a:prstGeom prst="line">
                <a:avLst/>
              </a:prstGeom>
              <a:ln w="25400">
                <a:solidFill>
                  <a:srgbClr val="005E8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748EE66-6D44-2A4C-A1F4-8375E1296581}"/>
                  </a:ext>
                </a:extLst>
              </p:cNvPr>
              <p:cNvCxnSpPr>
                <a:cxnSpLocks/>
                <a:stCxn id="14" idx="1"/>
              </p:cNvCxnSpPr>
              <p:nvPr/>
            </p:nvCxnSpPr>
            <p:spPr>
              <a:xfrm>
                <a:off x="3998614" y="1174487"/>
                <a:ext cx="4607506" cy="4586233"/>
              </a:xfrm>
              <a:prstGeom prst="line">
                <a:avLst/>
              </a:prstGeom>
              <a:ln w="25400">
                <a:solidFill>
                  <a:srgbClr val="005E8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B924D63-F387-6F4A-8460-180C7F20B05A}"/>
                  </a:ext>
                </a:extLst>
              </p:cNvPr>
              <p:cNvCxnSpPr>
                <a:cxnSpLocks/>
                <a:stCxn id="14" idx="7"/>
                <a:endCxn id="14" idx="3"/>
              </p:cNvCxnSpPr>
              <p:nvPr/>
            </p:nvCxnSpPr>
            <p:spPr>
              <a:xfrm flipH="1">
                <a:off x="3998614" y="1174487"/>
                <a:ext cx="4582053" cy="4582052"/>
              </a:xfrm>
              <a:prstGeom prst="line">
                <a:avLst/>
              </a:prstGeom>
              <a:ln w="25400">
                <a:solidFill>
                  <a:srgbClr val="005E84"/>
                </a:solidFill>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06DA661F-F8E8-3541-A1FA-B442A8FA6F90}"/>
                </a:ext>
              </a:extLst>
            </p:cNvPr>
            <p:cNvSpPr txBox="1"/>
            <p:nvPr/>
          </p:nvSpPr>
          <p:spPr>
            <a:xfrm>
              <a:off x="5342802" y="-210026"/>
              <a:ext cx="1499617" cy="604870"/>
            </a:xfrm>
            <a:prstGeom prst="rect">
              <a:avLst/>
            </a:prstGeom>
            <a:noFill/>
          </p:spPr>
          <p:txBody>
            <a:bodyPr wrap="square" rtlCol="0">
              <a:spAutoFit/>
            </a:bodyPr>
            <a:lstStyle/>
            <a:p>
              <a:pPr algn="ctr"/>
              <a:r>
                <a:rPr lang="en-US" sz="2100" dirty="0">
                  <a:solidFill>
                    <a:srgbClr val="005E84"/>
                  </a:solidFill>
                  <a:latin typeface="Roboto Slab" pitchFamily="2" charset="0"/>
                  <a:ea typeface="Roboto Slab" pitchFamily="2" charset="0"/>
                </a:rPr>
                <a:t>00:00</a:t>
              </a:r>
            </a:p>
          </p:txBody>
        </p:sp>
        <p:sp>
          <p:nvSpPr>
            <p:cNvPr id="7" name="TextBox 6">
              <a:extLst>
                <a:ext uri="{FF2B5EF4-FFF2-40B4-BE49-F238E27FC236}">
                  <a16:creationId xmlns:a16="http://schemas.microsoft.com/office/drawing/2014/main" id="{292BDDA4-15A6-D141-BDE3-E20E55E11A1D}"/>
                </a:ext>
              </a:extLst>
            </p:cNvPr>
            <p:cNvSpPr txBox="1"/>
            <p:nvPr/>
          </p:nvSpPr>
          <p:spPr>
            <a:xfrm>
              <a:off x="5342802" y="6525051"/>
              <a:ext cx="1499617" cy="604870"/>
            </a:xfrm>
            <a:prstGeom prst="rect">
              <a:avLst/>
            </a:prstGeom>
            <a:noFill/>
          </p:spPr>
          <p:txBody>
            <a:bodyPr wrap="square" rtlCol="0">
              <a:spAutoFit/>
            </a:bodyPr>
            <a:lstStyle/>
            <a:p>
              <a:pPr algn="ctr"/>
              <a:r>
                <a:rPr lang="en-US" sz="2100" dirty="0">
                  <a:solidFill>
                    <a:srgbClr val="005E84"/>
                  </a:solidFill>
                  <a:latin typeface="Roboto Slab" pitchFamily="2" charset="0"/>
                  <a:ea typeface="Roboto Slab" pitchFamily="2" charset="0"/>
                </a:rPr>
                <a:t>12:00</a:t>
              </a:r>
            </a:p>
          </p:txBody>
        </p:sp>
        <p:sp>
          <p:nvSpPr>
            <p:cNvPr id="8" name="TextBox 7">
              <a:extLst>
                <a:ext uri="{FF2B5EF4-FFF2-40B4-BE49-F238E27FC236}">
                  <a16:creationId xmlns:a16="http://schemas.microsoft.com/office/drawing/2014/main" id="{9901D4BE-61AB-3641-90E7-1147F704C89C}"/>
                </a:ext>
              </a:extLst>
            </p:cNvPr>
            <p:cNvSpPr txBox="1"/>
            <p:nvPr/>
          </p:nvSpPr>
          <p:spPr>
            <a:xfrm>
              <a:off x="8027987" y="799557"/>
              <a:ext cx="1499617" cy="604870"/>
            </a:xfrm>
            <a:prstGeom prst="rect">
              <a:avLst/>
            </a:prstGeom>
            <a:noFill/>
          </p:spPr>
          <p:txBody>
            <a:bodyPr wrap="square" rtlCol="0">
              <a:spAutoFit/>
            </a:bodyPr>
            <a:lstStyle/>
            <a:p>
              <a:pPr algn="ctr"/>
              <a:r>
                <a:rPr lang="en-US" sz="2100" dirty="0">
                  <a:solidFill>
                    <a:srgbClr val="005E84"/>
                  </a:solidFill>
                  <a:latin typeface="Roboto Slab" pitchFamily="2" charset="0"/>
                  <a:ea typeface="Roboto Slab" pitchFamily="2" charset="0"/>
                </a:rPr>
                <a:t>03:00</a:t>
              </a:r>
            </a:p>
          </p:txBody>
        </p:sp>
        <p:sp>
          <p:nvSpPr>
            <p:cNvPr id="9" name="TextBox 8">
              <a:extLst>
                <a:ext uri="{FF2B5EF4-FFF2-40B4-BE49-F238E27FC236}">
                  <a16:creationId xmlns:a16="http://schemas.microsoft.com/office/drawing/2014/main" id="{C7DF8CAC-9A8B-4848-BB5B-E5274013A165}"/>
                </a:ext>
              </a:extLst>
            </p:cNvPr>
            <p:cNvSpPr txBox="1"/>
            <p:nvPr/>
          </p:nvSpPr>
          <p:spPr>
            <a:xfrm>
              <a:off x="8929221" y="3126296"/>
              <a:ext cx="1499617" cy="604870"/>
            </a:xfrm>
            <a:prstGeom prst="rect">
              <a:avLst/>
            </a:prstGeom>
            <a:noFill/>
          </p:spPr>
          <p:txBody>
            <a:bodyPr wrap="square" rtlCol="0">
              <a:spAutoFit/>
            </a:bodyPr>
            <a:lstStyle/>
            <a:p>
              <a:pPr algn="ctr"/>
              <a:r>
                <a:rPr lang="en-US" sz="2100" dirty="0">
                  <a:solidFill>
                    <a:srgbClr val="005E84"/>
                  </a:solidFill>
                  <a:latin typeface="Roboto Slab" pitchFamily="2" charset="0"/>
                  <a:ea typeface="Roboto Slab" pitchFamily="2" charset="0"/>
                </a:rPr>
                <a:t>06:00</a:t>
              </a:r>
            </a:p>
          </p:txBody>
        </p:sp>
        <p:sp>
          <p:nvSpPr>
            <p:cNvPr id="10" name="TextBox 9">
              <a:extLst>
                <a:ext uri="{FF2B5EF4-FFF2-40B4-BE49-F238E27FC236}">
                  <a16:creationId xmlns:a16="http://schemas.microsoft.com/office/drawing/2014/main" id="{5E3DC29E-8656-0D42-9375-99500BFBE5D7}"/>
                </a:ext>
              </a:extLst>
            </p:cNvPr>
            <p:cNvSpPr txBox="1"/>
            <p:nvPr/>
          </p:nvSpPr>
          <p:spPr>
            <a:xfrm>
              <a:off x="8041240" y="5541218"/>
              <a:ext cx="1499617" cy="604870"/>
            </a:xfrm>
            <a:prstGeom prst="rect">
              <a:avLst/>
            </a:prstGeom>
            <a:noFill/>
          </p:spPr>
          <p:txBody>
            <a:bodyPr wrap="square" rtlCol="0">
              <a:spAutoFit/>
            </a:bodyPr>
            <a:lstStyle/>
            <a:p>
              <a:pPr algn="ctr"/>
              <a:r>
                <a:rPr lang="en-US" sz="2100" dirty="0">
                  <a:solidFill>
                    <a:srgbClr val="005E84"/>
                  </a:solidFill>
                  <a:latin typeface="Roboto Slab" pitchFamily="2" charset="0"/>
                  <a:ea typeface="Roboto Slab" pitchFamily="2" charset="0"/>
                </a:rPr>
                <a:t>09:00</a:t>
              </a:r>
            </a:p>
          </p:txBody>
        </p:sp>
        <p:sp>
          <p:nvSpPr>
            <p:cNvPr id="11" name="TextBox 10">
              <a:extLst>
                <a:ext uri="{FF2B5EF4-FFF2-40B4-BE49-F238E27FC236}">
                  <a16:creationId xmlns:a16="http://schemas.microsoft.com/office/drawing/2014/main" id="{C4B449A0-FAD6-1C45-B6DF-6C67C1825FB1}"/>
                </a:ext>
              </a:extLst>
            </p:cNvPr>
            <p:cNvSpPr txBox="1"/>
            <p:nvPr/>
          </p:nvSpPr>
          <p:spPr>
            <a:xfrm>
              <a:off x="2771229" y="5557785"/>
              <a:ext cx="1499617" cy="604870"/>
            </a:xfrm>
            <a:prstGeom prst="rect">
              <a:avLst/>
            </a:prstGeom>
            <a:noFill/>
          </p:spPr>
          <p:txBody>
            <a:bodyPr wrap="square" rtlCol="0">
              <a:spAutoFit/>
            </a:bodyPr>
            <a:lstStyle/>
            <a:p>
              <a:pPr algn="ctr"/>
              <a:r>
                <a:rPr lang="en-US" sz="2100" dirty="0">
                  <a:solidFill>
                    <a:srgbClr val="005E84"/>
                  </a:solidFill>
                  <a:latin typeface="Roboto Slab" pitchFamily="2" charset="0"/>
                  <a:ea typeface="Roboto Slab" pitchFamily="2" charset="0"/>
                </a:rPr>
                <a:t>15:00</a:t>
              </a:r>
            </a:p>
          </p:txBody>
        </p:sp>
        <p:sp>
          <p:nvSpPr>
            <p:cNvPr id="12" name="TextBox 11">
              <a:extLst>
                <a:ext uri="{FF2B5EF4-FFF2-40B4-BE49-F238E27FC236}">
                  <a16:creationId xmlns:a16="http://schemas.microsoft.com/office/drawing/2014/main" id="{4801887D-D365-464A-9344-AA585CCEF59C}"/>
                </a:ext>
              </a:extLst>
            </p:cNvPr>
            <p:cNvSpPr txBox="1"/>
            <p:nvPr/>
          </p:nvSpPr>
          <p:spPr>
            <a:xfrm>
              <a:off x="1768922" y="3126296"/>
              <a:ext cx="1499617" cy="604870"/>
            </a:xfrm>
            <a:prstGeom prst="rect">
              <a:avLst/>
            </a:prstGeom>
            <a:noFill/>
          </p:spPr>
          <p:txBody>
            <a:bodyPr wrap="square" rtlCol="0">
              <a:spAutoFit/>
            </a:bodyPr>
            <a:lstStyle/>
            <a:p>
              <a:pPr algn="ctr"/>
              <a:r>
                <a:rPr lang="en-US" sz="2100" dirty="0">
                  <a:solidFill>
                    <a:srgbClr val="005E84"/>
                  </a:solidFill>
                  <a:latin typeface="Roboto Slab" pitchFamily="2" charset="0"/>
                  <a:ea typeface="Roboto Slab" pitchFamily="2" charset="0"/>
                </a:rPr>
                <a:t>18:00</a:t>
              </a:r>
            </a:p>
          </p:txBody>
        </p:sp>
        <p:sp>
          <p:nvSpPr>
            <p:cNvPr id="13" name="TextBox 12">
              <a:extLst>
                <a:ext uri="{FF2B5EF4-FFF2-40B4-BE49-F238E27FC236}">
                  <a16:creationId xmlns:a16="http://schemas.microsoft.com/office/drawing/2014/main" id="{13F16ED3-4DAC-6D44-9F96-92E63D8713C8}"/>
                </a:ext>
              </a:extLst>
            </p:cNvPr>
            <p:cNvSpPr txBox="1"/>
            <p:nvPr/>
          </p:nvSpPr>
          <p:spPr>
            <a:xfrm>
              <a:off x="2656904" y="799557"/>
              <a:ext cx="1499617" cy="604870"/>
            </a:xfrm>
            <a:prstGeom prst="rect">
              <a:avLst/>
            </a:prstGeom>
            <a:noFill/>
          </p:spPr>
          <p:txBody>
            <a:bodyPr wrap="square" rtlCol="0">
              <a:spAutoFit/>
            </a:bodyPr>
            <a:lstStyle/>
            <a:p>
              <a:pPr algn="ctr"/>
              <a:r>
                <a:rPr lang="en-US" sz="2100" dirty="0">
                  <a:solidFill>
                    <a:srgbClr val="005E84"/>
                  </a:solidFill>
                  <a:latin typeface="Roboto Slab" pitchFamily="2" charset="0"/>
                  <a:ea typeface="Roboto Slab" pitchFamily="2" charset="0"/>
                </a:rPr>
                <a:t>21:00</a:t>
              </a:r>
            </a:p>
          </p:txBody>
        </p:sp>
      </p:grpSp>
    </p:spTree>
    <p:extLst>
      <p:ext uri="{BB962C8B-B14F-4D97-AF65-F5344CB8AC3E}">
        <p14:creationId xmlns:p14="http://schemas.microsoft.com/office/powerpoint/2010/main" val="3981408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47F76-1D73-C14C-A168-732479D0667F}"/>
              </a:ext>
            </a:extLst>
          </p:cNvPr>
          <p:cNvSpPr>
            <a:spLocks noGrp="1"/>
          </p:cNvSpPr>
          <p:nvPr>
            <p:ph type="title"/>
          </p:nvPr>
        </p:nvSpPr>
        <p:spPr/>
        <p:txBody>
          <a:bodyPr/>
          <a:lstStyle/>
          <a:p>
            <a:r>
              <a:rPr lang="en-US" dirty="0"/>
              <a:t>Activity: 24-hour clock</a:t>
            </a:r>
          </a:p>
        </p:txBody>
      </p:sp>
      <p:sp>
        <p:nvSpPr>
          <p:cNvPr id="3" name="Content Placeholder 2">
            <a:extLst>
              <a:ext uri="{FF2B5EF4-FFF2-40B4-BE49-F238E27FC236}">
                <a16:creationId xmlns:a16="http://schemas.microsoft.com/office/drawing/2014/main" id="{23C68F9C-9E8B-9449-BB87-DB4912AD290A}"/>
              </a:ext>
            </a:extLst>
          </p:cNvPr>
          <p:cNvSpPr>
            <a:spLocks noGrp="1"/>
          </p:cNvSpPr>
          <p:nvPr>
            <p:ph idx="1"/>
          </p:nvPr>
        </p:nvSpPr>
        <p:spPr>
          <a:xfrm>
            <a:off x="628545" y="1686413"/>
            <a:ext cx="2835743" cy="4550899"/>
          </a:xfrm>
        </p:spPr>
        <p:txBody>
          <a:bodyPr>
            <a:noAutofit/>
          </a:bodyPr>
          <a:lstStyle/>
          <a:p>
            <a:pPr marL="342900" indent="-342900">
              <a:spcAft>
                <a:spcPts val="1800"/>
              </a:spcAft>
              <a:buFont typeface="Arial" panose="020B0604020202020204" pitchFamily="34" charset="0"/>
              <a:buChar char="•"/>
            </a:pPr>
            <a:r>
              <a:rPr lang="en-US" dirty="0"/>
              <a:t>How would you like your </a:t>
            </a:r>
            <a:r>
              <a:rPr lang="en-US" b="1" dirty="0"/>
              <a:t>ideal working day </a:t>
            </a:r>
            <a:r>
              <a:rPr lang="en-US" dirty="0"/>
              <a:t>to</a:t>
            </a:r>
            <a:r>
              <a:rPr lang="en-US" b="1" dirty="0"/>
              <a:t> </a:t>
            </a:r>
            <a:r>
              <a:rPr lang="en-US" dirty="0"/>
              <a:t>look?</a:t>
            </a:r>
            <a:endParaRPr lang="en-US" sz="1800" dirty="0"/>
          </a:p>
          <a:p>
            <a:pPr marL="342900" indent="-342900">
              <a:spcAft>
                <a:spcPts val="1800"/>
              </a:spcAft>
              <a:buFont typeface="Arial" panose="020B0604020202020204" pitchFamily="34" charset="0"/>
              <a:buChar char="•"/>
            </a:pPr>
            <a:r>
              <a:rPr lang="en-US" dirty="0"/>
              <a:t>Block out how </a:t>
            </a:r>
            <a:br>
              <a:rPr lang="en-US" dirty="0"/>
            </a:br>
            <a:r>
              <a:rPr lang="en-US" dirty="0"/>
              <a:t>you would like to spend your time.</a:t>
            </a:r>
            <a:endParaRPr lang="en-US" sz="1800" dirty="0"/>
          </a:p>
          <a:p>
            <a:pPr marL="342900" indent="-342900">
              <a:spcAft>
                <a:spcPts val="1800"/>
              </a:spcAft>
              <a:buFont typeface="Arial" panose="020B0604020202020204" pitchFamily="34" charset="0"/>
              <a:buChar char="•"/>
            </a:pPr>
            <a:r>
              <a:rPr lang="en-US" dirty="0"/>
              <a:t>Don’t forget you have to sleep, eat and take breaks</a:t>
            </a:r>
          </a:p>
          <a:p>
            <a:pPr marL="342900" indent="-342900">
              <a:spcAft>
                <a:spcPts val="1800"/>
              </a:spcAft>
              <a:buFont typeface="Arial" panose="020B0604020202020204" pitchFamily="34" charset="0"/>
              <a:buChar char="•"/>
            </a:pPr>
            <a:endParaRPr lang="en-US" dirty="0"/>
          </a:p>
        </p:txBody>
      </p:sp>
      <p:grpSp>
        <p:nvGrpSpPr>
          <p:cNvPr id="4" name="Group 3">
            <a:extLst>
              <a:ext uri="{FF2B5EF4-FFF2-40B4-BE49-F238E27FC236}">
                <a16:creationId xmlns:a16="http://schemas.microsoft.com/office/drawing/2014/main" id="{79F06F11-C3A4-5F40-ACBC-BD110F678A4F}"/>
              </a:ext>
            </a:extLst>
          </p:cNvPr>
          <p:cNvGrpSpPr/>
          <p:nvPr/>
        </p:nvGrpSpPr>
        <p:grpSpPr>
          <a:xfrm>
            <a:off x="3032936" y="1196752"/>
            <a:ext cx="6257915" cy="5041967"/>
            <a:chOff x="1768922" y="-210026"/>
            <a:chExt cx="8659916" cy="7339947"/>
          </a:xfrm>
        </p:grpSpPr>
        <p:grpSp>
          <p:nvGrpSpPr>
            <p:cNvPr id="5" name="Group 4">
              <a:extLst>
                <a:ext uri="{FF2B5EF4-FFF2-40B4-BE49-F238E27FC236}">
                  <a16:creationId xmlns:a16="http://schemas.microsoft.com/office/drawing/2014/main" id="{B487B7CE-FFD2-A245-8D7B-585865B86636}"/>
                </a:ext>
              </a:extLst>
            </p:cNvPr>
            <p:cNvGrpSpPr/>
            <p:nvPr/>
          </p:nvGrpSpPr>
          <p:grpSpPr>
            <a:xfrm>
              <a:off x="3038880" y="402335"/>
              <a:ext cx="6120001" cy="6120000"/>
              <a:chOff x="3049639" y="225513"/>
              <a:chExt cx="6480001" cy="6480000"/>
            </a:xfrm>
          </p:grpSpPr>
          <p:sp>
            <p:nvSpPr>
              <p:cNvPr id="14" name="Oval 13">
                <a:extLst>
                  <a:ext uri="{FF2B5EF4-FFF2-40B4-BE49-F238E27FC236}">
                    <a16:creationId xmlns:a16="http://schemas.microsoft.com/office/drawing/2014/main" id="{76EF238E-C69E-B746-845F-6BB000EF9FB3}"/>
                  </a:ext>
                </a:extLst>
              </p:cNvPr>
              <p:cNvSpPr/>
              <p:nvPr/>
            </p:nvSpPr>
            <p:spPr>
              <a:xfrm>
                <a:off x="3049639" y="225513"/>
                <a:ext cx="6480000" cy="6480000"/>
              </a:xfrm>
              <a:prstGeom prst="ellipse">
                <a:avLst/>
              </a:prstGeom>
              <a:solidFill>
                <a:schemeClr val="bg1"/>
              </a:solidFill>
              <a:ln w="25400">
                <a:solidFill>
                  <a:srgbClr val="005E84"/>
                </a:solidFill>
              </a:ln>
              <a:scene3d>
                <a:camera prst="orthographicFront"/>
                <a:lightRig rig="contrasting" dir="t"/>
              </a:scene3d>
              <a:sp3d contourW="19050" prstMaterial="plastic">
                <a:bevelT w="88900" h="203200"/>
                <a:bevelB w="1651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solidFill>
                    <a:srgbClr val="005E84"/>
                  </a:solidFill>
                  <a:latin typeface="Roboto Slab" pitchFamily="2" charset="0"/>
                  <a:ea typeface="Roboto Slab" pitchFamily="2" charset="0"/>
                </a:endParaRPr>
              </a:p>
            </p:txBody>
          </p:sp>
          <p:cxnSp>
            <p:nvCxnSpPr>
              <p:cNvPr id="15" name="Straight Connector 14">
                <a:extLst>
                  <a:ext uri="{FF2B5EF4-FFF2-40B4-BE49-F238E27FC236}">
                    <a16:creationId xmlns:a16="http://schemas.microsoft.com/office/drawing/2014/main" id="{3A2DF33B-8B7F-A34B-A2EA-27479E26C672}"/>
                  </a:ext>
                </a:extLst>
              </p:cNvPr>
              <p:cNvCxnSpPr>
                <a:cxnSpLocks/>
                <a:stCxn id="14" idx="0"/>
              </p:cNvCxnSpPr>
              <p:nvPr/>
            </p:nvCxnSpPr>
            <p:spPr>
              <a:xfrm>
                <a:off x="6289640" y="225513"/>
                <a:ext cx="0" cy="6480000"/>
              </a:xfrm>
              <a:prstGeom prst="line">
                <a:avLst/>
              </a:prstGeom>
              <a:ln w="25400">
                <a:solidFill>
                  <a:srgbClr val="005E8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B9C4A92-95D6-4B4F-BF8D-1EBD6CA675B4}"/>
                  </a:ext>
                </a:extLst>
              </p:cNvPr>
              <p:cNvCxnSpPr>
                <a:cxnSpLocks/>
                <a:endCxn id="14" idx="6"/>
              </p:cNvCxnSpPr>
              <p:nvPr/>
            </p:nvCxnSpPr>
            <p:spPr>
              <a:xfrm>
                <a:off x="3049640" y="3465513"/>
                <a:ext cx="6480000" cy="0"/>
              </a:xfrm>
              <a:prstGeom prst="line">
                <a:avLst/>
              </a:prstGeom>
              <a:ln w="25400">
                <a:solidFill>
                  <a:srgbClr val="005E8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748EE66-6D44-2A4C-A1F4-8375E1296581}"/>
                  </a:ext>
                </a:extLst>
              </p:cNvPr>
              <p:cNvCxnSpPr>
                <a:cxnSpLocks/>
                <a:stCxn id="14" idx="1"/>
              </p:cNvCxnSpPr>
              <p:nvPr/>
            </p:nvCxnSpPr>
            <p:spPr>
              <a:xfrm>
                <a:off x="3998614" y="1174487"/>
                <a:ext cx="4607506" cy="4586233"/>
              </a:xfrm>
              <a:prstGeom prst="line">
                <a:avLst/>
              </a:prstGeom>
              <a:ln w="25400">
                <a:solidFill>
                  <a:srgbClr val="005E8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B924D63-F387-6F4A-8460-180C7F20B05A}"/>
                  </a:ext>
                </a:extLst>
              </p:cNvPr>
              <p:cNvCxnSpPr>
                <a:cxnSpLocks/>
                <a:stCxn id="14" idx="7"/>
                <a:endCxn id="14" idx="3"/>
              </p:cNvCxnSpPr>
              <p:nvPr/>
            </p:nvCxnSpPr>
            <p:spPr>
              <a:xfrm flipH="1">
                <a:off x="3998614" y="1174487"/>
                <a:ext cx="4582053" cy="4582052"/>
              </a:xfrm>
              <a:prstGeom prst="line">
                <a:avLst/>
              </a:prstGeom>
              <a:ln w="25400">
                <a:solidFill>
                  <a:srgbClr val="005E84"/>
                </a:solidFill>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06DA661F-F8E8-3541-A1FA-B442A8FA6F90}"/>
                </a:ext>
              </a:extLst>
            </p:cNvPr>
            <p:cNvSpPr txBox="1"/>
            <p:nvPr/>
          </p:nvSpPr>
          <p:spPr>
            <a:xfrm>
              <a:off x="5342802" y="-210026"/>
              <a:ext cx="1499617" cy="604870"/>
            </a:xfrm>
            <a:prstGeom prst="rect">
              <a:avLst/>
            </a:prstGeom>
            <a:noFill/>
          </p:spPr>
          <p:txBody>
            <a:bodyPr wrap="square" rtlCol="0">
              <a:spAutoFit/>
            </a:bodyPr>
            <a:lstStyle/>
            <a:p>
              <a:pPr algn="ctr"/>
              <a:r>
                <a:rPr lang="en-US" sz="2100" dirty="0">
                  <a:solidFill>
                    <a:srgbClr val="005E84"/>
                  </a:solidFill>
                  <a:latin typeface="Roboto Slab" pitchFamily="2" charset="0"/>
                  <a:ea typeface="Roboto Slab" pitchFamily="2" charset="0"/>
                </a:rPr>
                <a:t>00:00</a:t>
              </a:r>
            </a:p>
          </p:txBody>
        </p:sp>
        <p:sp>
          <p:nvSpPr>
            <p:cNvPr id="7" name="TextBox 6">
              <a:extLst>
                <a:ext uri="{FF2B5EF4-FFF2-40B4-BE49-F238E27FC236}">
                  <a16:creationId xmlns:a16="http://schemas.microsoft.com/office/drawing/2014/main" id="{292BDDA4-15A6-D141-BDE3-E20E55E11A1D}"/>
                </a:ext>
              </a:extLst>
            </p:cNvPr>
            <p:cNvSpPr txBox="1"/>
            <p:nvPr/>
          </p:nvSpPr>
          <p:spPr>
            <a:xfrm>
              <a:off x="5342802" y="6525051"/>
              <a:ext cx="1499617" cy="604870"/>
            </a:xfrm>
            <a:prstGeom prst="rect">
              <a:avLst/>
            </a:prstGeom>
            <a:noFill/>
          </p:spPr>
          <p:txBody>
            <a:bodyPr wrap="square" rtlCol="0">
              <a:spAutoFit/>
            </a:bodyPr>
            <a:lstStyle/>
            <a:p>
              <a:pPr algn="ctr"/>
              <a:r>
                <a:rPr lang="en-US" sz="2100" dirty="0">
                  <a:solidFill>
                    <a:srgbClr val="005E84"/>
                  </a:solidFill>
                  <a:latin typeface="Roboto Slab" pitchFamily="2" charset="0"/>
                  <a:ea typeface="Roboto Slab" pitchFamily="2" charset="0"/>
                </a:rPr>
                <a:t>12:00</a:t>
              </a:r>
            </a:p>
          </p:txBody>
        </p:sp>
        <p:sp>
          <p:nvSpPr>
            <p:cNvPr id="8" name="TextBox 7">
              <a:extLst>
                <a:ext uri="{FF2B5EF4-FFF2-40B4-BE49-F238E27FC236}">
                  <a16:creationId xmlns:a16="http://schemas.microsoft.com/office/drawing/2014/main" id="{9901D4BE-61AB-3641-90E7-1147F704C89C}"/>
                </a:ext>
              </a:extLst>
            </p:cNvPr>
            <p:cNvSpPr txBox="1"/>
            <p:nvPr/>
          </p:nvSpPr>
          <p:spPr>
            <a:xfrm>
              <a:off x="8027987" y="799557"/>
              <a:ext cx="1499617" cy="604870"/>
            </a:xfrm>
            <a:prstGeom prst="rect">
              <a:avLst/>
            </a:prstGeom>
            <a:noFill/>
          </p:spPr>
          <p:txBody>
            <a:bodyPr wrap="square" rtlCol="0">
              <a:spAutoFit/>
            </a:bodyPr>
            <a:lstStyle/>
            <a:p>
              <a:pPr algn="ctr"/>
              <a:r>
                <a:rPr lang="en-US" sz="2100" dirty="0">
                  <a:solidFill>
                    <a:srgbClr val="005E84"/>
                  </a:solidFill>
                  <a:latin typeface="Roboto Slab" pitchFamily="2" charset="0"/>
                  <a:ea typeface="Roboto Slab" pitchFamily="2" charset="0"/>
                </a:rPr>
                <a:t>03:00</a:t>
              </a:r>
            </a:p>
          </p:txBody>
        </p:sp>
        <p:sp>
          <p:nvSpPr>
            <p:cNvPr id="9" name="TextBox 8">
              <a:extLst>
                <a:ext uri="{FF2B5EF4-FFF2-40B4-BE49-F238E27FC236}">
                  <a16:creationId xmlns:a16="http://schemas.microsoft.com/office/drawing/2014/main" id="{C7DF8CAC-9A8B-4848-BB5B-E5274013A165}"/>
                </a:ext>
              </a:extLst>
            </p:cNvPr>
            <p:cNvSpPr txBox="1"/>
            <p:nvPr/>
          </p:nvSpPr>
          <p:spPr>
            <a:xfrm>
              <a:off x="8929221" y="3126296"/>
              <a:ext cx="1499617" cy="604870"/>
            </a:xfrm>
            <a:prstGeom prst="rect">
              <a:avLst/>
            </a:prstGeom>
            <a:noFill/>
          </p:spPr>
          <p:txBody>
            <a:bodyPr wrap="square" rtlCol="0">
              <a:spAutoFit/>
            </a:bodyPr>
            <a:lstStyle/>
            <a:p>
              <a:pPr algn="ctr"/>
              <a:r>
                <a:rPr lang="en-US" sz="2100" dirty="0">
                  <a:solidFill>
                    <a:srgbClr val="005E84"/>
                  </a:solidFill>
                  <a:latin typeface="Roboto Slab" pitchFamily="2" charset="0"/>
                  <a:ea typeface="Roboto Slab" pitchFamily="2" charset="0"/>
                </a:rPr>
                <a:t>06:00</a:t>
              </a:r>
            </a:p>
          </p:txBody>
        </p:sp>
        <p:sp>
          <p:nvSpPr>
            <p:cNvPr id="10" name="TextBox 9">
              <a:extLst>
                <a:ext uri="{FF2B5EF4-FFF2-40B4-BE49-F238E27FC236}">
                  <a16:creationId xmlns:a16="http://schemas.microsoft.com/office/drawing/2014/main" id="{5E3DC29E-8656-0D42-9375-99500BFBE5D7}"/>
                </a:ext>
              </a:extLst>
            </p:cNvPr>
            <p:cNvSpPr txBox="1"/>
            <p:nvPr/>
          </p:nvSpPr>
          <p:spPr>
            <a:xfrm>
              <a:off x="8041240" y="5541218"/>
              <a:ext cx="1499617" cy="604870"/>
            </a:xfrm>
            <a:prstGeom prst="rect">
              <a:avLst/>
            </a:prstGeom>
            <a:noFill/>
          </p:spPr>
          <p:txBody>
            <a:bodyPr wrap="square" rtlCol="0">
              <a:spAutoFit/>
            </a:bodyPr>
            <a:lstStyle/>
            <a:p>
              <a:pPr algn="ctr"/>
              <a:r>
                <a:rPr lang="en-US" sz="2100" dirty="0">
                  <a:solidFill>
                    <a:srgbClr val="005E84"/>
                  </a:solidFill>
                  <a:latin typeface="Roboto Slab" pitchFamily="2" charset="0"/>
                  <a:ea typeface="Roboto Slab" pitchFamily="2" charset="0"/>
                </a:rPr>
                <a:t>09:00</a:t>
              </a:r>
            </a:p>
          </p:txBody>
        </p:sp>
        <p:sp>
          <p:nvSpPr>
            <p:cNvPr id="11" name="TextBox 10">
              <a:extLst>
                <a:ext uri="{FF2B5EF4-FFF2-40B4-BE49-F238E27FC236}">
                  <a16:creationId xmlns:a16="http://schemas.microsoft.com/office/drawing/2014/main" id="{C4B449A0-FAD6-1C45-B6DF-6C67C1825FB1}"/>
                </a:ext>
              </a:extLst>
            </p:cNvPr>
            <p:cNvSpPr txBox="1"/>
            <p:nvPr/>
          </p:nvSpPr>
          <p:spPr>
            <a:xfrm>
              <a:off x="2771229" y="5557785"/>
              <a:ext cx="1499617" cy="604870"/>
            </a:xfrm>
            <a:prstGeom prst="rect">
              <a:avLst/>
            </a:prstGeom>
            <a:noFill/>
          </p:spPr>
          <p:txBody>
            <a:bodyPr wrap="square" rtlCol="0">
              <a:spAutoFit/>
            </a:bodyPr>
            <a:lstStyle/>
            <a:p>
              <a:pPr algn="ctr"/>
              <a:r>
                <a:rPr lang="en-US" sz="2100" dirty="0">
                  <a:solidFill>
                    <a:srgbClr val="005E84"/>
                  </a:solidFill>
                  <a:latin typeface="Roboto Slab" pitchFamily="2" charset="0"/>
                  <a:ea typeface="Roboto Slab" pitchFamily="2" charset="0"/>
                </a:rPr>
                <a:t>15:00</a:t>
              </a:r>
            </a:p>
          </p:txBody>
        </p:sp>
        <p:sp>
          <p:nvSpPr>
            <p:cNvPr id="12" name="TextBox 11">
              <a:extLst>
                <a:ext uri="{FF2B5EF4-FFF2-40B4-BE49-F238E27FC236}">
                  <a16:creationId xmlns:a16="http://schemas.microsoft.com/office/drawing/2014/main" id="{4801887D-D365-464A-9344-AA585CCEF59C}"/>
                </a:ext>
              </a:extLst>
            </p:cNvPr>
            <p:cNvSpPr txBox="1"/>
            <p:nvPr/>
          </p:nvSpPr>
          <p:spPr>
            <a:xfrm>
              <a:off x="1768922" y="3126296"/>
              <a:ext cx="1499617" cy="604870"/>
            </a:xfrm>
            <a:prstGeom prst="rect">
              <a:avLst/>
            </a:prstGeom>
            <a:noFill/>
          </p:spPr>
          <p:txBody>
            <a:bodyPr wrap="square" rtlCol="0">
              <a:spAutoFit/>
            </a:bodyPr>
            <a:lstStyle/>
            <a:p>
              <a:pPr algn="ctr"/>
              <a:r>
                <a:rPr lang="en-US" sz="2100" dirty="0">
                  <a:solidFill>
                    <a:srgbClr val="005E84"/>
                  </a:solidFill>
                  <a:latin typeface="Roboto Slab" pitchFamily="2" charset="0"/>
                  <a:ea typeface="Roboto Slab" pitchFamily="2" charset="0"/>
                </a:rPr>
                <a:t>18:00</a:t>
              </a:r>
            </a:p>
          </p:txBody>
        </p:sp>
        <p:sp>
          <p:nvSpPr>
            <p:cNvPr id="13" name="TextBox 12">
              <a:extLst>
                <a:ext uri="{FF2B5EF4-FFF2-40B4-BE49-F238E27FC236}">
                  <a16:creationId xmlns:a16="http://schemas.microsoft.com/office/drawing/2014/main" id="{13F16ED3-4DAC-6D44-9F96-92E63D8713C8}"/>
                </a:ext>
              </a:extLst>
            </p:cNvPr>
            <p:cNvSpPr txBox="1"/>
            <p:nvPr/>
          </p:nvSpPr>
          <p:spPr>
            <a:xfrm>
              <a:off x="2656904" y="799557"/>
              <a:ext cx="1499617" cy="604870"/>
            </a:xfrm>
            <a:prstGeom prst="rect">
              <a:avLst/>
            </a:prstGeom>
            <a:noFill/>
          </p:spPr>
          <p:txBody>
            <a:bodyPr wrap="square" rtlCol="0">
              <a:spAutoFit/>
            </a:bodyPr>
            <a:lstStyle/>
            <a:p>
              <a:pPr algn="ctr"/>
              <a:r>
                <a:rPr lang="en-US" sz="2100" dirty="0">
                  <a:solidFill>
                    <a:srgbClr val="005E84"/>
                  </a:solidFill>
                  <a:latin typeface="Roboto Slab" pitchFamily="2" charset="0"/>
                  <a:ea typeface="Roboto Slab" pitchFamily="2" charset="0"/>
                </a:rPr>
                <a:t>21:00</a:t>
              </a:r>
            </a:p>
          </p:txBody>
        </p:sp>
      </p:grpSp>
    </p:spTree>
    <p:extLst>
      <p:ext uri="{BB962C8B-B14F-4D97-AF65-F5344CB8AC3E}">
        <p14:creationId xmlns:p14="http://schemas.microsoft.com/office/powerpoint/2010/main" val="3154060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BB43F-C386-8848-BEA1-A515D34F30BC}"/>
              </a:ext>
            </a:extLst>
          </p:cNvPr>
          <p:cNvSpPr>
            <a:spLocks noGrp="1"/>
          </p:cNvSpPr>
          <p:nvPr>
            <p:ph type="title"/>
          </p:nvPr>
        </p:nvSpPr>
        <p:spPr/>
        <p:txBody>
          <a:bodyPr/>
          <a:lstStyle/>
          <a:p>
            <a:r>
              <a:rPr lang="en-US" dirty="0"/>
              <a:t>Looking after yourself</a:t>
            </a:r>
          </a:p>
        </p:txBody>
      </p:sp>
      <p:sp>
        <p:nvSpPr>
          <p:cNvPr id="3" name="Content Placeholder 2">
            <a:extLst>
              <a:ext uri="{FF2B5EF4-FFF2-40B4-BE49-F238E27FC236}">
                <a16:creationId xmlns:a16="http://schemas.microsoft.com/office/drawing/2014/main" id="{30149488-72E6-9340-BF8A-BADDCF89C2E3}"/>
              </a:ext>
            </a:extLst>
          </p:cNvPr>
          <p:cNvSpPr>
            <a:spLocks noGrp="1"/>
          </p:cNvSpPr>
          <p:nvPr>
            <p:ph idx="1"/>
          </p:nvPr>
        </p:nvSpPr>
        <p:spPr>
          <a:xfrm>
            <a:off x="684212" y="1844825"/>
            <a:ext cx="7524751" cy="4392464"/>
          </a:xfrm>
        </p:spPr>
        <p:txBody>
          <a:bodyPr>
            <a:noAutofit/>
          </a:bodyPr>
          <a:lstStyle/>
          <a:p>
            <a:pPr marL="342900" indent="-342900">
              <a:buFont typeface="Arial" panose="020B0604020202020204" pitchFamily="34" charset="0"/>
              <a:buChar char="•"/>
            </a:pPr>
            <a:r>
              <a:rPr lang="en-US" dirty="0"/>
              <a:t>The importance of taking breaks – even at this stage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Self-compassion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Keeping motivated – what do you need?</a:t>
            </a:r>
          </a:p>
          <a:p>
            <a:endParaRPr lang="en-US" dirty="0"/>
          </a:p>
          <a:p>
            <a:pPr marL="342900" indent="-342900">
              <a:buFont typeface="Arial" panose="020B0604020202020204" pitchFamily="34" charset="0"/>
              <a:buChar char="•"/>
            </a:pPr>
            <a:r>
              <a:rPr lang="en-US" dirty="0"/>
              <a:t>Building resilience: </a:t>
            </a:r>
            <a:r>
              <a:rPr lang="en-US" dirty="0">
                <a:hlinkClick r:id="rId3"/>
              </a:rPr>
              <a:t>https://learningconnection.stanford.edu/resilience-project</a:t>
            </a:r>
            <a:r>
              <a:rPr lang="en-US" dirty="0"/>
              <a:t> </a:t>
            </a:r>
          </a:p>
        </p:txBody>
      </p:sp>
    </p:spTree>
    <p:extLst>
      <p:ext uri="{BB962C8B-B14F-4D97-AF65-F5344CB8AC3E}">
        <p14:creationId xmlns:p14="http://schemas.microsoft.com/office/powerpoint/2010/main" val="2974227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If at first you don’t succeed…</a:t>
            </a:r>
            <a:endParaRPr lang="en-GB" dirty="0">
              <a:latin typeface="Century Gothic" panose="020B0502020202020204" pitchFamily="34" charset="0"/>
            </a:endParaRPr>
          </a:p>
        </p:txBody>
      </p:sp>
      <p:pic>
        <p:nvPicPr>
          <p:cNvPr id="7" name="Picture 6">
            <a:hlinkClick r:id="rId3"/>
            <a:extLst>
              <a:ext uri="{FF2B5EF4-FFF2-40B4-BE49-F238E27FC236}">
                <a16:creationId xmlns:a16="http://schemas.microsoft.com/office/drawing/2014/main" id="{A928942D-6C48-0448-ADE4-35FB99EE00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212" y="1627457"/>
            <a:ext cx="6050429" cy="4554913"/>
          </a:xfrm>
          <a:prstGeom prst="rect">
            <a:avLst/>
          </a:prstGeom>
        </p:spPr>
      </p:pic>
    </p:spTree>
    <p:extLst>
      <p:ext uri="{BB962C8B-B14F-4D97-AF65-F5344CB8AC3E}">
        <p14:creationId xmlns:p14="http://schemas.microsoft.com/office/powerpoint/2010/main" val="3680893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7E832-2735-334F-9EED-1931107F9192}"/>
              </a:ext>
            </a:extLst>
          </p:cNvPr>
          <p:cNvSpPr>
            <a:spLocks noGrp="1"/>
          </p:cNvSpPr>
          <p:nvPr>
            <p:ph type="title"/>
          </p:nvPr>
        </p:nvSpPr>
        <p:spPr/>
        <p:txBody>
          <a:bodyPr/>
          <a:lstStyle/>
          <a:p>
            <a:r>
              <a:rPr lang="en-US" dirty="0"/>
              <a:t>Self-care and resilience: </a:t>
            </a:r>
            <a:br>
              <a:rPr lang="en-US" dirty="0"/>
            </a:br>
            <a:r>
              <a:rPr lang="en-US" dirty="0"/>
              <a:t>skills for the future</a:t>
            </a:r>
          </a:p>
        </p:txBody>
      </p:sp>
      <p:sp>
        <p:nvSpPr>
          <p:cNvPr id="3" name="Content Placeholder 2">
            <a:extLst>
              <a:ext uri="{FF2B5EF4-FFF2-40B4-BE49-F238E27FC236}">
                <a16:creationId xmlns:a16="http://schemas.microsoft.com/office/drawing/2014/main" id="{73725876-BF63-B144-A0DB-27632E084CC6}"/>
              </a:ext>
            </a:extLst>
          </p:cNvPr>
          <p:cNvSpPr>
            <a:spLocks noGrp="1"/>
          </p:cNvSpPr>
          <p:nvPr>
            <p:ph idx="1"/>
          </p:nvPr>
        </p:nvSpPr>
        <p:spPr/>
        <p:txBody>
          <a:bodyPr/>
          <a:lstStyle/>
          <a:p>
            <a:r>
              <a:rPr lang="en-US" dirty="0"/>
              <a:t>In order to thrive in today’s workplace you need to be able to look after your mental wellbeing and </a:t>
            </a:r>
            <a:r>
              <a:rPr lang="en-US" dirty="0" err="1"/>
              <a:t>recognise</a:t>
            </a:r>
            <a:r>
              <a:rPr lang="en-US" dirty="0"/>
              <a:t>/seek help quickly if you are struggling</a:t>
            </a:r>
          </a:p>
          <a:p>
            <a:endParaRPr lang="en-US" dirty="0"/>
          </a:p>
          <a:p>
            <a:endParaRPr lang="en-US" dirty="0"/>
          </a:p>
          <a:p>
            <a:r>
              <a:rPr lang="en-US" dirty="0"/>
              <a:t>These ‘soft’ skills are now starting to be valued by employers when recruiting</a:t>
            </a:r>
          </a:p>
          <a:p>
            <a:endParaRPr lang="en-US" dirty="0"/>
          </a:p>
          <a:p>
            <a:endParaRPr lang="en-US" dirty="0"/>
          </a:p>
        </p:txBody>
      </p:sp>
    </p:spTree>
    <p:extLst>
      <p:ext uri="{BB962C8B-B14F-4D97-AF65-F5344CB8AC3E}">
        <p14:creationId xmlns:p14="http://schemas.microsoft.com/office/powerpoint/2010/main" val="626266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Housekeeping</a:t>
            </a:r>
          </a:p>
        </p:txBody>
      </p:sp>
      <p:pic>
        <p:nvPicPr>
          <p:cNvPr id="4" name="Picture 2" descr="http://www.meselec.co.uk/images/fire-alarms-kent-sussex.jpg">
            <a:hlinkClick r:id="rId3"/>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b="5145"/>
          <a:stretch/>
        </p:blipFill>
        <p:spPr bwMode="auto">
          <a:xfrm>
            <a:off x="5386336" y="1826068"/>
            <a:ext cx="1793264" cy="15843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kabircares.org/wp-content/uploads/2010/06/no_cell_phone.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7864" y="1915287"/>
            <a:ext cx="1665928" cy="14878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hrdrp1\Desktop\food and drink 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a:xfrm>
            <a:off x="1798232" y="3958911"/>
            <a:ext cx="1729986" cy="1728192"/>
          </a:xfrm>
          <a:prstGeom prst="rect">
            <a:avLst/>
          </a:prstGeom>
        </p:spPr>
      </p:pic>
      <p:pic>
        <p:nvPicPr>
          <p:cNvPr id="10" name="Picture 2" descr="C:\Users\hrdrp1\Desktop\14081096-confidential-stamp-showing-private-correspondence-or-documents.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56756" y="1799250"/>
            <a:ext cx="1918564" cy="186387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Product Im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99992" y="4174935"/>
            <a:ext cx="1396446"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620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61099" y="5864557"/>
            <a:ext cx="6556441" cy="246221"/>
          </a:xfrm>
          <a:prstGeom prst="rect">
            <a:avLst/>
          </a:prstGeom>
        </p:spPr>
        <p:txBody>
          <a:bodyPr wrap="square">
            <a:spAutoFit/>
          </a:bodyPr>
          <a:lstStyle/>
          <a:p>
            <a:pPr algn="r"/>
            <a:r>
              <a:rPr lang="en-GB" sz="1000" i="1" dirty="0">
                <a:latin typeface="Century Gothic" panose="020B0502020202020204" pitchFamily="34" charset="0"/>
                <a:ea typeface="Lato Bold"/>
                <a:cs typeface="Lato Bold"/>
              </a:rPr>
              <a:t>Thriving at Work: The Independent Review o f Mental Health and Employers </a:t>
            </a:r>
            <a:r>
              <a:rPr lang="en-GB" sz="1000" dirty="0">
                <a:latin typeface="Century Gothic" panose="020B0502020202020204" pitchFamily="34" charset="0"/>
                <a:ea typeface="Lato Bold"/>
                <a:cs typeface="Lato Bold"/>
              </a:rPr>
              <a:t>Oct 2017</a:t>
            </a:r>
          </a:p>
        </p:txBody>
      </p:sp>
      <p:sp>
        <p:nvSpPr>
          <p:cNvPr id="7" name="Title 6"/>
          <p:cNvSpPr>
            <a:spLocks noGrp="1"/>
          </p:cNvSpPr>
          <p:nvPr>
            <p:ph type="title"/>
          </p:nvPr>
        </p:nvSpPr>
        <p:spPr/>
        <p:txBody>
          <a:bodyPr>
            <a:normAutofit/>
          </a:bodyPr>
          <a:lstStyle/>
          <a:p>
            <a:r>
              <a:rPr lang="en-GB" dirty="0"/>
              <a:t>Poor mental health cost employers</a:t>
            </a:r>
            <a:endParaRPr lang="en-US" dirty="0"/>
          </a:p>
        </p:txBody>
      </p:sp>
      <p:sp>
        <p:nvSpPr>
          <p:cNvPr id="8" name="Content Placeholder 7"/>
          <p:cNvSpPr>
            <a:spLocks noGrp="1"/>
          </p:cNvSpPr>
          <p:nvPr>
            <p:ph idx="1"/>
          </p:nvPr>
        </p:nvSpPr>
        <p:spPr>
          <a:xfrm>
            <a:off x="684212" y="2276873"/>
            <a:ext cx="7524751" cy="3960416"/>
          </a:xfrm>
        </p:spPr>
        <p:txBody>
          <a:bodyPr>
            <a:normAutofit/>
          </a:bodyPr>
          <a:lstStyle/>
          <a:p>
            <a:r>
              <a:rPr lang="en-GB" dirty="0"/>
              <a:t>between £33 billion and £42 billion a year</a:t>
            </a:r>
          </a:p>
          <a:p>
            <a:endParaRPr lang="en-GB" dirty="0">
              <a:solidFill>
                <a:srgbClr val="4C9D2F"/>
              </a:solidFill>
            </a:endParaRPr>
          </a:p>
          <a:p>
            <a:endParaRPr lang="en-GB" dirty="0">
              <a:solidFill>
                <a:srgbClr val="4C9D2F"/>
              </a:solidFill>
            </a:endParaRPr>
          </a:p>
          <a:p>
            <a:endParaRPr lang="en-GB" dirty="0">
              <a:solidFill>
                <a:srgbClr val="4C9D2F"/>
              </a:solidFill>
            </a:endParaRPr>
          </a:p>
          <a:p>
            <a:endParaRPr lang="en-GB" dirty="0">
              <a:solidFill>
                <a:srgbClr val="4C9D2F"/>
              </a:solidFill>
            </a:endParaRPr>
          </a:p>
          <a:p>
            <a:endParaRPr lang="en-GB" dirty="0">
              <a:solidFill>
                <a:srgbClr val="4C9D2F"/>
              </a:solidFill>
            </a:endParaRPr>
          </a:p>
          <a:p>
            <a:endParaRPr lang="en-GB" dirty="0">
              <a:solidFill>
                <a:srgbClr val="4C9D2F"/>
              </a:solidFill>
            </a:endParaRPr>
          </a:p>
          <a:p>
            <a:r>
              <a:rPr lang="en-GB" dirty="0"/>
              <a:t>between £1119 and £1481 per employee in private sector</a:t>
            </a:r>
          </a:p>
          <a:p>
            <a:endParaRPr lang="en-US" dirty="0"/>
          </a:p>
        </p:txBody>
      </p:sp>
      <p:pic>
        <p:nvPicPr>
          <p:cNvPr id="3" name="Picture 2">
            <a:extLst>
              <a:ext uri="{FF2B5EF4-FFF2-40B4-BE49-F238E27FC236}">
                <a16:creationId xmlns:a16="http://schemas.microsoft.com/office/drawing/2014/main" id="{BD533F80-7512-5C4E-8578-D72152810DCD}"/>
              </a:ext>
            </a:extLst>
          </p:cNvPr>
          <p:cNvPicPr>
            <a:picLocks noChangeAspect="1"/>
          </p:cNvPicPr>
          <p:nvPr/>
        </p:nvPicPr>
        <p:blipFill>
          <a:blip r:embed="rId3"/>
          <a:stretch>
            <a:fillRect/>
          </a:stretch>
        </p:blipFill>
        <p:spPr>
          <a:xfrm>
            <a:off x="684212" y="2780928"/>
            <a:ext cx="7656902" cy="1492447"/>
          </a:xfrm>
          <a:prstGeom prst="rect">
            <a:avLst/>
          </a:prstGeom>
        </p:spPr>
      </p:pic>
    </p:spTree>
    <p:extLst>
      <p:ext uri="{BB962C8B-B14F-4D97-AF65-F5344CB8AC3E}">
        <p14:creationId xmlns:p14="http://schemas.microsoft.com/office/powerpoint/2010/main" val="1618171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ACC51A5-0391-1D46-B7CE-919AAF2A6B73}"/>
              </a:ext>
            </a:extLst>
          </p:cNvPr>
          <p:cNvPicPr>
            <a:picLocks noChangeAspect="1"/>
          </p:cNvPicPr>
          <p:nvPr/>
        </p:nvPicPr>
        <p:blipFill>
          <a:blip r:embed="rId3"/>
          <a:stretch>
            <a:fillRect/>
          </a:stretch>
        </p:blipFill>
        <p:spPr>
          <a:xfrm>
            <a:off x="1105694" y="1593056"/>
            <a:ext cx="6184900" cy="3898900"/>
          </a:xfrm>
          <a:prstGeom prst="rect">
            <a:avLst/>
          </a:prstGeom>
        </p:spPr>
      </p:pic>
      <p:sp>
        <p:nvSpPr>
          <p:cNvPr id="8" name="Rectangle 7">
            <a:extLst>
              <a:ext uri="{FF2B5EF4-FFF2-40B4-BE49-F238E27FC236}">
                <a16:creationId xmlns:a16="http://schemas.microsoft.com/office/drawing/2014/main" id="{1681496B-71EF-2941-A9D3-9B735985B603}"/>
              </a:ext>
            </a:extLst>
          </p:cNvPr>
          <p:cNvSpPr/>
          <p:nvPr/>
        </p:nvSpPr>
        <p:spPr>
          <a:xfrm>
            <a:off x="2461099" y="5864557"/>
            <a:ext cx="6556441" cy="246221"/>
          </a:xfrm>
          <a:prstGeom prst="rect">
            <a:avLst/>
          </a:prstGeom>
        </p:spPr>
        <p:txBody>
          <a:bodyPr wrap="square">
            <a:spAutoFit/>
          </a:bodyPr>
          <a:lstStyle/>
          <a:p>
            <a:pPr algn="r"/>
            <a:r>
              <a:rPr lang="en-GB" sz="1000" i="1" dirty="0">
                <a:latin typeface="Century Gothic" panose="020B0502020202020204" pitchFamily="34" charset="0"/>
                <a:ea typeface="Lato Bold"/>
                <a:cs typeface="Lato Bold"/>
              </a:rPr>
              <a:t>Thriving at Work: The Independent Review o f Mental Health and Employers </a:t>
            </a:r>
            <a:r>
              <a:rPr lang="en-GB" sz="1000" dirty="0">
                <a:latin typeface="Century Gothic" panose="020B0502020202020204" pitchFamily="34" charset="0"/>
                <a:ea typeface="Lato Bold"/>
                <a:cs typeface="Lato Bold"/>
              </a:rPr>
              <a:t>Oct 2017</a:t>
            </a:r>
          </a:p>
        </p:txBody>
      </p:sp>
    </p:spTree>
    <p:extLst>
      <p:ext uri="{BB962C8B-B14F-4D97-AF65-F5344CB8AC3E}">
        <p14:creationId xmlns:p14="http://schemas.microsoft.com/office/powerpoint/2010/main" val="2218902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BB43F-C386-8848-BEA1-A515D34F30BC}"/>
              </a:ext>
            </a:extLst>
          </p:cNvPr>
          <p:cNvSpPr>
            <a:spLocks noGrp="1"/>
          </p:cNvSpPr>
          <p:nvPr>
            <p:ph type="title"/>
          </p:nvPr>
        </p:nvSpPr>
        <p:spPr/>
        <p:txBody>
          <a:bodyPr/>
          <a:lstStyle/>
          <a:p>
            <a:r>
              <a:rPr lang="en-US" dirty="0"/>
              <a:t>Looking after yourself</a:t>
            </a:r>
          </a:p>
        </p:txBody>
      </p:sp>
      <p:sp>
        <p:nvSpPr>
          <p:cNvPr id="3" name="Content Placeholder 2">
            <a:extLst>
              <a:ext uri="{FF2B5EF4-FFF2-40B4-BE49-F238E27FC236}">
                <a16:creationId xmlns:a16="http://schemas.microsoft.com/office/drawing/2014/main" id="{30149488-72E6-9340-BF8A-BADDCF89C2E3}"/>
              </a:ext>
            </a:extLst>
          </p:cNvPr>
          <p:cNvSpPr>
            <a:spLocks noGrp="1"/>
          </p:cNvSpPr>
          <p:nvPr>
            <p:ph idx="1"/>
          </p:nvPr>
        </p:nvSpPr>
        <p:spPr>
          <a:xfrm>
            <a:off x="684212" y="1844825"/>
            <a:ext cx="7524751" cy="4392464"/>
          </a:xfrm>
        </p:spPr>
        <p:txBody>
          <a:bodyPr>
            <a:noAutofit/>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Get help, if you need it – it’s never too late!</a:t>
            </a:r>
          </a:p>
          <a:p>
            <a:endParaRPr lang="en-US" i="1" dirty="0"/>
          </a:p>
          <a:p>
            <a:r>
              <a:rPr lang="en-US" i="1" dirty="0"/>
              <a:t>[signpost to local support, such as counselling, training]</a:t>
            </a:r>
          </a:p>
        </p:txBody>
      </p:sp>
    </p:spTree>
    <p:extLst>
      <p:ext uri="{BB962C8B-B14F-4D97-AF65-F5344CB8AC3E}">
        <p14:creationId xmlns:p14="http://schemas.microsoft.com/office/powerpoint/2010/main" val="389401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AE9032-45A6-1741-8CD5-F12A0FF911A6}"/>
              </a:ext>
            </a:extLst>
          </p:cNvPr>
          <p:cNvSpPr>
            <a:spLocks noGrp="1"/>
          </p:cNvSpPr>
          <p:nvPr>
            <p:ph type="ctrTitle"/>
          </p:nvPr>
        </p:nvSpPr>
        <p:spPr/>
        <p:txBody>
          <a:bodyPr/>
          <a:lstStyle/>
          <a:p>
            <a:r>
              <a:rPr lang="en-US" dirty="0"/>
              <a:t>[Add slides with resources and support available at your Institution – </a:t>
            </a:r>
            <a:r>
              <a:rPr lang="en-US" dirty="0" err="1"/>
              <a:t>eg</a:t>
            </a:r>
            <a:r>
              <a:rPr lang="en-US" dirty="0"/>
              <a:t> training, counselling, online resources]</a:t>
            </a:r>
          </a:p>
        </p:txBody>
      </p:sp>
      <p:sp>
        <p:nvSpPr>
          <p:cNvPr id="2" name="Subtitle 1">
            <a:extLst>
              <a:ext uri="{FF2B5EF4-FFF2-40B4-BE49-F238E27FC236}">
                <a16:creationId xmlns:a16="http://schemas.microsoft.com/office/drawing/2014/main" id="{33EAD911-B3C1-5E4C-9FB2-DE9B97EB53FC}"/>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346066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765175"/>
            <a:ext cx="6120036" cy="1655762"/>
          </a:xfrm>
        </p:spPr>
        <p:txBody>
          <a:bodyPr/>
          <a:lstStyle/>
          <a:p>
            <a:r>
              <a:rPr lang="en-GB" dirty="0"/>
              <a:t>Say hello again to the CLANGERS</a:t>
            </a:r>
            <a:endParaRPr lang="en-GB" dirty="0">
              <a:latin typeface="Century Gothic" panose="020B0502020202020204" pitchFamily="34" charset="0"/>
            </a:endParaRPr>
          </a:p>
        </p:txBody>
      </p:sp>
      <p:sp>
        <p:nvSpPr>
          <p:cNvPr id="3" name="Content Placeholder 2"/>
          <p:cNvSpPr>
            <a:spLocks noGrp="1"/>
          </p:cNvSpPr>
          <p:nvPr>
            <p:ph idx="1"/>
          </p:nvPr>
        </p:nvSpPr>
        <p:spPr>
          <a:xfrm>
            <a:off x="665307" y="2124102"/>
            <a:ext cx="7524751" cy="3816351"/>
          </a:xfrm>
        </p:spPr>
        <p:txBody>
          <a:bodyPr>
            <a:normAutofit fontScale="92500" lnSpcReduction="10000"/>
          </a:bodyPr>
          <a:lstStyle/>
          <a:p>
            <a:r>
              <a:rPr lang="en-GB" sz="3000" b="1" dirty="0">
                <a:solidFill>
                  <a:srgbClr val="EF811B"/>
                </a:solidFill>
                <a:latin typeface="Century Gothic" panose="020B0502020202020204" pitchFamily="34" charset="0"/>
              </a:rPr>
              <a:t>C</a:t>
            </a:r>
            <a:r>
              <a:rPr lang="en-GB" sz="3000" dirty="0">
                <a:latin typeface="Century Gothic" panose="020B0502020202020204" pitchFamily="34" charset="0"/>
              </a:rPr>
              <a:t>onnect</a:t>
            </a:r>
          </a:p>
          <a:p>
            <a:r>
              <a:rPr lang="en-GB" sz="3000" b="1" dirty="0">
                <a:solidFill>
                  <a:srgbClr val="EF811B"/>
                </a:solidFill>
              </a:rPr>
              <a:t>L</a:t>
            </a:r>
            <a:r>
              <a:rPr lang="en-GB" sz="3000" dirty="0"/>
              <a:t>earn</a:t>
            </a:r>
          </a:p>
          <a:p>
            <a:r>
              <a:rPr lang="en-GB" sz="3000" dirty="0">
                <a:latin typeface="Century Gothic" panose="020B0502020202020204" pitchFamily="34" charset="0"/>
              </a:rPr>
              <a:t>Be </a:t>
            </a:r>
            <a:r>
              <a:rPr lang="en-GB" sz="3000" b="1" dirty="0">
                <a:solidFill>
                  <a:srgbClr val="EF811B"/>
                </a:solidFill>
                <a:latin typeface="Century Gothic" panose="020B0502020202020204" pitchFamily="34" charset="0"/>
              </a:rPr>
              <a:t>A</a:t>
            </a:r>
            <a:r>
              <a:rPr lang="en-GB" sz="3000" dirty="0">
                <a:latin typeface="Century Gothic" panose="020B0502020202020204" pitchFamily="34" charset="0"/>
              </a:rPr>
              <a:t>ctive</a:t>
            </a:r>
          </a:p>
          <a:p>
            <a:r>
              <a:rPr lang="en-GB" sz="3000" b="1" dirty="0">
                <a:solidFill>
                  <a:srgbClr val="EF811B"/>
                </a:solidFill>
              </a:rPr>
              <a:t>N</a:t>
            </a:r>
            <a:r>
              <a:rPr lang="en-GB" sz="3000" dirty="0"/>
              <a:t>otice</a:t>
            </a:r>
          </a:p>
          <a:p>
            <a:r>
              <a:rPr lang="en-GB" sz="3000" b="1" dirty="0">
                <a:solidFill>
                  <a:srgbClr val="EF811B"/>
                </a:solidFill>
                <a:latin typeface="Century Gothic" panose="020B0502020202020204" pitchFamily="34" charset="0"/>
              </a:rPr>
              <a:t>G</a:t>
            </a:r>
            <a:r>
              <a:rPr lang="en-GB" sz="3000" dirty="0"/>
              <a:t>ive</a:t>
            </a:r>
          </a:p>
          <a:p>
            <a:r>
              <a:rPr lang="en-GB" sz="3000" b="1" dirty="0">
                <a:solidFill>
                  <a:srgbClr val="EF811B"/>
                </a:solidFill>
                <a:latin typeface="Century Gothic" panose="020B0502020202020204" pitchFamily="34" charset="0"/>
              </a:rPr>
              <a:t>E</a:t>
            </a:r>
            <a:r>
              <a:rPr lang="en-GB" sz="3000" dirty="0">
                <a:latin typeface="Century Gothic" panose="020B0502020202020204" pitchFamily="34" charset="0"/>
              </a:rPr>
              <a:t>at</a:t>
            </a:r>
            <a:r>
              <a:rPr lang="en-GB" sz="3000" dirty="0"/>
              <a:t> well</a:t>
            </a:r>
          </a:p>
          <a:p>
            <a:r>
              <a:rPr lang="en-GB" sz="3000" b="1" dirty="0">
                <a:solidFill>
                  <a:srgbClr val="EF811B"/>
                </a:solidFill>
              </a:rPr>
              <a:t>R</a:t>
            </a:r>
            <a:r>
              <a:rPr lang="en-GB" sz="3000" dirty="0"/>
              <a:t>elax</a:t>
            </a:r>
          </a:p>
          <a:p>
            <a:r>
              <a:rPr lang="en-GB" sz="3000" b="1" dirty="0">
                <a:solidFill>
                  <a:srgbClr val="EF811B"/>
                </a:solidFill>
                <a:latin typeface="Century Gothic" panose="020B0502020202020204" pitchFamily="34" charset="0"/>
              </a:rPr>
              <a:t>S</a:t>
            </a:r>
            <a:r>
              <a:rPr lang="en-GB" sz="3000" dirty="0">
                <a:latin typeface="Century Gothic" panose="020B0502020202020204" pitchFamily="34" charset="0"/>
              </a:rPr>
              <a:t>leep</a:t>
            </a:r>
          </a:p>
          <a:p>
            <a:endParaRPr lang="en-GB" sz="3000" b="1" dirty="0">
              <a:latin typeface="Century Gothic" panose="020B0502020202020204" pitchFamily="34" charset="0"/>
            </a:endParaRPr>
          </a:p>
        </p:txBody>
      </p:sp>
      <p:pic>
        <p:nvPicPr>
          <p:cNvPr id="5" name="Picture 4">
            <a:extLst>
              <a:ext uri="{FF2B5EF4-FFF2-40B4-BE49-F238E27FC236}">
                <a16:creationId xmlns:a16="http://schemas.microsoft.com/office/drawing/2014/main" id="{52D47828-D34E-FD46-A710-771E7B7F2B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6214" y="2132856"/>
            <a:ext cx="5782786" cy="3672408"/>
          </a:xfrm>
          <a:prstGeom prst="rect">
            <a:avLst/>
          </a:prstGeom>
        </p:spPr>
      </p:pic>
      <p:sp>
        <p:nvSpPr>
          <p:cNvPr id="6" name="TextBox 5">
            <a:extLst>
              <a:ext uri="{FF2B5EF4-FFF2-40B4-BE49-F238E27FC236}">
                <a16:creationId xmlns:a16="http://schemas.microsoft.com/office/drawing/2014/main" id="{90AABFAB-63DE-2C4D-8316-F63B731797D1}"/>
              </a:ext>
            </a:extLst>
          </p:cNvPr>
          <p:cNvSpPr txBox="1"/>
          <p:nvPr/>
        </p:nvSpPr>
        <p:spPr>
          <a:xfrm>
            <a:off x="5796136" y="5877272"/>
            <a:ext cx="3759374" cy="307777"/>
          </a:xfrm>
          <a:prstGeom prst="rect">
            <a:avLst/>
          </a:prstGeom>
          <a:noFill/>
        </p:spPr>
        <p:txBody>
          <a:bodyPr wrap="square" rtlCol="0">
            <a:spAutoFit/>
          </a:bodyPr>
          <a:lstStyle/>
          <a:p>
            <a:r>
              <a:rPr lang="en-US" sz="1400" dirty="0"/>
              <a:t>Photo: Kent news and Pictures</a:t>
            </a:r>
          </a:p>
        </p:txBody>
      </p:sp>
    </p:spTree>
    <p:extLst>
      <p:ext uri="{BB962C8B-B14F-4D97-AF65-F5344CB8AC3E}">
        <p14:creationId xmlns:p14="http://schemas.microsoft.com/office/powerpoint/2010/main" val="1301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26CB1-7349-D74C-8014-0CCC569BB0D3}"/>
              </a:ext>
            </a:extLst>
          </p:cNvPr>
          <p:cNvSpPr>
            <a:spLocks noGrp="1"/>
          </p:cNvSpPr>
          <p:nvPr>
            <p:ph type="title"/>
          </p:nvPr>
        </p:nvSpPr>
        <p:spPr/>
        <p:txBody>
          <a:bodyPr/>
          <a:lstStyle/>
          <a:p>
            <a:r>
              <a:rPr lang="en-US" dirty="0"/>
              <a:t>The value of what you’re doing</a:t>
            </a:r>
          </a:p>
        </p:txBody>
      </p:sp>
      <p:sp>
        <p:nvSpPr>
          <p:cNvPr id="3" name="Content Placeholder 2">
            <a:extLst>
              <a:ext uri="{FF2B5EF4-FFF2-40B4-BE49-F238E27FC236}">
                <a16:creationId xmlns:a16="http://schemas.microsoft.com/office/drawing/2014/main" id="{0388C19C-DEF9-4442-8995-A98F4217721F}"/>
              </a:ext>
            </a:extLst>
          </p:cNvPr>
          <p:cNvSpPr>
            <a:spLocks noGrp="1"/>
          </p:cNvSpPr>
          <p:nvPr>
            <p:ph idx="1"/>
          </p:nvPr>
        </p:nvSpPr>
        <p:spPr/>
        <p:txBody>
          <a:bodyPr/>
          <a:lstStyle/>
          <a:p>
            <a:pPr marL="342900" indent="-342900">
              <a:buFont typeface="Arial" panose="020B0604020202020204" pitchFamily="34" charset="0"/>
              <a:buChar char="•"/>
            </a:pPr>
            <a:r>
              <a:rPr lang="en-US" dirty="0"/>
              <a:t>Get into pairs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Take it in turns to describe your research to  your partner; make sure you focus on your achievements and successes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Remember: you are an expert in your field!!!</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3841307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E01BA3-D59B-A04C-9CE8-EC888C6FF86C}"/>
              </a:ext>
            </a:extLst>
          </p:cNvPr>
          <p:cNvSpPr txBox="1"/>
          <p:nvPr/>
        </p:nvSpPr>
        <p:spPr>
          <a:xfrm>
            <a:off x="1331912" y="2780928"/>
            <a:ext cx="2952056" cy="369332"/>
          </a:xfrm>
          <a:prstGeom prst="rect">
            <a:avLst/>
          </a:prstGeom>
          <a:noFill/>
        </p:spPr>
        <p:txBody>
          <a:bodyPr wrap="square" rtlCol="0">
            <a:spAutoFit/>
          </a:bodyPr>
          <a:lstStyle/>
          <a:p>
            <a:r>
              <a:rPr lang="en-GB" b="1" dirty="0">
                <a:solidFill>
                  <a:srgbClr val="EF811B"/>
                </a:solidFill>
                <a:latin typeface="Century Gothic" panose="020B0502020202020204" pitchFamily="34" charset="0"/>
              </a:rPr>
              <a:t>ACKNOWLEDGEMENTS</a:t>
            </a:r>
          </a:p>
        </p:txBody>
      </p:sp>
      <p:sp>
        <p:nvSpPr>
          <p:cNvPr id="3" name="TextBox 2">
            <a:extLst>
              <a:ext uri="{FF2B5EF4-FFF2-40B4-BE49-F238E27FC236}">
                <a16:creationId xmlns:a16="http://schemas.microsoft.com/office/drawing/2014/main" id="{A29BCA11-2D1A-6E47-8871-B7FB2F6A7B8C}"/>
              </a:ext>
            </a:extLst>
          </p:cNvPr>
          <p:cNvSpPr txBox="1"/>
          <p:nvPr/>
        </p:nvSpPr>
        <p:spPr>
          <a:xfrm>
            <a:off x="1331912" y="3140968"/>
            <a:ext cx="4608240" cy="2308324"/>
          </a:xfrm>
          <a:prstGeom prst="rect">
            <a:avLst/>
          </a:prstGeom>
          <a:noFill/>
        </p:spPr>
        <p:txBody>
          <a:bodyPr wrap="square" rtlCol="0">
            <a:spAutoFit/>
          </a:bodyPr>
          <a:lstStyle/>
          <a:p>
            <a:r>
              <a:rPr lang="en-GB" sz="1600" dirty="0">
                <a:solidFill>
                  <a:schemeClr val="bg1"/>
                </a:solidFill>
                <a:latin typeface="Roboto Slab" pitchFamily="2" charset="0"/>
                <a:ea typeface="Roboto Slab" pitchFamily="2" charset="0"/>
              </a:rPr>
              <a:t>This workshop was originally developed in January 2019 by Penny Aspinall, </a:t>
            </a:r>
            <a:r>
              <a:rPr lang="en-GB" sz="1600" dirty="0">
                <a:solidFill>
                  <a:schemeClr val="bg1"/>
                </a:solidFill>
                <a:latin typeface="Roboto Slab" pitchFamily="2" charset="0"/>
                <a:ea typeface="Roboto Slab" pitchFamily="2" charset="0"/>
                <a:hlinkClick r:id="rId3">
                  <a:extLst>
                    <a:ext uri="{A12FA001-AC4F-418D-AE19-62706E023703}">
                      <ahyp:hlinkClr xmlns:ahyp="http://schemas.microsoft.com/office/drawing/2018/hyperlinkcolor" val="tx"/>
                    </a:ext>
                  </a:extLst>
                </a:hlinkClick>
              </a:rPr>
              <a:t>Charlie Waller Trust</a:t>
            </a:r>
            <a:r>
              <a:rPr lang="en-GB" sz="1600" dirty="0">
                <a:solidFill>
                  <a:schemeClr val="bg1"/>
                </a:solidFill>
                <a:latin typeface="Roboto Slab" pitchFamily="2" charset="0"/>
                <a:ea typeface="Roboto Slab" pitchFamily="2" charset="0"/>
              </a:rPr>
              <a:t>, and was partially redesigned by Fryni Panayidou, Queen Mary University of London, in 2020. The development of the workshop was co-funded by the Office for Students and Research England Catalyst Fund project at Queen Mary: </a:t>
            </a:r>
            <a:r>
              <a:rPr lang="en-GB" sz="1600" u="sng" dirty="0">
                <a:solidFill>
                  <a:schemeClr val="bg1"/>
                </a:solidFill>
                <a:latin typeface="Roboto Slab" pitchFamily="2" charset="0"/>
                <a:ea typeface="Roboto Slab" pitchFamily="2" charset="0"/>
                <a:hlinkClick r:id="rId4">
                  <a:extLst>
                    <a:ext uri="{A12FA001-AC4F-418D-AE19-62706E023703}">
                      <ahyp:hlinkClr xmlns:ahyp="http://schemas.microsoft.com/office/drawing/2018/hyperlinkcolor" val="tx"/>
                    </a:ext>
                  </a:extLst>
                </a:hlinkClick>
              </a:rPr>
              <a:t>Supporting PGR mental health and wellbeing</a:t>
            </a:r>
            <a:r>
              <a:rPr lang="en-GB" sz="1600" dirty="0">
                <a:solidFill>
                  <a:schemeClr val="bg1"/>
                </a:solidFill>
                <a:latin typeface="Roboto Slab" pitchFamily="2" charset="0"/>
                <a:ea typeface="Roboto Slab" pitchFamily="2" charset="0"/>
              </a:rPr>
              <a:t>.</a:t>
            </a:r>
          </a:p>
        </p:txBody>
      </p:sp>
    </p:spTree>
    <p:extLst>
      <p:ext uri="{BB962C8B-B14F-4D97-AF65-F5344CB8AC3E}">
        <p14:creationId xmlns:p14="http://schemas.microsoft.com/office/powerpoint/2010/main" val="2299778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 of the session</a:t>
            </a:r>
            <a:endParaRPr lang="en-GB" dirty="0">
              <a:solidFill>
                <a:srgbClr val="4C9D2F"/>
              </a:solidFill>
              <a:latin typeface="Century Gothic" panose="020B0502020202020204" pitchFamily="34" charset="0"/>
            </a:endParaRPr>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GB" dirty="0"/>
              <a:t>Think about successful completion</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r>
              <a:rPr lang="en-GB" dirty="0"/>
              <a:t>Identify any issues that may be hindering your progress </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r>
              <a:rPr lang="en-GB" dirty="0"/>
              <a:t>Think about strategies that will help you reach the end goal</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r>
              <a:rPr lang="en-GB" dirty="0"/>
              <a:t>A reminder of the importance of looking after your mental wellbeing and where you can go for support</a:t>
            </a:r>
          </a:p>
        </p:txBody>
      </p:sp>
    </p:spTree>
    <p:extLst>
      <p:ext uri="{BB962C8B-B14F-4D97-AF65-F5344CB8AC3E}">
        <p14:creationId xmlns:p14="http://schemas.microsoft.com/office/powerpoint/2010/main" val="2393351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Introductions</a:t>
            </a:r>
            <a:endParaRPr lang="en-GB" dirty="0">
              <a:solidFill>
                <a:srgbClr val="4C9D2F"/>
              </a:solidFill>
              <a:latin typeface="Century Gothic" panose="020B0502020202020204" pitchFamily="34" charset="0"/>
            </a:endParaRP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GB" dirty="0"/>
              <a:t>Name</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Department</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Your research (in a sentence)</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What you enjoy (or used to enjoy) doing outside your PhD</a:t>
            </a:r>
          </a:p>
          <a:p>
            <a:pPr marL="0" indent="0">
              <a:buNone/>
            </a:pPr>
            <a:endParaRPr lang="en-GB" sz="3000" dirty="0">
              <a:latin typeface="Century Gothic" panose="020B0502020202020204" pitchFamily="34" charset="0"/>
            </a:endParaRPr>
          </a:p>
        </p:txBody>
      </p:sp>
    </p:spTree>
    <p:extLst>
      <p:ext uri="{BB962C8B-B14F-4D97-AF65-F5344CB8AC3E}">
        <p14:creationId xmlns:p14="http://schemas.microsoft.com/office/powerpoint/2010/main" val="1880649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D2DFE-6C4B-9848-A580-9C23577479EA}"/>
              </a:ext>
            </a:extLst>
          </p:cNvPr>
          <p:cNvSpPr>
            <a:spLocks noGrp="1"/>
          </p:cNvSpPr>
          <p:nvPr>
            <p:ph type="title"/>
          </p:nvPr>
        </p:nvSpPr>
        <p:spPr/>
        <p:txBody>
          <a:bodyPr/>
          <a:lstStyle/>
          <a:p>
            <a:r>
              <a:rPr lang="en-GB" dirty="0"/>
              <a:t>Your PhD journey so far</a:t>
            </a:r>
            <a:endParaRPr lang="en-US" dirty="0"/>
          </a:p>
        </p:txBody>
      </p:sp>
      <p:sp>
        <p:nvSpPr>
          <p:cNvPr id="3" name="Content Placeholder 2">
            <a:extLst>
              <a:ext uri="{FF2B5EF4-FFF2-40B4-BE49-F238E27FC236}">
                <a16:creationId xmlns:a16="http://schemas.microsoft.com/office/drawing/2014/main" id="{08CAF8E2-9942-7B4E-978C-35ED9A0B9237}"/>
              </a:ext>
            </a:extLst>
          </p:cNvPr>
          <p:cNvSpPr>
            <a:spLocks noGrp="1"/>
          </p:cNvSpPr>
          <p:nvPr>
            <p:ph idx="1"/>
          </p:nvPr>
        </p:nvSpPr>
        <p:spPr/>
        <p:txBody>
          <a:bodyPr/>
          <a:lstStyle/>
          <a:p>
            <a:pPr marL="457200" indent="-457200">
              <a:buFont typeface="Arial" panose="020B0604020202020204" pitchFamily="34" charset="0"/>
              <a:buChar char="•"/>
            </a:pPr>
            <a:r>
              <a:rPr lang="en-GB" dirty="0"/>
              <a:t>Think about where you were at the start of the journey</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r>
              <a:rPr lang="en-GB" dirty="0"/>
              <a:t>Complete your time line, all you have achieved so far – where you are now (annual reviews, talks, posters, networking, collecting data etc)</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r>
              <a:rPr lang="en-GB" dirty="0"/>
              <a:t>Try not to compare with others.  Each journey is unique</a:t>
            </a:r>
          </a:p>
          <a:p>
            <a:endParaRPr lang="en-US" dirty="0"/>
          </a:p>
        </p:txBody>
      </p:sp>
    </p:spTree>
    <p:extLst>
      <p:ext uri="{BB962C8B-B14F-4D97-AF65-F5344CB8AC3E}">
        <p14:creationId xmlns:p14="http://schemas.microsoft.com/office/powerpoint/2010/main" val="2818345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AF4B3-3B8F-A848-B2CE-FBA7C8D68351}"/>
              </a:ext>
            </a:extLst>
          </p:cNvPr>
          <p:cNvSpPr>
            <a:spLocks noGrp="1"/>
          </p:cNvSpPr>
          <p:nvPr>
            <p:ph type="title"/>
          </p:nvPr>
        </p:nvSpPr>
        <p:spPr/>
        <p:txBody>
          <a:bodyPr/>
          <a:lstStyle/>
          <a:p>
            <a:r>
              <a:rPr lang="en-US" dirty="0"/>
              <a:t>Discuss in pairs</a:t>
            </a:r>
          </a:p>
        </p:txBody>
      </p:sp>
      <p:sp>
        <p:nvSpPr>
          <p:cNvPr id="3" name="Content Placeholder 2">
            <a:extLst>
              <a:ext uri="{FF2B5EF4-FFF2-40B4-BE49-F238E27FC236}">
                <a16:creationId xmlns:a16="http://schemas.microsoft.com/office/drawing/2014/main" id="{A4919734-D166-3148-944A-2F62CBA4DF4D}"/>
              </a:ext>
            </a:extLst>
          </p:cNvPr>
          <p:cNvSpPr>
            <a:spLocks noGrp="1"/>
          </p:cNvSpPr>
          <p:nvPr>
            <p:ph idx="1"/>
          </p:nvPr>
        </p:nvSpPr>
        <p:spPr/>
        <p:txBody>
          <a:bodyPr/>
          <a:lstStyle/>
          <a:p>
            <a:pPr marL="457200" indent="-457200">
              <a:buFont typeface="Arial" panose="020B0604020202020204" pitchFamily="34" charset="0"/>
              <a:buChar char="•"/>
            </a:pPr>
            <a:r>
              <a:rPr lang="en-GB" dirty="0"/>
              <a:t>Any challenges/problems/difficulties you have had so far</a:t>
            </a:r>
          </a:p>
          <a:p>
            <a:pPr marL="457200" indent="-457200">
              <a:buFont typeface="Arial" panose="020B0604020202020204" pitchFamily="34" charset="0"/>
              <a:buChar char="•"/>
            </a:pPr>
            <a:r>
              <a:rPr lang="en-GB" dirty="0"/>
              <a:t>Your achievements so far – what you are pleased with</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r>
              <a:rPr lang="en-GB" dirty="0"/>
              <a:t>What do you need to complete successfully?</a:t>
            </a:r>
          </a:p>
          <a:p>
            <a:pPr marL="457200" indent="-457200">
              <a:buFont typeface="Arial" panose="020B0604020202020204" pitchFamily="34" charset="0"/>
              <a:buChar char="•"/>
            </a:pPr>
            <a:r>
              <a:rPr lang="en-GB" dirty="0"/>
              <a:t>What has been helpful so far?</a:t>
            </a:r>
          </a:p>
          <a:p>
            <a:pPr marL="457200" indent="-457200">
              <a:buFont typeface="Arial" panose="020B0604020202020204" pitchFamily="34" charset="0"/>
              <a:buChar char="•"/>
            </a:pPr>
            <a:endParaRPr lang="en-GB" dirty="0"/>
          </a:p>
          <a:p>
            <a:r>
              <a:rPr lang="en-GB" dirty="0"/>
              <a:t>Share with the rest of the group if you feel comfortable</a:t>
            </a:r>
          </a:p>
          <a:p>
            <a:endParaRPr lang="en-US" dirty="0"/>
          </a:p>
        </p:txBody>
      </p:sp>
    </p:spTree>
    <p:extLst>
      <p:ext uri="{BB962C8B-B14F-4D97-AF65-F5344CB8AC3E}">
        <p14:creationId xmlns:p14="http://schemas.microsoft.com/office/powerpoint/2010/main" val="1103611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AE63A-AE97-6849-8ABA-D534FCBDE2E8}"/>
              </a:ext>
            </a:extLst>
          </p:cNvPr>
          <p:cNvSpPr>
            <a:spLocks noGrp="1"/>
          </p:cNvSpPr>
          <p:nvPr>
            <p:ph type="title"/>
          </p:nvPr>
        </p:nvSpPr>
        <p:spPr>
          <a:xfrm>
            <a:off x="684212" y="765175"/>
            <a:ext cx="5688013" cy="863625"/>
          </a:xfrm>
        </p:spPr>
        <p:txBody>
          <a:bodyPr/>
          <a:lstStyle/>
          <a:p>
            <a:r>
              <a:rPr lang="en-US" b="0" dirty="0"/>
              <a:t>Your PhD journey so far</a:t>
            </a:r>
            <a:br>
              <a:rPr lang="en-US" b="0" dirty="0"/>
            </a:br>
            <a:endParaRPr lang="en-US" dirty="0"/>
          </a:p>
        </p:txBody>
      </p:sp>
      <p:sp>
        <p:nvSpPr>
          <p:cNvPr id="10" name="Text Placeholder 9">
            <a:extLst>
              <a:ext uri="{FF2B5EF4-FFF2-40B4-BE49-F238E27FC236}">
                <a16:creationId xmlns:a16="http://schemas.microsoft.com/office/drawing/2014/main" id="{D734B20A-ACA3-6548-BE0E-5B2731731F5D}"/>
              </a:ext>
            </a:extLst>
          </p:cNvPr>
          <p:cNvSpPr>
            <a:spLocks noGrp="1"/>
          </p:cNvSpPr>
          <p:nvPr>
            <p:ph type="body" sz="quarter" idx="4294967295"/>
          </p:nvPr>
        </p:nvSpPr>
        <p:spPr>
          <a:xfrm>
            <a:off x="234487" y="1429519"/>
            <a:ext cx="4328028" cy="1495425"/>
          </a:xfrm>
          <a:ln>
            <a:noFill/>
          </a:ln>
        </p:spPr>
        <p:txBody>
          <a:bodyPr>
            <a:normAutofit/>
          </a:bodyPr>
          <a:lstStyle/>
          <a:p>
            <a:pPr marL="0" indent="0" algn="ctr">
              <a:buNone/>
            </a:pPr>
            <a:r>
              <a:rPr lang="en-US" sz="1300" b="1" dirty="0">
                <a:latin typeface="Roboto Slab" pitchFamily="2" charset="0"/>
                <a:ea typeface="Roboto Slab" pitchFamily="2" charset="0"/>
              </a:rPr>
              <a:t>C</a:t>
            </a:r>
            <a:r>
              <a:rPr lang="en-GB" sz="1300" b="1" dirty="0" err="1">
                <a:latin typeface="Roboto Slab" pitchFamily="2" charset="0"/>
                <a:ea typeface="Roboto Slab" pitchFamily="2" charset="0"/>
              </a:rPr>
              <a:t>hallenges</a:t>
            </a:r>
            <a:r>
              <a:rPr lang="en-GB" sz="1300" b="1" dirty="0">
                <a:latin typeface="Roboto Slab" pitchFamily="2" charset="0"/>
                <a:ea typeface="Roboto Slab" pitchFamily="2" charset="0"/>
              </a:rPr>
              <a:t>/problems/difficulties you’ve had so far</a:t>
            </a:r>
            <a:r>
              <a:rPr lang="en-US" sz="1300" b="1" dirty="0">
                <a:latin typeface="Roboto Slab" pitchFamily="2" charset="0"/>
                <a:ea typeface="Roboto Slab" pitchFamily="2" charset="0"/>
              </a:rPr>
              <a:t>?</a:t>
            </a:r>
          </a:p>
        </p:txBody>
      </p:sp>
      <p:sp>
        <p:nvSpPr>
          <p:cNvPr id="11" name="Text Placeholder 10">
            <a:extLst>
              <a:ext uri="{FF2B5EF4-FFF2-40B4-BE49-F238E27FC236}">
                <a16:creationId xmlns:a16="http://schemas.microsoft.com/office/drawing/2014/main" id="{BD012D09-72A7-E843-9540-1B644A797A53}"/>
              </a:ext>
            </a:extLst>
          </p:cNvPr>
          <p:cNvSpPr>
            <a:spLocks noGrp="1"/>
          </p:cNvSpPr>
          <p:nvPr>
            <p:ph type="body" sz="quarter" idx="4294967295"/>
          </p:nvPr>
        </p:nvSpPr>
        <p:spPr>
          <a:xfrm>
            <a:off x="4581486" y="1429519"/>
            <a:ext cx="4337513" cy="1495425"/>
          </a:xfrm>
          <a:ln>
            <a:noFill/>
          </a:ln>
        </p:spPr>
        <p:txBody>
          <a:bodyPr>
            <a:normAutofit/>
          </a:bodyPr>
          <a:lstStyle/>
          <a:p>
            <a:pPr marL="0" indent="0" algn="ctr">
              <a:buNone/>
            </a:pPr>
            <a:r>
              <a:rPr lang="en-US" sz="1300" b="1" dirty="0">
                <a:latin typeface="Roboto Slab" pitchFamily="2" charset="0"/>
                <a:ea typeface="Roboto Slab" pitchFamily="2" charset="0"/>
              </a:rPr>
              <a:t>Any achievements? What are you pleased with?</a:t>
            </a:r>
          </a:p>
        </p:txBody>
      </p:sp>
      <p:sp>
        <p:nvSpPr>
          <p:cNvPr id="16" name="Rectangle 15">
            <a:extLst>
              <a:ext uri="{FF2B5EF4-FFF2-40B4-BE49-F238E27FC236}">
                <a16:creationId xmlns:a16="http://schemas.microsoft.com/office/drawing/2014/main" id="{B83F410A-5557-454C-B8A0-ACD138BFCC18}"/>
              </a:ext>
            </a:extLst>
          </p:cNvPr>
          <p:cNvSpPr/>
          <p:nvPr/>
        </p:nvSpPr>
        <p:spPr>
          <a:xfrm>
            <a:off x="215516" y="1412776"/>
            <a:ext cx="8712968" cy="52565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8" name="Straight Connector 17">
            <a:extLst>
              <a:ext uri="{FF2B5EF4-FFF2-40B4-BE49-F238E27FC236}">
                <a16:creationId xmlns:a16="http://schemas.microsoft.com/office/drawing/2014/main" id="{E28B3D15-2962-A14E-A03B-B5B5DB824174}"/>
              </a:ext>
            </a:extLst>
          </p:cNvPr>
          <p:cNvCxnSpPr>
            <a:cxnSpLocks/>
            <a:stCxn id="16" idx="0"/>
            <a:endCxn id="16" idx="2"/>
          </p:cNvCxnSpPr>
          <p:nvPr/>
        </p:nvCxnSpPr>
        <p:spPr>
          <a:xfrm>
            <a:off x="4572000" y="1412776"/>
            <a:ext cx="0" cy="52565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9BB6793-D9DF-2648-96B3-9424D36D3257}"/>
              </a:ext>
            </a:extLst>
          </p:cNvPr>
          <p:cNvSpPr txBox="1"/>
          <p:nvPr/>
        </p:nvSpPr>
        <p:spPr>
          <a:xfrm>
            <a:off x="0" y="0"/>
            <a:ext cx="1656184" cy="369332"/>
          </a:xfrm>
          <a:prstGeom prst="rect">
            <a:avLst/>
          </a:prstGeom>
          <a:solidFill>
            <a:srgbClr val="035D85"/>
          </a:solidFill>
        </p:spPr>
        <p:txBody>
          <a:bodyPr wrap="square" rtlCol="0">
            <a:spAutoFit/>
          </a:bodyPr>
          <a:lstStyle/>
          <a:p>
            <a:pPr algn="ctr"/>
            <a:r>
              <a:rPr lang="en-US" dirty="0">
                <a:solidFill>
                  <a:schemeClr val="bg1"/>
                </a:solidFill>
                <a:latin typeface="Brown Regular Alt" pitchFamily="2" charset="77"/>
              </a:rPr>
              <a:t>Online</a:t>
            </a:r>
          </a:p>
        </p:txBody>
      </p:sp>
    </p:spTree>
    <p:extLst>
      <p:ext uri="{BB962C8B-B14F-4D97-AF65-F5344CB8AC3E}">
        <p14:creationId xmlns:p14="http://schemas.microsoft.com/office/powerpoint/2010/main" val="4052927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AE63A-AE97-6849-8ABA-D534FCBDE2E8}"/>
              </a:ext>
            </a:extLst>
          </p:cNvPr>
          <p:cNvSpPr>
            <a:spLocks noGrp="1"/>
          </p:cNvSpPr>
          <p:nvPr>
            <p:ph type="title"/>
          </p:nvPr>
        </p:nvSpPr>
        <p:spPr>
          <a:xfrm>
            <a:off x="684212" y="765175"/>
            <a:ext cx="6336060" cy="863625"/>
          </a:xfrm>
        </p:spPr>
        <p:txBody>
          <a:bodyPr/>
          <a:lstStyle/>
          <a:p>
            <a:r>
              <a:rPr lang="en-US" b="0" dirty="0"/>
              <a:t>Now focus on the final stretch...</a:t>
            </a:r>
            <a:endParaRPr lang="en-US" dirty="0"/>
          </a:p>
        </p:txBody>
      </p:sp>
      <p:sp>
        <p:nvSpPr>
          <p:cNvPr id="10" name="Text Placeholder 9">
            <a:extLst>
              <a:ext uri="{FF2B5EF4-FFF2-40B4-BE49-F238E27FC236}">
                <a16:creationId xmlns:a16="http://schemas.microsoft.com/office/drawing/2014/main" id="{D734B20A-ACA3-6548-BE0E-5B2731731F5D}"/>
              </a:ext>
            </a:extLst>
          </p:cNvPr>
          <p:cNvSpPr>
            <a:spLocks noGrp="1"/>
          </p:cNvSpPr>
          <p:nvPr>
            <p:ph type="body" sz="quarter" idx="4294967295"/>
          </p:nvPr>
        </p:nvSpPr>
        <p:spPr>
          <a:xfrm>
            <a:off x="234487" y="1429519"/>
            <a:ext cx="4328028" cy="1495425"/>
          </a:xfrm>
          <a:ln>
            <a:noFill/>
          </a:ln>
        </p:spPr>
        <p:txBody>
          <a:bodyPr>
            <a:normAutofit/>
          </a:bodyPr>
          <a:lstStyle/>
          <a:p>
            <a:pPr marL="0" indent="0" algn="ctr">
              <a:buNone/>
            </a:pPr>
            <a:r>
              <a:rPr lang="en-GB" sz="1300" b="1" dirty="0">
                <a:latin typeface="Roboto Slab" pitchFamily="2" charset="0"/>
                <a:ea typeface="Roboto Slab" pitchFamily="2" charset="0"/>
              </a:rPr>
              <a:t>What support do you need to complete successfully?</a:t>
            </a:r>
            <a:endParaRPr lang="en-US" sz="1300" b="1" dirty="0">
              <a:latin typeface="Roboto Slab" pitchFamily="2" charset="0"/>
              <a:ea typeface="Roboto Slab" pitchFamily="2" charset="0"/>
            </a:endParaRPr>
          </a:p>
        </p:txBody>
      </p:sp>
      <p:sp>
        <p:nvSpPr>
          <p:cNvPr id="11" name="Text Placeholder 10">
            <a:extLst>
              <a:ext uri="{FF2B5EF4-FFF2-40B4-BE49-F238E27FC236}">
                <a16:creationId xmlns:a16="http://schemas.microsoft.com/office/drawing/2014/main" id="{BD012D09-72A7-E843-9540-1B644A797A53}"/>
              </a:ext>
            </a:extLst>
          </p:cNvPr>
          <p:cNvSpPr>
            <a:spLocks noGrp="1"/>
          </p:cNvSpPr>
          <p:nvPr>
            <p:ph type="body" sz="quarter" idx="4294967295"/>
          </p:nvPr>
        </p:nvSpPr>
        <p:spPr>
          <a:xfrm>
            <a:off x="4581486" y="1429519"/>
            <a:ext cx="4337513" cy="1495425"/>
          </a:xfrm>
          <a:ln>
            <a:noFill/>
          </a:ln>
        </p:spPr>
        <p:txBody>
          <a:bodyPr>
            <a:normAutofit/>
          </a:bodyPr>
          <a:lstStyle/>
          <a:p>
            <a:pPr marL="0" indent="0" algn="ctr">
              <a:buNone/>
            </a:pPr>
            <a:r>
              <a:rPr lang="en-US" sz="1300" b="1" dirty="0">
                <a:latin typeface="Roboto Slab" pitchFamily="2" charset="0"/>
                <a:ea typeface="Roboto Slab" pitchFamily="2" charset="0"/>
              </a:rPr>
              <a:t>What has been helpful so far?</a:t>
            </a:r>
          </a:p>
        </p:txBody>
      </p:sp>
      <p:sp>
        <p:nvSpPr>
          <p:cNvPr id="16" name="Rectangle 15">
            <a:extLst>
              <a:ext uri="{FF2B5EF4-FFF2-40B4-BE49-F238E27FC236}">
                <a16:creationId xmlns:a16="http://schemas.microsoft.com/office/drawing/2014/main" id="{B83F410A-5557-454C-B8A0-ACD138BFCC18}"/>
              </a:ext>
            </a:extLst>
          </p:cNvPr>
          <p:cNvSpPr/>
          <p:nvPr/>
        </p:nvSpPr>
        <p:spPr>
          <a:xfrm>
            <a:off x="215516" y="1412776"/>
            <a:ext cx="8712968" cy="52565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8" name="Straight Connector 17">
            <a:extLst>
              <a:ext uri="{FF2B5EF4-FFF2-40B4-BE49-F238E27FC236}">
                <a16:creationId xmlns:a16="http://schemas.microsoft.com/office/drawing/2014/main" id="{E28B3D15-2962-A14E-A03B-B5B5DB824174}"/>
              </a:ext>
            </a:extLst>
          </p:cNvPr>
          <p:cNvCxnSpPr>
            <a:cxnSpLocks/>
            <a:stCxn id="16" idx="0"/>
            <a:endCxn id="16" idx="2"/>
          </p:cNvCxnSpPr>
          <p:nvPr/>
        </p:nvCxnSpPr>
        <p:spPr>
          <a:xfrm>
            <a:off x="4572000" y="1412776"/>
            <a:ext cx="0" cy="52565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9BB6793-D9DF-2648-96B3-9424D36D3257}"/>
              </a:ext>
            </a:extLst>
          </p:cNvPr>
          <p:cNvSpPr txBox="1"/>
          <p:nvPr/>
        </p:nvSpPr>
        <p:spPr>
          <a:xfrm>
            <a:off x="0" y="0"/>
            <a:ext cx="1656184" cy="369332"/>
          </a:xfrm>
          <a:prstGeom prst="rect">
            <a:avLst/>
          </a:prstGeom>
          <a:solidFill>
            <a:srgbClr val="035D85"/>
          </a:solidFill>
        </p:spPr>
        <p:txBody>
          <a:bodyPr wrap="square" rtlCol="0">
            <a:spAutoFit/>
          </a:bodyPr>
          <a:lstStyle/>
          <a:p>
            <a:pPr algn="ctr"/>
            <a:r>
              <a:rPr lang="en-US" dirty="0">
                <a:solidFill>
                  <a:schemeClr val="bg1"/>
                </a:solidFill>
                <a:latin typeface="Brown Regular Alt" pitchFamily="2" charset="77"/>
              </a:rPr>
              <a:t>Online</a:t>
            </a:r>
          </a:p>
        </p:txBody>
      </p:sp>
    </p:spTree>
    <p:extLst>
      <p:ext uri="{BB962C8B-B14F-4D97-AF65-F5344CB8AC3E}">
        <p14:creationId xmlns:p14="http://schemas.microsoft.com/office/powerpoint/2010/main" val="1487961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D838E-78FF-AD49-8145-44BE539F5AE6}"/>
              </a:ext>
            </a:extLst>
          </p:cNvPr>
          <p:cNvSpPr>
            <a:spLocks noGrp="1"/>
          </p:cNvSpPr>
          <p:nvPr>
            <p:ph type="title"/>
          </p:nvPr>
        </p:nvSpPr>
        <p:spPr/>
        <p:txBody>
          <a:bodyPr/>
          <a:lstStyle/>
          <a:p>
            <a:r>
              <a:rPr lang="en-US" dirty="0"/>
              <a:t>Common issues that might get in the way</a:t>
            </a:r>
          </a:p>
        </p:txBody>
      </p:sp>
      <p:sp>
        <p:nvSpPr>
          <p:cNvPr id="3" name="Content Placeholder 2">
            <a:extLst>
              <a:ext uri="{FF2B5EF4-FFF2-40B4-BE49-F238E27FC236}">
                <a16:creationId xmlns:a16="http://schemas.microsoft.com/office/drawing/2014/main" id="{C374F1CE-73E1-EB43-81A8-FE10342D011F}"/>
              </a:ext>
            </a:extLst>
          </p:cNvPr>
          <p:cNvSpPr>
            <a:spLocks noGrp="1"/>
          </p:cNvSpPr>
          <p:nvPr>
            <p:ph idx="1"/>
          </p:nvPr>
        </p:nvSpPr>
        <p:spPr>
          <a:xfrm>
            <a:off x="684212" y="2132857"/>
            <a:ext cx="7524751" cy="4104432"/>
          </a:xfrm>
        </p:spPr>
        <p:txBody>
          <a:bodyPr>
            <a:normAutofit/>
          </a:bodyPr>
          <a:lstStyle/>
          <a:p>
            <a:pPr marL="342900" indent="-342900">
              <a:buFont typeface="Arial" panose="020B0604020202020204" pitchFamily="34" charset="0"/>
              <a:buChar char="•"/>
            </a:pPr>
            <a:r>
              <a:rPr lang="en-US" dirty="0"/>
              <a:t>Procrastinating</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Self-doubt</a:t>
            </a:r>
          </a:p>
          <a:p>
            <a:endParaRPr lang="en-US" dirty="0"/>
          </a:p>
          <a:p>
            <a:pPr marL="342900" indent="-342900">
              <a:buFont typeface="Arial" panose="020B0604020202020204" pitchFamily="34" charset="0"/>
              <a:buChar char="•"/>
            </a:pPr>
            <a:r>
              <a:rPr lang="en-US" dirty="0"/>
              <a:t>Perfectionism – knowing when to stop</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Juggling demands/ </a:t>
            </a:r>
            <a:r>
              <a:rPr lang="en-US" dirty="0" err="1"/>
              <a:t>Overcommiting</a:t>
            </a:r>
            <a:r>
              <a:rPr lang="en-US" dirty="0"/>
              <a:t> – research/teaching/family/work, conferences, papers </a:t>
            </a:r>
            <a:r>
              <a:rPr lang="en-US" dirty="0" err="1"/>
              <a:t>etc</a:t>
            </a: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8450196"/>
      </p:ext>
    </p:extLst>
  </p:cSld>
  <p:clrMapOvr>
    <a:masterClrMapping/>
  </p:clrMapOvr>
</p:sld>
</file>

<file path=ppt/theme/theme1.xml><?xml version="1.0" encoding="utf-8"?>
<a:theme xmlns:a="http://schemas.openxmlformats.org/drawingml/2006/main" name="Charlie Waller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Year 2 PhD workshop slides</Template>
  <TotalTime>4007</TotalTime>
  <Words>2603</Words>
  <Application>Microsoft Macintosh PowerPoint</Application>
  <PresentationFormat>On-screen Show (4:3)</PresentationFormat>
  <Paragraphs>328</Paragraphs>
  <Slides>26</Slides>
  <Notes>22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Arial</vt:lpstr>
      <vt:lpstr>Brown Regular Alt</vt:lpstr>
      <vt:lpstr>BROWN-LIGHT</vt:lpstr>
      <vt:lpstr>Brown-RegularItalic</vt:lpstr>
      <vt:lpstr>Calibri</vt:lpstr>
      <vt:lpstr>Century Gothic</vt:lpstr>
      <vt:lpstr>Lato Bold</vt:lpstr>
      <vt:lpstr>Roboto Slab</vt:lpstr>
      <vt:lpstr>Roboto Slab Light</vt:lpstr>
      <vt:lpstr>Source Sans Pro</vt:lpstr>
      <vt:lpstr>Charlie Waller Theme</vt:lpstr>
      <vt:lpstr>PowerPoint Presentation</vt:lpstr>
      <vt:lpstr>Housekeeping</vt:lpstr>
      <vt:lpstr>Outline of the session</vt:lpstr>
      <vt:lpstr>Introductions</vt:lpstr>
      <vt:lpstr>Your PhD journey so far</vt:lpstr>
      <vt:lpstr>Discuss in pairs</vt:lpstr>
      <vt:lpstr>Your PhD journey so far </vt:lpstr>
      <vt:lpstr>Now focus on the final stretch...</vt:lpstr>
      <vt:lpstr>Common issues that might get in the way</vt:lpstr>
      <vt:lpstr>Activity: Combatting Procrastination</vt:lpstr>
      <vt:lpstr>More Tips: Procrastination</vt:lpstr>
      <vt:lpstr>Tips: Self-doubt</vt:lpstr>
      <vt:lpstr>Tips: Perfectionism</vt:lpstr>
      <vt:lpstr>Tips: Over-committing / Juggling demands   </vt:lpstr>
      <vt:lpstr>Activity: 24-hour clock</vt:lpstr>
      <vt:lpstr>Activity: 24-hour clock</vt:lpstr>
      <vt:lpstr>Looking after yourself</vt:lpstr>
      <vt:lpstr>If at first you don’t succeed…</vt:lpstr>
      <vt:lpstr>Self-care and resilience:  skills for the future</vt:lpstr>
      <vt:lpstr>Poor mental health cost employers</vt:lpstr>
      <vt:lpstr>PowerPoint Presentation</vt:lpstr>
      <vt:lpstr>Looking after yourself</vt:lpstr>
      <vt:lpstr>[Add slides with resources and support available at your Institution – eg training, counselling, online resources]</vt:lpstr>
      <vt:lpstr>Say hello again to the CLANGERS</vt:lpstr>
      <vt:lpstr>The value of what you’re doing</vt:lpstr>
      <vt:lpstr>PowerPoint Presentation</vt:lpstr>
    </vt:vector>
  </TitlesOfParts>
  <Company>Charlie Waller Memorial Trust</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Amy Neal</dc:creator>
  <cp:lastModifiedBy>Fryni Panayidou</cp:lastModifiedBy>
  <cp:revision>196</cp:revision>
  <dcterms:created xsi:type="dcterms:W3CDTF">2016-07-11T12:14:16Z</dcterms:created>
  <dcterms:modified xsi:type="dcterms:W3CDTF">2020-10-28T14:50:14Z</dcterms:modified>
</cp:coreProperties>
</file>