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9"/>
  </p:notesMasterIdLst>
  <p:sldIdLst>
    <p:sldId id="256" r:id="rId6"/>
    <p:sldId id="1590" r:id="rId7"/>
    <p:sldId id="1581" r:id="rId8"/>
    <p:sldId id="1474" r:id="rId9"/>
    <p:sldId id="1583" r:id="rId10"/>
    <p:sldId id="259" r:id="rId11"/>
    <p:sldId id="1588" r:id="rId12"/>
    <p:sldId id="1587" r:id="rId13"/>
    <p:sldId id="266" r:id="rId14"/>
    <p:sldId id="1565" r:id="rId15"/>
    <p:sldId id="1585" r:id="rId16"/>
    <p:sldId id="1591" r:id="rId17"/>
    <p:sldId id="1584" r:id="rId18"/>
    <p:sldId id="1586" r:id="rId19"/>
    <p:sldId id="1595" r:id="rId20"/>
    <p:sldId id="1528" r:id="rId21"/>
    <p:sldId id="1562" r:id="rId22"/>
    <p:sldId id="1506" r:id="rId23"/>
    <p:sldId id="1532" r:id="rId24"/>
    <p:sldId id="1568" r:id="rId25"/>
    <p:sldId id="273" r:id="rId26"/>
    <p:sldId id="1548" r:id="rId27"/>
    <p:sldId id="1550" r:id="rId28"/>
    <p:sldId id="1527" r:id="rId29"/>
    <p:sldId id="1552" r:id="rId30"/>
    <p:sldId id="1569" r:id="rId31"/>
    <p:sldId id="1482" r:id="rId32"/>
    <p:sldId id="1526" r:id="rId33"/>
    <p:sldId id="1557" r:id="rId34"/>
    <p:sldId id="1538" r:id="rId35"/>
    <p:sldId id="1589" r:id="rId36"/>
    <p:sldId id="1533" r:id="rId37"/>
    <p:sldId id="1571" r:id="rId38"/>
    <p:sldId id="1486" r:id="rId39"/>
    <p:sldId id="1521" r:id="rId40"/>
    <p:sldId id="1529" r:id="rId41"/>
    <p:sldId id="1570" r:id="rId42"/>
    <p:sldId id="1512" r:id="rId43"/>
    <p:sldId id="1534" r:id="rId44"/>
    <p:sldId id="1572" r:id="rId45"/>
    <p:sldId id="1488" r:id="rId46"/>
    <p:sldId id="1514" r:id="rId47"/>
    <p:sldId id="1535" r:id="rId48"/>
    <p:sldId id="1573" r:id="rId49"/>
    <p:sldId id="1539" r:id="rId50"/>
    <p:sldId id="1574" r:id="rId51"/>
    <p:sldId id="1541" r:id="rId52"/>
    <p:sldId id="1575" r:id="rId53"/>
    <p:sldId id="1536" r:id="rId54"/>
    <p:sldId id="1576" r:id="rId55"/>
    <p:sldId id="1540" r:id="rId56"/>
    <p:sldId id="1577" r:id="rId57"/>
    <p:sldId id="1537" r:id="rId58"/>
    <p:sldId id="1578" r:id="rId59"/>
    <p:sldId id="1518" r:id="rId60"/>
    <p:sldId id="1516" r:id="rId61"/>
    <p:sldId id="1515" r:id="rId62"/>
    <p:sldId id="1560" r:id="rId63"/>
    <p:sldId id="1502" r:id="rId64"/>
    <p:sldId id="1503" r:id="rId65"/>
    <p:sldId id="1580" r:id="rId66"/>
    <p:sldId id="1579" r:id="rId67"/>
    <p:sldId id="27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43661F-1BFF-0B78-BED7-8DC82338103C}" name="Alex Wardrop" initials="AW" userId="S::Alex.Wardrop@officeforstudents.org.uk::17ac9fee-a0b4-452b-bd4c-46ecca931958" providerId="AD"/>
  <p188:author id="{23553B69-EC13-B5F8-AFA8-51F8BAC0CE0B}" name="Beth Cooper" initials="BC" userId="S::Beth.Cooper@officeforstudents.org.uk::96c164c3-fc12-454e-8095-9aee766d0022" providerId="AD"/>
  <p188:author id="{27190BAB-57A6-70EE-1134-9BC74E33BE62}" name="Helen Baird" initials="HB" userId="Helen Baird" providerId="None"/>
  <p188:author id="{E87E30FE-9A87-AB4A-A73F-E5FD90441910}" name="Paul Sayles" initials="PS" userId="Paul Sa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125641"/>
    <a:srgbClr val="0053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5B19D-34AA-431B-9B9B-B6379D6A2A6A}" v="1" dt="2022-10-31T13:00:21.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5" autoAdjust="0"/>
    <p:restoredTop sz="91284" autoAdjust="0"/>
  </p:normalViewPr>
  <p:slideViewPr>
    <p:cSldViewPr snapToGrid="0">
      <p:cViewPr varScale="1">
        <p:scale>
          <a:sx n="100" d="100"/>
          <a:sy n="100" d="100"/>
        </p:scale>
        <p:origin x="990" y="4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arroll" userId="eced4f30-e773-49ed-bf85-5f669a164723" providerId="ADAL" clId="{D545B19D-34AA-431B-9B9B-B6379D6A2A6A}"/>
    <pc:docChg chg="addSld delSld modSld">
      <pc:chgData name="Sara Carroll" userId="eced4f30-e773-49ed-bf85-5f669a164723" providerId="ADAL" clId="{D545B19D-34AA-431B-9B9B-B6379D6A2A6A}" dt="2022-11-07T14:41:51.610" v="12" actId="20577"/>
      <pc:docMkLst>
        <pc:docMk/>
      </pc:docMkLst>
      <pc:sldChg chg="modSp">
        <pc:chgData name="Sara Carroll" userId="eced4f30-e773-49ed-bf85-5f669a164723" providerId="ADAL" clId="{D545B19D-34AA-431B-9B9B-B6379D6A2A6A}" dt="2022-10-31T13:00:21.286" v="6" actId="20577"/>
        <pc:sldMkLst>
          <pc:docMk/>
          <pc:sldMk cId="1617402951" sldId="1506"/>
        </pc:sldMkLst>
        <pc:graphicFrameChg chg="mod">
          <ac:chgData name="Sara Carroll" userId="eced4f30-e773-49ed-bf85-5f669a164723" providerId="ADAL" clId="{D545B19D-34AA-431B-9B9B-B6379D6A2A6A}" dt="2022-10-31T13:00:21.286" v="6" actId="20577"/>
          <ac:graphicFrameMkLst>
            <pc:docMk/>
            <pc:sldMk cId="1617402951" sldId="1506"/>
            <ac:graphicFrameMk id="5" creationId="{5E3D0804-0F19-0DD2-2E19-66FEB693E1B8}"/>
          </ac:graphicFrameMkLst>
        </pc:graphicFrameChg>
      </pc:sldChg>
      <pc:sldChg chg="modNotesTx">
        <pc:chgData name="Sara Carroll" userId="eced4f30-e773-49ed-bf85-5f669a164723" providerId="ADAL" clId="{D545B19D-34AA-431B-9B9B-B6379D6A2A6A}" dt="2022-11-07T14:41:38.269" v="9" actId="20577"/>
        <pc:sldMkLst>
          <pc:docMk/>
          <pc:sldMk cId="1551894416" sldId="1528"/>
        </pc:sldMkLst>
      </pc:sldChg>
      <pc:sldChg chg="modNotesTx">
        <pc:chgData name="Sara Carroll" userId="eced4f30-e773-49ed-bf85-5f669a164723" providerId="ADAL" clId="{D545B19D-34AA-431B-9B9B-B6379D6A2A6A}" dt="2022-11-07T14:41:47.278" v="11" actId="20577"/>
        <pc:sldMkLst>
          <pc:docMk/>
          <pc:sldMk cId="77302611" sldId="1532"/>
        </pc:sldMkLst>
      </pc:sldChg>
      <pc:sldChg chg="modNotesTx">
        <pc:chgData name="Sara Carroll" userId="eced4f30-e773-49ed-bf85-5f669a164723" providerId="ADAL" clId="{D545B19D-34AA-431B-9B9B-B6379D6A2A6A}" dt="2022-11-07T14:41:18.357" v="7" actId="20577"/>
        <pc:sldMkLst>
          <pc:docMk/>
          <pc:sldMk cId="502030212" sldId="1533"/>
        </pc:sldMkLst>
      </pc:sldChg>
      <pc:sldChg chg="modNotesTx">
        <pc:chgData name="Sara Carroll" userId="eced4f30-e773-49ed-bf85-5f669a164723" providerId="ADAL" clId="{D545B19D-34AA-431B-9B9B-B6379D6A2A6A}" dt="2022-11-07T14:41:41.566" v="10" actId="20577"/>
        <pc:sldMkLst>
          <pc:docMk/>
          <pc:sldMk cId="2272565877" sldId="1562"/>
        </pc:sldMkLst>
      </pc:sldChg>
      <pc:sldChg chg="modNotesTx">
        <pc:chgData name="Sara Carroll" userId="eced4f30-e773-49ed-bf85-5f669a164723" providerId="ADAL" clId="{D545B19D-34AA-431B-9B9B-B6379D6A2A6A}" dt="2022-11-07T14:41:51.610" v="12" actId="20577"/>
        <pc:sldMkLst>
          <pc:docMk/>
          <pc:sldMk cId="1112913134" sldId="1568"/>
        </pc:sldMkLst>
      </pc:sldChg>
      <pc:sldChg chg="modNotesTx">
        <pc:chgData name="Sara Carroll" userId="eced4f30-e773-49ed-bf85-5f669a164723" providerId="ADAL" clId="{D545B19D-34AA-431B-9B9B-B6379D6A2A6A}" dt="2022-11-07T14:41:24.206" v="8" actId="20577"/>
        <pc:sldMkLst>
          <pc:docMk/>
          <pc:sldMk cId="1784049408" sldId="1570"/>
        </pc:sldMkLst>
      </pc:sldChg>
      <pc:sldChg chg="modSp mod">
        <pc:chgData name="Sara Carroll" userId="eced4f30-e773-49ed-bf85-5f669a164723" providerId="ADAL" clId="{D545B19D-34AA-431B-9B9B-B6379D6A2A6A}" dt="2022-10-31T12:59:33.290" v="5" actId="115"/>
        <pc:sldMkLst>
          <pc:docMk/>
          <pc:sldMk cId="2681074746" sldId="1586"/>
        </pc:sldMkLst>
        <pc:spChg chg="mod">
          <ac:chgData name="Sara Carroll" userId="eced4f30-e773-49ed-bf85-5f669a164723" providerId="ADAL" clId="{D545B19D-34AA-431B-9B9B-B6379D6A2A6A}" dt="2022-10-31T12:59:33.290" v="5" actId="115"/>
          <ac:spMkLst>
            <pc:docMk/>
            <pc:sldMk cId="2681074746" sldId="1586"/>
            <ac:spMk id="8" creationId="{3899885A-4688-AE61-D4C4-89DD64991289}"/>
          </ac:spMkLst>
        </pc:spChg>
      </pc:sldChg>
      <pc:sldChg chg="modSp mod">
        <pc:chgData name="Sara Carroll" userId="eced4f30-e773-49ed-bf85-5f669a164723" providerId="ADAL" clId="{D545B19D-34AA-431B-9B9B-B6379D6A2A6A}" dt="2022-10-31T12:57:58.754" v="3" actId="20577"/>
        <pc:sldMkLst>
          <pc:docMk/>
          <pc:sldMk cId="2235945608" sldId="1587"/>
        </pc:sldMkLst>
        <pc:spChg chg="mod">
          <ac:chgData name="Sara Carroll" userId="eced4f30-e773-49ed-bf85-5f669a164723" providerId="ADAL" clId="{D545B19D-34AA-431B-9B9B-B6379D6A2A6A}" dt="2022-10-31T12:57:58.754" v="3" actId="20577"/>
          <ac:spMkLst>
            <pc:docMk/>
            <pc:sldMk cId="2235945608" sldId="1587"/>
            <ac:spMk id="4" creationId="{9F2A92BC-4E3D-60C1-768D-C2AA6550967B}"/>
          </ac:spMkLst>
        </pc:spChg>
      </pc:sldChg>
      <pc:sldChg chg="new del">
        <pc:chgData name="Sara Carroll" userId="eced4f30-e773-49ed-bf85-5f669a164723" providerId="ADAL" clId="{D545B19D-34AA-431B-9B9B-B6379D6A2A6A}" dt="2022-10-31T12:55:38.031" v="1" actId="47"/>
        <pc:sldMkLst>
          <pc:docMk/>
          <pc:sldMk cId="3727633177" sldId="1596"/>
        </pc:sldMkLst>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www.universitiesuk.ac.uk/topics/equality-diversity-and-inclusion/guidance-higher-education-institution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universitiesuk.ac.uk/topics/equality-diversity-and-inclusion/guidance-higher-education-institution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F43FC-9FC8-4129-86B4-07F80BA1DFF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8AE7768B-9333-47FB-A9F3-76A3E89D80FE}">
      <dgm:prSet phldrT="[Text]" custT="1"/>
      <dgm:spPr/>
      <dgm:t>
        <a:bodyPr spcFirstLastPara="0" vert="horz" wrap="square" lIns="38100" tIns="38100" rIns="38100" bIns="38100" numCol="1" spcCol="1270" anchor="ctr" anchorCtr="0"/>
        <a:lstStyle/>
        <a:p>
          <a:r>
            <a:rPr lang="en-GB" sz="1600" b="1" kern="1200" dirty="0">
              <a:latin typeface="Lato" panose="020F0502020204030203" pitchFamily="34" charset="0"/>
              <a:ea typeface="Lato" panose="020F0502020204030203" pitchFamily="34" charset="0"/>
              <a:cs typeface="Lato" panose="020F0502020204030203" pitchFamily="34" charset="0"/>
            </a:rPr>
            <a:t>The contribution of the overall statement of expectations to any changes </a:t>
          </a:r>
        </a:p>
      </dgm:t>
    </dgm:pt>
    <dgm:pt modelId="{49DBE84F-4172-4204-8435-89D76871A25E}" type="parTrans" cxnId="{01FC8FA6-B1C5-416F-8157-9AD38759DFE9}">
      <dgm:prSet/>
      <dgm:spPr/>
      <dgm:t>
        <a:bodyPr/>
        <a:lstStyle/>
        <a:p>
          <a:endParaRPr lang="en-GB" sz="1600" b="1"/>
        </a:p>
      </dgm:t>
    </dgm:pt>
    <dgm:pt modelId="{1FBF16E8-02D7-4035-8AF5-D4F13540B661}" type="sibTrans" cxnId="{01FC8FA6-B1C5-416F-8157-9AD38759DFE9}">
      <dgm:prSet/>
      <dgm:spPr/>
      <dgm:t>
        <a:bodyPr/>
        <a:lstStyle/>
        <a:p>
          <a:endParaRPr lang="en-GB" sz="1600" b="1"/>
        </a:p>
      </dgm:t>
    </dgm:pt>
    <dgm:pt modelId="{7A0DF803-382A-4807-925F-C62F7683592E}">
      <dgm:prSet phldrT="[Text]" custT="1"/>
      <dgm:spPr/>
      <dgm:t>
        <a:bodyPr/>
        <a:lstStyle/>
        <a:p>
          <a:pPr>
            <a:buFont typeface="Symbol" panose="05050102010706020507" pitchFamily="18" charset="2"/>
            <a:buChar char=""/>
          </a:pPr>
          <a:r>
            <a:rPr lang="en-GB" sz="1600" b="1" dirty="0">
              <a:latin typeface="Lato" panose="020F0502020204030203" pitchFamily="34" charset="0"/>
              <a:ea typeface="Lato" panose="020F0502020204030203" pitchFamily="34" charset="0"/>
              <a:cs typeface="Lato" panose="020F0502020204030203" pitchFamily="34" charset="0"/>
            </a:rPr>
            <a:t>The OfS' approach to disseminating the statement of expectations</a:t>
          </a:r>
        </a:p>
      </dgm:t>
    </dgm:pt>
    <dgm:pt modelId="{A4798B78-297E-4C29-B174-B3A64FA7B84B}" type="parTrans" cxnId="{62040780-4870-4DC8-9FED-D7FBB925F516}">
      <dgm:prSet/>
      <dgm:spPr/>
      <dgm:t>
        <a:bodyPr/>
        <a:lstStyle/>
        <a:p>
          <a:endParaRPr lang="en-GB" sz="1600"/>
        </a:p>
      </dgm:t>
    </dgm:pt>
    <dgm:pt modelId="{CDE59662-77C7-4B04-95F8-E618D9E5A4F4}" type="sibTrans" cxnId="{62040780-4870-4DC8-9FED-D7FBB925F516}">
      <dgm:prSet/>
      <dgm:spPr/>
      <dgm:t>
        <a:bodyPr/>
        <a:lstStyle/>
        <a:p>
          <a:endParaRPr lang="en-GB" sz="1600"/>
        </a:p>
      </dgm:t>
    </dgm:pt>
    <dgm:pt modelId="{46171899-DB3F-41A0-9034-C48A78060EAB}">
      <dgm:prSet phldrT="[Text]" custT="1"/>
      <dgm:spPr/>
      <dgm:t>
        <a:bodyPr/>
        <a:lstStyle/>
        <a:p>
          <a:pPr>
            <a:buFont typeface="Symbol" panose="05050102010706020507" pitchFamily="18" charset="2"/>
            <a:buChar char=""/>
          </a:pPr>
          <a:r>
            <a:rPr lang="en-GB" sz="1600" b="1" dirty="0">
              <a:latin typeface="Lato" panose="020F0502020204030203" pitchFamily="34" charset="0"/>
              <a:ea typeface="Lato" panose="020F0502020204030203" pitchFamily="34" charset="0"/>
              <a:cs typeface="Lato" panose="020F0502020204030203" pitchFamily="34" charset="0"/>
            </a:rPr>
            <a:t>#1Taking a whole provider approach</a:t>
          </a:r>
        </a:p>
      </dgm:t>
    </dgm:pt>
    <dgm:pt modelId="{088C6DA0-14B5-4E9D-B018-D8D5A7446D41}" type="parTrans" cxnId="{30007143-BD8C-4A21-95C7-EBD483D28C1D}">
      <dgm:prSet/>
      <dgm:spPr/>
      <dgm:t>
        <a:bodyPr/>
        <a:lstStyle/>
        <a:p>
          <a:endParaRPr lang="en-GB" sz="1600"/>
        </a:p>
      </dgm:t>
    </dgm:pt>
    <dgm:pt modelId="{37096294-1FA7-4DB3-868A-1BE208339C3A}" type="sibTrans" cxnId="{30007143-BD8C-4A21-95C7-EBD483D28C1D}">
      <dgm:prSet/>
      <dgm:spPr/>
      <dgm:t>
        <a:bodyPr/>
        <a:lstStyle/>
        <a:p>
          <a:endParaRPr lang="en-GB" sz="1600"/>
        </a:p>
      </dgm:t>
    </dgm:pt>
    <dgm:pt modelId="{EEFD2C4D-47A1-42DD-9A7E-3A2280685B7B}">
      <dgm:prSet phldrT="[Text]" custT="1"/>
      <dgm:spPr/>
      <dgm:t>
        <a:bodyPr/>
        <a:lstStyle/>
        <a:p>
          <a:r>
            <a:rPr lang="en-GB" sz="1600" b="1" dirty="0">
              <a:latin typeface="Lato" panose="020F0502020204030203" pitchFamily="34" charset="0"/>
              <a:ea typeface="Lato" panose="020F0502020204030203" pitchFamily="34" charset="0"/>
              <a:cs typeface="Lato" panose="020F0502020204030203" pitchFamily="34" charset="0"/>
            </a:rPr>
            <a:t>#2 Embedding in governance structures</a:t>
          </a:r>
        </a:p>
      </dgm:t>
    </dgm:pt>
    <dgm:pt modelId="{1BB47ACB-91C3-49D7-9BCE-34E1E8838F09}" type="parTrans" cxnId="{B54AD151-4EE4-410E-8A3E-031072787A21}">
      <dgm:prSet/>
      <dgm:spPr/>
      <dgm:t>
        <a:bodyPr/>
        <a:lstStyle/>
        <a:p>
          <a:endParaRPr lang="en-GB" sz="1600"/>
        </a:p>
      </dgm:t>
    </dgm:pt>
    <dgm:pt modelId="{CA6F5356-8F53-44B2-B6A7-80675297D6D1}" type="sibTrans" cxnId="{B54AD151-4EE4-410E-8A3E-031072787A21}">
      <dgm:prSet/>
      <dgm:spPr/>
      <dgm:t>
        <a:bodyPr/>
        <a:lstStyle/>
        <a:p>
          <a:endParaRPr lang="en-GB" sz="1600"/>
        </a:p>
      </dgm:t>
    </dgm:pt>
    <dgm:pt modelId="{D46E31DE-AF19-49AA-A44A-268F083362F8}">
      <dgm:prSet phldrT="[Text]" custT="1"/>
      <dgm:spPr/>
      <dgm:t>
        <a:bodyPr/>
        <a:lstStyle/>
        <a:p>
          <a:r>
            <a:rPr lang="en-GB" sz="1600" b="1" dirty="0">
              <a:latin typeface="Lato" panose="020F0502020204030203" pitchFamily="34" charset="0"/>
              <a:ea typeface="Lato" panose="020F0502020204030203" pitchFamily="34" charset="0"/>
              <a:cs typeface="Lato" panose="020F0502020204030203" pitchFamily="34" charset="0"/>
            </a:rPr>
            <a:t>#3 Engaging students and co-creation of policies and processes</a:t>
          </a:r>
        </a:p>
      </dgm:t>
    </dgm:pt>
    <dgm:pt modelId="{F71BE1CE-C1DA-4386-90A1-9A630D3043B2}" type="parTrans" cxnId="{6E3404C4-6401-490C-A9B1-CD9FDB7DDD0E}">
      <dgm:prSet/>
      <dgm:spPr/>
      <dgm:t>
        <a:bodyPr/>
        <a:lstStyle/>
        <a:p>
          <a:endParaRPr lang="en-GB" sz="1600"/>
        </a:p>
      </dgm:t>
    </dgm:pt>
    <dgm:pt modelId="{C6A0C2B4-5B37-4FF9-A3D6-D037CCC3BB0F}" type="sibTrans" cxnId="{6E3404C4-6401-490C-A9B1-CD9FDB7DDD0E}">
      <dgm:prSet/>
      <dgm:spPr/>
      <dgm:t>
        <a:bodyPr/>
        <a:lstStyle/>
        <a:p>
          <a:endParaRPr lang="en-GB" sz="1600"/>
        </a:p>
      </dgm:t>
    </dgm:pt>
    <dgm:pt modelId="{78252668-50B3-4445-9018-D1DA8737151A}">
      <dgm:prSet phldrT="[Text]" custT="1"/>
      <dgm:spPr/>
      <dgm:t>
        <a:bodyPr/>
        <a:lstStyle/>
        <a:p>
          <a:r>
            <a:rPr lang="en-GB" sz="1600" b="1" dirty="0">
              <a:latin typeface="Lato" panose="020F0502020204030203" pitchFamily="34" charset="0"/>
              <a:ea typeface="Lato" panose="020F0502020204030203" pitchFamily="34" charset="0"/>
              <a:cs typeface="Lato" panose="020F0502020204030203" pitchFamily="34" charset="0"/>
            </a:rPr>
            <a:t>#4 Prevention; training of staff and students and awareness raising</a:t>
          </a:r>
        </a:p>
      </dgm:t>
    </dgm:pt>
    <dgm:pt modelId="{AF25191C-D18A-4842-8596-EAB39DB27FCD}" type="parTrans" cxnId="{C021E4CB-C583-4DDA-A2B6-CA52EC806BA2}">
      <dgm:prSet/>
      <dgm:spPr/>
      <dgm:t>
        <a:bodyPr/>
        <a:lstStyle/>
        <a:p>
          <a:endParaRPr lang="en-GB" sz="1600"/>
        </a:p>
      </dgm:t>
    </dgm:pt>
    <dgm:pt modelId="{FE069F9D-5CF1-4AD5-AD8D-3336FDC93160}" type="sibTrans" cxnId="{C021E4CB-C583-4DDA-A2B6-CA52EC806BA2}">
      <dgm:prSet/>
      <dgm:spPr/>
      <dgm:t>
        <a:bodyPr/>
        <a:lstStyle/>
        <a:p>
          <a:endParaRPr lang="en-GB" sz="1600"/>
        </a:p>
      </dgm:t>
    </dgm:pt>
    <dgm:pt modelId="{F87A1F34-7896-4888-8E01-D3DA44EAF4F6}">
      <dgm:prSet phldrT="[Text]" custT="1"/>
      <dgm:spPr/>
      <dgm:t>
        <a:bodyPr/>
        <a:lstStyle/>
        <a:p>
          <a:r>
            <a:rPr lang="en-GB" sz="1600" b="1" dirty="0">
              <a:latin typeface="Lato" panose="020F0502020204030203" pitchFamily="34" charset="0"/>
              <a:ea typeface="Lato" panose="020F0502020204030203" pitchFamily="34" charset="0"/>
              <a:cs typeface="Lato" panose="020F0502020204030203" pitchFamily="34" charset="0"/>
            </a:rPr>
            <a:t>#5 Reporting and referral policies and processes</a:t>
          </a:r>
        </a:p>
      </dgm:t>
    </dgm:pt>
    <dgm:pt modelId="{32C85C10-7A84-4B28-A189-C95F7A4219E0}" type="parTrans" cxnId="{8CD8B0E4-DC20-4EFA-95BD-BAE5CC2191F4}">
      <dgm:prSet/>
      <dgm:spPr/>
      <dgm:t>
        <a:bodyPr/>
        <a:lstStyle/>
        <a:p>
          <a:endParaRPr lang="en-GB" sz="1600"/>
        </a:p>
      </dgm:t>
    </dgm:pt>
    <dgm:pt modelId="{8EC4CB3C-3988-4678-A301-AE71A10E71F0}" type="sibTrans" cxnId="{8CD8B0E4-DC20-4EFA-95BD-BAE5CC2191F4}">
      <dgm:prSet/>
      <dgm:spPr/>
      <dgm:t>
        <a:bodyPr/>
        <a:lstStyle/>
        <a:p>
          <a:endParaRPr lang="en-GB" sz="1600"/>
        </a:p>
      </dgm:t>
    </dgm:pt>
    <dgm:pt modelId="{D30ACCE1-9276-41F4-BA96-062D57EA6F14}">
      <dgm:prSet phldrT="[Text]" custT="1"/>
      <dgm:spPr/>
      <dgm:t>
        <a:bodyPr/>
        <a:lstStyle/>
        <a:p>
          <a:r>
            <a:rPr lang="en-GB" sz="1600" b="1" dirty="0">
              <a:latin typeface="Lato" panose="020F0502020204030203" pitchFamily="34" charset="0"/>
              <a:ea typeface="Lato" panose="020F0502020204030203" pitchFamily="34" charset="0"/>
              <a:cs typeface="Lato" panose="020F0502020204030203" pitchFamily="34" charset="0"/>
            </a:rPr>
            <a:t>#6 Approach to taking action in response to misconduct</a:t>
          </a:r>
        </a:p>
      </dgm:t>
    </dgm:pt>
    <dgm:pt modelId="{C09C5F52-9938-4C7F-B943-D0DCEFA073B6}" type="parTrans" cxnId="{68E8431D-8BD5-4ABF-B2E1-8F4E560DA037}">
      <dgm:prSet/>
      <dgm:spPr/>
      <dgm:t>
        <a:bodyPr/>
        <a:lstStyle/>
        <a:p>
          <a:endParaRPr lang="en-GB" sz="1600"/>
        </a:p>
      </dgm:t>
    </dgm:pt>
    <dgm:pt modelId="{119CF5A5-881E-40E4-9F53-91ADF61380F8}" type="sibTrans" cxnId="{68E8431D-8BD5-4ABF-B2E1-8F4E560DA037}">
      <dgm:prSet/>
      <dgm:spPr/>
      <dgm:t>
        <a:bodyPr/>
        <a:lstStyle/>
        <a:p>
          <a:endParaRPr lang="en-GB" sz="1600"/>
        </a:p>
      </dgm:t>
    </dgm:pt>
    <dgm:pt modelId="{47D27E02-4ABF-4A77-A530-9D56F093D2D1}">
      <dgm:prSet phldrT="[Text]" custT="1"/>
      <dgm:spPr/>
      <dgm:t>
        <a:bodyPr/>
        <a:lstStyle/>
        <a:p>
          <a:r>
            <a:rPr lang="en-GB" sz="1600" b="1" dirty="0">
              <a:latin typeface="Lato" panose="020F0502020204030203" pitchFamily="34" charset="0"/>
              <a:ea typeface="Lato" panose="020F0502020204030203" pitchFamily="34" charset="0"/>
              <a:cs typeface="Lato" panose="020F0502020204030203" pitchFamily="34" charset="0"/>
            </a:rPr>
            <a:t>#7 Provision of support to students </a:t>
          </a:r>
        </a:p>
      </dgm:t>
    </dgm:pt>
    <dgm:pt modelId="{09087961-5ECF-41F6-8A53-221BA1E4307B}" type="parTrans" cxnId="{906B4AA3-9123-44EA-83C2-CAC4315E9496}">
      <dgm:prSet/>
      <dgm:spPr/>
      <dgm:t>
        <a:bodyPr/>
        <a:lstStyle/>
        <a:p>
          <a:endParaRPr lang="en-GB" sz="1600"/>
        </a:p>
      </dgm:t>
    </dgm:pt>
    <dgm:pt modelId="{F9DD7921-8184-4E6E-B460-CDA95869C28E}" type="sibTrans" cxnId="{906B4AA3-9123-44EA-83C2-CAC4315E9496}">
      <dgm:prSet/>
      <dgm:spPr/>
      <dgm:t>
        <a:bodyPr/>
        <a:lstStyle/>
        <a:p>
          <a:endParaRPr lang="en-GB" sz="1600"/>
        </a:p>
      </dgm:t>
    </dgm:pt>
    <dgm:pt modelId="{E94CD543-D6EE-4D21-927D-AEEADEB838FB}">
      <dgm:prSet custT="1"/>
      <dgm:spPr/>
      <dgm:t>
        <a:bodyPr/>
        <a:lstStyle/>
        <a:p>
          <a:pPr>
            <a:buFont typeface="Symbol" panose="05050102010706020507" pitchFamily="18" charset="2"/>
            <a:buChar char=""/>
          </a:pPr>
          <a:r>
            <a:rPr lang="en-GB" sz="1600" b="1" dirty="0">
              <a:latin typeface="Lato" panose="020F0502020204030203" pitchFamily="34" charset="0"/>
              <a:ea typeface="Lato" panose="020F0502020204030203" pitchFamily="34" charset="0"/>
              <a:cs typeface="Lato" panose="020F0502020204030203" pitchFamily="34" charset="0"/>
            </a:rPr>
            <a:t>Implications and informing future decision-making</a:t>
          </a:r>
        </a:p>
      </dgm:t>
    </dgm:pt>
    <dgm:pt modelId="{FD76253C-7C34-4A59-8A5B-E8B78F8C5388}" type="parTrans" cxnId="{32EEBE62-B5D4-46DF-A8BD-F66BA01A146F}">
      <dgm:prSet/>
      <dgm:spPr/>
      <dgm:t>
        <a:bodyPr/>
        <a:lstStyle/>
        <a:p>
          <a:endParaRPr lang="en-GB" sz="1600"/>
        </a:p>
      </dgm:t>
    </dgm:pt>
    <dgm:pt modelId="{247606C3-C12C-4467-B30D-AC9A086D2F16}" type="sibTrans" cxnId="{32EEBE62-B5D4-46DF-A8BD-F66BA01A146F}">
      <dgm:prSet/>
      <dgm:spPr/>
      <dgm:t>
        <a:bodyPr/>
        <a:lstStyle/>
        <a:p>
          <a:endParaRPr lang="en-GB" sz="1600"/>
        </a:p>
      </dgm:t>
    </dgm:pt>
    <dgm:pt modelId="{5AA8105C-8065-4078-B2B6-633812DB677A}">
      <dgm:prSet custT="1"/>
      <dgm:spPr/>
      <dgm:t>
        <a:bodyPr/>
        <a:lstStyle/>
        <a:p>
          <a:pPr>
            <a:buFont typeface="Symbol" panose="05050102010706020507" pitchFamily="18" charset="2"/>
            <a:buChar char=""/>
          </a:pPr>
          <a:r>
            <a:rPr lang="en-GB" sz="1600" b="1" dirty="0">
              <a:latin typeface="Lato" panose="020F0502020204030203" pitchFamily="34" charset="0"/>
              <a:ea typeface="Lato" panose="020F0502020204030203" pitchFamily="34" charset="0"/>
              <a:cs typeface="Lato" panose="020F0502020204030203" pitchFamily="34" charset="0"/>
            </a:rPr>
            <a:t>Understanding intended longer-term impact from the statement of expectations </a:t>
          </a:r>
        </a:p>
      </dgm:t>
    </dgm:pt>
    <dgm:pt modelId="{C18562AF-0CA8-4412-B4E0-835C168AD592}" type="parTrans" cxnId="{DDA6CB70-66DF-4465-9D94-E2A5F527B618}">
      <dgm:prSet/>
      <dgm:spPr/>
      <dgm:t>
        <a:bodyPr/>
        <a:lstStyle/>
        <a:p>
          <a:endParaRPr lang="en-GB" sz="1600"/>
        </a:p>
      </dgm:t>
    </dgm:pt>
    <dgm:pt modelId="{3D5D832C-7011-4442-9A73-F47B0296175E}" type="sibTrans" cxnId="{DDA6CB70-66DF-4465-9D94-E2A5F527B618}">
      <dgm:prSet/>
      <dgm:spPr/>
      <dgm:t>
        <a:bodyPr/>
        <a:lstStyle/>
        <a:p>
          <a:endParaRPr lang="en-GB" sz="1600"/>
        </a:p>
      </dgm:t>
    </dgm:pt>
    <dgm:pt modelId="{AA11F9A6-A8E3-4065-9911-C8AD2056F310}" type="pres">
      <dgm:prSet presAssocID="{150F43FC-9FC8-4129-86B4-07F80BA1DFF3}" presName="diagram" presStyleCnt="0">
        <dgm:presLayoutVars>
          <dgm:dir/>
          <dgm:resizeHandles val="exact"/>
        </dgm:presLayoutVars>
      </dgm:prSet>
      <dgm:spPr/>
    </dgm:pt>
    <dgm:pt modelId="{37F53042-A573-4995-B5BE-8573325A501E}" type="pres">
      <dgm:prSet presAssocID="{8AE7768B-9333-47FB-A9F3-76A3E89D80FE}" presName="node" presStyleLbl="node1" presStyleIdx="0" presStyleCnt="11">
        <dgm:presLayoutVars>
          <dgm:bulletEnabled val="1"/>
        </dgm:presLayoutVars>
      </dgm:prSet>
      <dgm:spPr/>
    </dgm:pt>
    <dgm:pt modelId="{B34EBF05-9DE1-41C0-AD02-1BFB31A6933D}" type="pres">
      <dgm:prSet presAssocID="{1FBF16E8-02D7-4035-8AF5-D4F13540B661}" presName="sibTrans" presStyleCnt="0"/>
      <dgm:spPr/>
    </dgm:pt>
    <dgm:pt modelId="{04A97D28-00A6-4CA0-A5EC-D191D1A22C55}" type="pres">
      <dgm:prSet presAssocID="{7A0DF803-382A-4807-925F-C62F7683592E}" presName="node" presStyleLbl="node1" presStyleIdx="1" presStyleCnt="11">
        <dgm:presLayoutVars>
          <dgm:bulletEnabled val="1"/>
        </dgm:presLayoutVars>
      </dgm:prSet>
      <dgm:spPr/>
    </dgm:pt>
    <dgm:pt modelId="{88F8D239-55DB-442F-8082-AE33EF80D41A}" type="pres">
      <dgm:prSet presAssocID="{CDE59662-77C7-4B04-95F8-E618D9E5A4F4}" presName="sibTrans" presStyleCnt="0"/>
      <dgm:spPr/>
    </dgm:pt>
    <dgm:pt modelId="{E8A8796E-2378-4894-AAB8-75C520AA524C}" type="pres">
      <dgm:prSet presAssocID="{46171899-DB3F-41A0-9034-C48A78060EAB}" presName="node" presStyleLbl="node1" presStyleIdx="2" presStyleCnt="11">
        <dgm:presLayoutVars>
          <dgm:bulletEnabled val="1"/>
        </dgm:presLayoutVars>
      </dgm:prSet>
      <dgm:spPr/>
    </dgm:pt>
    <dgm:pt modelId="{C38B1CD3-C835-4E35-9959-96119BA43A19}" type="pres">
      <dgm:prSet presAssocID="{37096294-1FA7-4DB3-868A-1BE208339C3A}" presName="sibTrans" presStyleCnt="0"/>
      <dgm:spPr/>
    </dgm:pt>
    <dgm:pt modelId="{1F5DB06E-92AE-4138-BD24-B2CE0B967714}" type="pres">
      <dgm:prSet presAssocID="{EEFD2C4D-47A1-42DD-9A7E-3A2280685B7B}" presName="node" presStyleLbl="node1" presStyleIdx="3" presStyleCnt="11">
        <dgm:presLayoutVars>
          <dgm:bulletEnabled val="1"/>
        </dgm:presLayoutVars>
      </dgm:prSet>
      <dgm:spPr/>
    </dgm:pt>
    <dgm:pt modelId="{7BE1F499-4BE0-497A-8A66-CDDB474B3D51}" type="pres">
      <dgm:prSet presAssocID="{CA6F5356-8F53-44B2-B6A7-80675297D6D1}" presName="sibTrans" presStyleCnt="0"/>
      <dgm:spPr/>
    </dgm:pt>
    <dgm:pt modelId="{195F28B7-E9C3-4C9B-9EF7-B10369B7A94A}" type="pres">
      <dgm:prSet presAssocID="{D46E31DE-AF19-49AA-A44A-268F083362F8}" presName="node" presStyleLbl="node1" presStyleIdx="4" presStyleCnt="11">
        <dgm:presLayoutVars>
          <dgm:bulletEnabled val="1"/>
        </dgm:presLayoutVars>
      </dgm:prSet>
      <dgm:spPr/>
    </dgm:pt>
    <dgm:pt modelId="{B4AB67EE-883E-48C0-8807-41FAEFA31FC7}" type="pres">
      <dgm:prSet presAssocID="{C6A0C2B4-5B37-4FF9-A3D6-D037CCC3BB0F}" presName="sibTrans" presStyleCnt="0"/>
      <dgm:spPr/>
    </dgm:pt>
    <dgm:pt modelId="{EDB1E101-1164-4D59-8E50-4A7D5C90FB71}" type="pres">
      <dgm:prSet presAssocID="{78252668-50B3-4445-9018-D1DA8737151A}" presName="node" presStyleLbl="node1" presStyleIdx="5" presStyleCnt="11">
        <dgm:presLayoutVars>
          <dgm:bulletEnabled val="1"/>
        </dgm:presLayoutVars>
      </dgm:prSet>
      <dgm:spPr/>
    </dgm:pt>
    <dgm:pt modelId="{C5F5E768-9F52-47A0-9DEB-90E6FE29F806}" type="pres">
      <dgm:prSet presAssocID="{FE069F9D-5CF1-4AD5-AD8D-3336FDC93160}" presName="sibTrans" presStyleCnt="0"/>
      <dgm:spPr/>
    </dgm:pt>
    <dgm:pt modelId="{CB447DDF-890F-4E80-A53E-A6C3F66F5140}" type="pres">
      <dgm:prSet presAssocID="{F87A1F34-7896-4888-8E01-D3DA44EAF4F6}" presName="node" presStyleLbl="node1" presStyleIdx="6" presStyleCnt="11">
        <dgm:presLayoutVars>
          <dgm:bulletEnabled val="1"/>
        </dgm:presLayoutVars>
      </dgm:prSet>
      <dgm:spPr/>
    </dgm:pt>
    <dgm:pt modelId="{BABA2DDD-6144-46FD-ADE2-034FB627EFE6}" type="pres">
      <dgm:prSet presAssocID="{8EC4CB3C-3988-4678-A301-AE71A10E71F0}" presName="sibTrans" presStyleCnt="0"/>
      <dgm:spPr/>
    </dgm:pt>
    <dgm:pt modelId="{3B69319A-78D4-44A7-B187-41AD6EDCABF4}" type="pres">
      <dgm:prSet presAssocID="{D30ACCE1-9276-41F4-BA96-062D57EA6F14}" presName="node" presStyleLbl="node1" presStyleIdx="7" presStyleCnt="11">
        <dgm:presLayoutVars>
          <dgm:bulletEnabled val="1"/>
        </dgm:presLayoutVars>
      </dgm:prSet>
      <dgm:spPr/>
    </dgm:pt>
    <dgm:pt modelId="{B6DB51C6-401B-478F-8470-93E98C1C886E}" type="pres">
      <dgm:prSet presAssocID="{119CF5A5-881E-40E4-9F53-91ADF61380F8}" presName="sibTrans" presStyleCnt="0"/>
      <dgm:spPr/>
    </dgm:pt>
    <dgm:pt modelId="{8B39BE05-F00D-4D74-86BD-54116C609832}" type="pres">
      <dgm:prSet presAssocID="{47D27E02-4ABF-4A77-A530-9D56F093D2D1}" presName="node" presStyleLbl="node1" presStyleIdx="8" presStyleCnt="11">
        <dgm:presLayoutVars>
          <dgm:bulletEnabled val="1"/>
        </dgm:presLayoutVars>
      </dgm:prSet>
      <dgm:spPr/>
    </dgm:pt>
    <dgm:pt modelId="{DDE6A771-8479-4A89-8D53-2A6795456C39}" type="pres">
      <dgm:prSet presAssocID="{F9DD7921-8184-4E6E-B460-CDA95869C28E}" presName="sibTrans" presStyleCnt="0"/>
      <dgm:spPr/>
    </dgm:pt>
    <dgm:pt modelId="{0258015A-9CFC-4E19-94D6-E39CD62CB602}" type="pres">
      <dgm:prSet presAssocID="{E94CD543-D6EE-4D21-927D-AEEADEB838FB}" presName="node" presStyleLbl="node1" presStyleIdx="9" presStyleCnt="11">
        <dgm:presLayoutVars>
          <dgm:bulletEnabled val="1"/>
        </dgm:presLayoutVars>
      </dgm:prSet>
      <dgm:spPr/>
    </dgm:pt>
    <dgm:pt modelId="{80B10DDF-F65B-4192-859D-6C394B31E427}" type="pres">
      <dgm:prSet presAssocID="{247606C3-C12C-4467-B30D-AC9A086D2F16}" presName="sibTrans" presStyleCnt="0"/>
      <dgm:spPr/>
    </dgm:pt>
    <dgm:pt modelId="{F894E39F-47CD-489A-807B-C7D813F3BEDE}" type="pres">
      <dgm:prSet presAssocID="{5AA8105C-8065-4078-B2B6-633812DB677A}" presName="node" presStyleLbl="node1" presStyleIdx="10" presStyleCnt="11">
        <dgm:presLayoutVars>
          <dgm:bulletEnabled val="1"/>
        </dgm:presLayoutVars>
      </dgm:prSet>
      <dgm:spPr/>
    </dgm:pt>
  </dgm:ptLst>
  <dgm:cxnLst>
    <dgm:cxn modelId="{68E8431D-8BD5-4ABF-B2E1-8F4E560DA037}" srcId="{150F43FC-9FC8-4129-86B4-07F80BA1DFF3}" destId="{D30ACCE1-9276-41F4-BA96-062D57EA6F14}" srcOrd="7" destOrd="0" parTransId="{C09C5F52-9938-4C7F-B943-D0DCEFA073B6}" sibTransId="{119CF5A5-881E-40E4-9F53-91ADF61380F8}"/>
    <dgm:cxn modelId="{7A062F2D-DDF8-4CB2-B975-C072443FB245}" type="presOf" srcId="{150F43FC-9FC8-4129-86B4-07F80BA1DFF3}" destId="{AA11F9A6-A8E3-4065-9911-C8AD2056F310}" srcOrd="0" destOrd="0" presId="urn:microsoft.com/office/officeart/2005/8/layout/default"/>
    <dgm:cxn modelId="{17103F40-3E8A-4771-A91B-EDF215C9EA34}" type="presOf" srcId="{46171899-DB3F-41A0-9034-C48A78060EAB}" destId="{E8A8796E-2378-4894-AAB8-75C520AA524C}" srcOrd="0" destOrd="0" presId="urn:microsoft.com/office/officeart/2005/8/layout/default"/>
    <dgm:cxn modelId="{32EEBE62-B5D4-46DF-A8BD-F66BA01A146F}" srcId="{150F43FC-9FC8-4129-86B4-07F80BA1DFF3}" destId="{E94CD543-D6EE-4D21-927D-AEEADEB838FB}" srcOrd="9" destOrd="0" parTransId="{FD76253C-7C34-4A59-8A5B-E8B78F8C5388}" sibTransId="{247606C3-C12C-4467-B30D-AC9A086D2F16}"/>
    <dgm:cxn modelId="{30007143-BD8C-4A21-95C7-EBD483D28C1D}" srcId="{150F43FC-9FC8-4129-86B4-07F80BA1DFF3}" destId="{46171899-DB3F-41A0-9034-C48A78060EAB}" srcOrd="2" destOrd="0" parTransId="{088C6DA0-14B5-4E9D-B018-D8D5A7446D41}" sibTransId="{37096294-1FA7-4DB3-868A-1BE208339C3A}"/>
    <dgm:cxn modelId="{4909BB69-CAEC-45DF-ACF7-F75989A1D77C}" type="presOf" srcId="{5AA8105C-8065-4078-B2B6-633812DB677A}" destId="{F894E39F-47CD-489A-807B-C7D813F3BEDE}" srcOrd="0" destOrd="0" presId="urn:microsoft.com/office/officeart/2005/8/layout/default"/>
    <dgm:cxn modelId="{DDA6CB70-66DF-4465-9D94-E2A5F527B618}" srcId="{150F43FC-9FC8-4129-86B4-07F80BA1DFF3}" destId="{5AA8105C-8065-4078-B2B6-633812DB677A}" srcOrd="10" destOrd="0" parTransId="{C18562AF-0CA8-4412-B4E0-835C168AD592}" sibTransId="{3D5D832C-7011-4442-9A73-F47B0296175E}"/>
    <dgm:cxn modelId="{B54AD151-4EE4-410E-8A3E-031072787A21}" srcId="{150F43FC-9FC8-4129-86B4-07F80BA1DFF3}" destId="{EEFD2C4D-47A1-42DD-9A7E-3A2280685B7B}" srcOrd="3" destOrd="0" parTransId="{1BB47ACB-91C3-49D7-9BCE-34E1E8838F09}" sibTransId="{CA6F5356-8F53-44B2-B6A7-80675297D6D1}"/>
    <dgm:cxn modelId="{C9AF0474-4FA1-4080-8AB6-A7310CFF2FA1}" type="presOf" srcId="{8AE7768B-9333-47FB-A9F3-76A3E89D80FE}" destId="{37F53042-A573-4995-B5BE-8573325A501E}" srcOrd="0" destOrd="0" presId="urn:microsoft.com/office/officeart/2005/8/layout/default"/>
    <dgm:cxn modelId="{62040780-4870-4DC8-9FED-D7FBB925F516}" srcId="{150F43FC-9FC8-4129-86B4-07F80BA1DFF3}" destId="{7A0DF803-382A-4807-925F-C62F7683592E}" srcOrd="1" destOrd="0" parTransId="{A4798B78-297E-4C29-B174-B3A64FA7B84B}" sibTransId="{CDE59662-77C7-4B04-95F8-E618D9E5A4F4}"/>
    <dgm:cxn modelId="{7AF18A87-1796-412F-AED5-F90254053E1B}" type="presOf" srcId="{47D27E02-4ABF-4A77-A530-9D56F093D2D1}" destId="{8B39BE05-F00D-4D74-86BD-54116C609832}" srcOrd="0" destOrd="0" presId="urn:microsoft.com/office/officeart/2005/8/layout/default"/>
    <dgm:cxn modelId="{906B4AA3-9123-44EA-83C2-CAC4315E9496}" srcId="{150F43FC-9FC8-4129-86B4-07F80BA1DFF3}" destId="{47D27E02-4ABF-4A77-A530-9D56F093D2D1}" srcOrd="8" destOrd="0" parTransId="{09087961-5ECF-41F6-8A53-221BA1E4307B}" sibTransId="{F9DD7921-8184-4E6E-B460-CDA95869C28E}"/>
    <dgm:cxn modelId="{01FC8FA6-B1C5-416F-8157-9AD38759DFE9}" srcId="{150F43FC-9FC8-4129-86B4-07F80BA1DFF3}" destId="{8AE7768B-9333-47FB-A9F3-76A3E89D80FE}" srcOrd="0" destOrd="0" parTransId="{49DBE84F-4172-4204-8435-89D76871A25E}" sibTransId="{1FBF16E8-02D7-4035-8AF5-D4F13540B661}"/>
    <dgm:cxn modelId="{67201BA9-99B8-48A8-A998-731F3F095793}" type="presOf" srcId="{D30ACCE1-9276-41F4-BA96-062D57EA6F14}" destId="{3B69319A-78D4-44A7-B187-41AD6EDCABF4}" srcOrd="0" destOrd="0" presId="urn:microsoft.com/office/officeart/2005/8/layout/default"/>
    <dgm:cxn modelId="{7FFB9AB0-09D5-4569-8FC5-A58192E0EB4F}" type="presOf" srcId="{D46E31DE-AF19-49AA-A44A-268F083362F8}" destId="{195F28B7-E9C3-4C9B-9EF7-B10369B7A94A}" srcOrd="0" destOrd="0" presId="urn:microsoft.com/office/officeart/2005/8/layout/default"/>
    <dgm:cxn modelId="{96FA2CB8-44DA-48EF-AC50-0415A133B693}" type="presOf" srcId="{78252668-50B3-4445-9018-D1DA8737151A}" destId="{EDB1E101-1164-4D59-8E50-4A7D5C90FB71}" srcOrd="0" destOrd="0" presId="urn:microsoft.com/office/officeart/2005/8/layout/default"/>
    <dgm:cxn modelId="{6E3404C4-6401-490C-A9B1-CD9FDB7DDD0E}" srcId="{150F43FC-9FC8-4129-86B4-07F80BA1DFF3}" destId="{D46E31DE-AF19-49AA-A44A-268F083362F8}" srcOrd="4" destOrd="0" parTransId="{F71BE1CE-C1DA-4386-90A1-9A630D3043B2}" sibTransId="{C6A0C2B4-5B37-4FF9-A3D6-D037CCC3BB0F}"/>
    <dgm:cxn modelId="{C021E4CB-C583-4DDA-A2B6-CA52EC806BA2}" srcId="{150F43FC-9FC8-4129-86B4-07F80BA1DFF3}" destId="{78252668-50B3-4445-9018-D1DA8737151A}" srcOrd="5" destOrd="0" parTransId="{AF25191C-D18A-4842-8596-EAB39DB27FCD}" sibTransId="{FE069F9D-5CF1-4AD5-AD8D-3336FDC93160}"/>
    <dgm:cxn modelId="{8CD8B0E4-DC20-4EFA-95BD-BAE5CC2191F4}" srcId="{150F43FC-9FC8-4129-86B4-07F80BA1DFF3}" destId="{F87A1F34-7896-4888-8E01-D3DA44EAF4F6}" srcOrd="6" destOrd="0" parTransId="{32C85C10-7A84-4B28-A189-C95F7A4219E0}" sibTransId="{8EC4CB3C-3988-4678-A301-AE71A10E71F0}"/>
    <dgm:cxn modelId="{6E6A47E8-F4BB-4C0F-A990-9E9C357F84BE}" type="presOf" srcId="{E94CD543-D6EE-4D21-927D-AEEADEB838FB}" destId="{0258015A-9CFC-4E19-94D6-E39CD62CB602}" srcOrd="0" destOrd="0" presId="urn:microsoft.com/office/officeart/2005/8/layout/default"/>
    <dgm:cxn modelId="{3C4ED0E9-226F-4ED2-BEDA-AEBD89158692}" type="presOf" srcId="{7A0DF803-382A-4807-925F-C62F7683592E}" destId="{04A97D28-00A6-4CA0-A5EC-D191D1A22C55}" srcOrd="0" destOrd="0" presId="urn:microsoft.com/office/officeart/2005/8/layout/default"/>
    <dgm:cxn modelId="{8330B2EA-0F35-4CAD-A88A-45C6A668267B}" type="presOf" srcId="{EEFD2C4D-47A1-42DD-9A7E-3A2280685B7B}" destId="{1F5DB06E-92AE-4138-BD24-B2CE0B967714}" srcOrd="0" destOrd="0" presId="urn:microsoft.com/office/officeart/2005/8/layout/default"/>
    <dgm:cxn modelId="{10E22EF8-DDFB-485D-8434-3B6BCDA49B95}" type="presOf" srcId="{F87A1F34-7896-4888-8E01-D3DA44EAF4F6}" destId="{CB447DDF-890F-4E80-A53E-A6C3F66F5140}" srcOrd="0" destOrd="0" presId="urn:microsoft.com/office/officeart/2005/8/layout/default"/>
    <dgm:cxn modelId="{243E9F2D-4537-4E64-BAB1-868B78370ADB}" type="presParOf" srcId="{AA11F9A6-A8E3-4065-9911-C8AD2056F310}" destId="{37F53042-A573-4995-B5BE-8573325A501E}" srcOrd="0" destOrd="0" presId="urn:microsoft.com/office/officeart/2005/8/layout/default"/>
    <dgm:cxn modelId="{8D0AE7D8-BDED-4245-B0F7-D734D91FB93C}" type="presParOf" srcId="{AA11F9A6-A8E3-4065-9911-C8AD2056F310}" destId="{B34EBF05-9DE1-41C0-AD02-1BFB31A6933D}" srcOrd="1" destOrd="0" presId="urn:microsoft.com/office/officeart/2005/8/layout/default"/>
    <dgm:cxn modelId="{D6695184-FBAC-4823-8F6A-59A39597AC23}" type="presParOf" srcId="{AA11F9A6-A8E3-4065-9911-C8AD2056F310}" destId="{04A97D28-00A6-4CA0-A5EC-D191D1A22C55}" srcOrd="2" destOrd="0" presId="urn:microsoft.com/office/officeart/2005/8/layout/default"/>
    <dgm:cxn modelId="{2DE70843-0F18-4CE6-AB40-3FCDA857F4B2}" type="presParOf" srcId="{AA11F9A6-A8E3-4065-9911-C8AD2056F310}" destId="{88F8D239-55DB-442F-8082-AE33EF80D41A}" srcOrd="3" destOrd="0" presId="urn:microsoft.com/office/officeart/2005/8/layout/default"/>
    <dgm:cxn modelId="{1D04196B-21A4-4A89-92E1-67CFC747D4BA}" type="presParOf" srcId="{AA11F9A6-A8E3-4065-9911-C8AD2056F310}" destId="{E8A8796E-2378-4894-AAB8-75C520AA524C}" srcOrd="4" destOrd="0" presId="urn:microsoft.com/office/officeart/2005/8/layout/default"/>
    <dgm:cxn modelId="{DEDFEF95-414F-4BD8-8223-D950F6D99187}" type="presParOf" srcId="{AA11F9A6-A8E3-4065-9911-C8AD2056F310}" destId="{C38B1CD3-C835-4E35-9959-96119BA43A19}" srcOrd="5" destOrd="0" presId="urn:microsoft.com/office/officeart/2005/8/layout/default"/>
    <dgm:cxn modelId="{ECE81E02-A372-4656-A736-A9B5235F6BA9}" type="presParOf" srcId="{AA11F9A6-A8E3-4065-9911-C8AD2056F310}" destId="{1F5DB06E-92AE-4138-BD24-B2CE0B967714}" srcOrd="6" destOrd="0" presId="urn:microsoft.com/office/officeart/2005/8/layout/default"/>
    <dgm:cxn modelId="{1DAF4569-06E7-44BB-B719-990E8FA9DDFA}" type="presParOf" srcId="{AA11F9A6-A8E3-4065-9911-C8AD2056F310}" destId="{7BE1F499-4BE0-497A-8A66-CDDB474B3D51}" srcOrd="7" destOrd="0" presId="urn:microsoft.com/office/officeart/2005/8/layout/default"/>
    <dgm:cxn modelId="{EDD5C919-6058-4537-9538-6D729B342576}" type="presParOf" srcId="{AA11F9A6-A8E3-4065-9911-C8AD2056F310}" destId="{195F28B7-E9C3-4C9B-9EF7-B10369B7A94A}" srcOrd="8" destOrd="0" presId="urn:microsoft.com/office/officeart/2005/8/layout/default"/>
    <dgm:cxn modelId="{4F218814-6BEF-40CF-9E4B-DDDC5669E645}" type="presParOf" srcId="{AA11F9A6-A8E3-4065-9911-C8AD2056F310}" destId="{B4AB67EE-883E-48C0-8807-41FAEFA31FC7}" srcOrd="9" destOrd="0" presId="urn:microsoft.com/office/officeart/2005/8/layout/default"/>
    <dgm:cxn modelId="{E18C0270-616B-4283-8DF1-E1B978B8A315}" type="presParOf" srcId="{AA11F9A6-A8E3-4065-9911-C8AD2056F310}" destId="{EDB1E101-1164-4D59-8E50-4A7D5C90FB71}" srcOrd="10" destOrd="0" presId="urn:microsoft.com/office/officeart/2005/8/layout/default"/>
    <dgm:cxn modelId="{73CFAC08-204C-463E-A5AC-EC20BBC4BAB9}" type="presParOf" srcId="{AA11F9A6-A8E3-4065-9911-C8AD2056F310}" destId="{C5F5E768-9F52-47A0-9DEB-90E6FE29F806}" srcOrd="11" destOrd="0" presId="urn:microsoft.com/office/officeart/2005/8/layout/default"/>
    <dgm:cxn modelId="{6F35F082-0E5F-41A9-A036-3DD3A5E6EAD8}" type="presParOf" srcId="{AA11F9A6-A8E3-4065-9911-C8AD2056F310}" destId="{CB447DDF-890F-4E80-A53E-A6C3F66F5140}" srcOrd="12" destOrd="0" presId="urn:microsoft.com/office/officeart/2005/8/layout/default"/>
    <dgm:cxn modelId="{F7444BF8-9B75-4594-8142-2776B4974A7B}" type="presParOf" srcId="{AA11F9A6-A8E3-4065-9911-C8AD2056F310}" destId="{BABA2DDD-6144-46FD-ADE2-034FB627EFE6}" srcOrd="13" destOrd="0" presId="urn:microsoft.com/office/officeart/2005/8/layout/default"/>
    <dgm:cxn modelId="{E19E93B5-E078-4532-859F-922C6BD5CB90}" type="presParOf" srcId="{AA11F9A6-A8E3-4065-9911-C8AD2056F310}" destId="{3B69319A-78D4-44A7-B187-41AD6EDCABF4}" srcOrd="14" destOrd="0" presId="urn:microsoft.com/office/officeart/2005/8/layout/default"/>
    <dgm:cxn modelId="{E6741BE1-8DA2-4C07-9098-227E2C297525}" type="presParOf" srcId="{AA11F9A6-A8E3-4065-9911-C8AD2056F310}" destId="{B6DB51C6-401B-478F-8470-93E98C1C886E}" srcOrd="15" destOrd="0" presId="urn:microsoft.com/office/officeart/2005/8/layout/default"/>
    <dgm:cxn modelId="{4FA258EA-DC3B-4C94-8DC4-7D2C236E7417}" type="presParOf" srcId="{AA11F9A6-A8E3-4065-9911-C8AD2056F310}" destId="{8B39BE05-F00D-4D74-86BD-54116C609832}" srcOrd="16" destOrd="0" presId="urn:microsoft.com/office/officeart/2005/8/layout/default"/>
    <dgm:cxn modelId="{5CA1F6C6-59ED-4815-848F-9602995011AF}" type="presParOf" srcId="{AA11F9A6-A8E3-4065-9911-C8AD2056F310}" destId="{DDE6A771-8479-4A89-8D53-2A6795456C39}" srcOrd="17" destOrd="0" presId="urn:microsoft.com/office/officeart/2005/8/layout/default"/>
    <dgm:cxn modelId="{1D38F124-56ED-422A-B9A5-5E205F0B2207}" type="presParOf" srcId="{AA11F9A6-A8E3-4065-9911-C8AD2056F310}" destId="{0258015A-9CFC-4E19-94D6-E39CD62CB602}" srcOrd="18" destOrd="0" presId="urn:microsoft.com/office/officeart/2005/8/layout/default"/>
    <dgm:cxn modelId="{CC41B6CA-F2B4-4C3E-AD5C-3675093292F5}" type="presParOf" srcId="{AA11F9A6-A8E3-4065-9911-C8AD2056F310}" destId="{80B10DDF-F65B-4192-859D-6C394B31E427}" srcOrd="19" destOrd="0" presId="urn:microsoft.com/office/officeart/2005/8/layout/default"/>
    <dgm:cxn modelId="{ECE555DD-7E44-473E-80ED-49C10DE03A7C}" type="presParOf" srcId="{AA11F9A6-A8E3-4065-9911-C8AD2056F310}" destId="{F894E39F-47CD-489A-807B-C7D813F3BEDE}" srcOrd="20" destOrd="0" presId="urn:microsoft.com/office/officeart/2005/8/layout/default"/>
  </dgm:cxnLst>
  <dgm:bg>
    <a:solidFill>
      <a:schemeClr val="lt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8BF334-6616-4B65-BFCF-D4AB4D88592E}" type="doc">
      <dgm:prSet loTypeId="urn:microsoft.com/office/officeart/2005/8/layout/architecture" loCatId="list" qsTypeId="urn:microsoft.com/office/officeart/2005/8/quickstyle/simple1" qsCatId="simple" csTypeId="urn:microsoft.com/office/officeart/2005/8/colors/accent2_2" csCatId="accent2" phldr="1"/>
      <dgm:spPr/>
      <dgm:t>
        <a:bodyPr/>
        <a:lstStyle/>
        <a:p>
          <a:endParaRPr lang="en-GB"/>
        </a:p>
      </dgm:t>
    </dgm:pt>
    <dgm:pt modelId="{4E1D0A34-E73B-443B-8DC6-D5C66CD61A29}">
      <dgm:prSet phldrT="[Text]" custT="1"/>
      <dgm:spPr/>
      <dgm:t>
        <a:bodyPr/>
        <a:lstStyle/>
        <a:p>
          <a:r>
            <a:rPr lang="en-GB" sz="1600" b="1" dirty="0">
              <a:solidFill>
                <a:schemeClr val="bg1"/>
              </a:solidFill>
              <a:latin typeface="Lato" panose="020F0502020204030203" pitchFamily="34" charset="0"/>
              <a:ea typeface="Lato" panose="020F0502020204030203" pitchFamily="34" charset="0"/>
              <a:cs typeface="Lato" panose="020F0502020204030203" pitchFamily="34" charset="0"/>
            </a:rPr>
            <a:t>“Ensuring that staff are aware of and apply the relevant policies and procedures consistently can be a barrier” Post 1992 provider</a:t>
          </a:r>
        </a:p>
      </dgm:t>
    </dgm:pt>
    <dgm:pt modelId="{9EDB9163-79FC-4951-975D-0B0F82458892}" type="parTrans" cxnId="{5B38B09A-E12D-4EC1-8EBF-F9657CD93086}">
      <dgm:prSet/>
      <dgm:spPr/>
      <dgm:t>
        <a:bodyPr/>
        <a:lstStyle/>
        <a:p>
          <a:endParaRPr lang="en-GB" sz="16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2539452E-91C7-419D-A617-EE0870D88653}" type="sibTrans" cxnId="{5B38B09A-E12D-4EC1-8EBF-F9657CD93086}">
      <dgm:prSet/>
      <dgm:spPr/>
      <dgm:t>
        <a:bodyPr/>
        <a:lstStyle/>
        <a:p>
          <a:endParaRPr lang="en-GB" sz="16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11F8B00F-2BA9-4B78-920A-C5EF829CADA8}">
      <dgm:prSet custT="1"/>
      <dgm:spPr/>
      <dgm:t>
        <a:bodyPr/>
        <a:lstStyle/>
        <a:p>
          <a:r>
            <a:rPr lang="en-GB" sz="1600" b="1" dirty="0">
              <a:solidFill>
                <a:schemeClr val="bg1"/>
              </a:solidFill>
              <a:latin typeface="Lato" panose="020F0502020204030203" pitchFamily="34" charset="0"/>
              <a:ea typeface="Lato" panose="020F0502020204030203" pitchFamily="34" charset="0"/>
              <a:cs typeface="Lato" panose="020F0502020204030203" pitchFamily="34" charset="0"/>
            </a:rPr>
            <a:t>“Speaking to someone they trust in the first instance clarifying that some behaviour constitutes harassment and getting full understanding from potential victim that there is a process in place to report and investigate.” FE provider</a:t>
          </a:r>
        </a:p>
      </dgm:t>
    </dgm:pt>
    <dgm:pt modelId="{B2447659-C6F2-44E7-995D-E101C1912363}" type="parTrans" cxnId="{5733EE73-06F1-447F-9C25-0929E0287B91}">
      <dgm:prSet/>
      <dgm:spPr/>
      <dgm:t>
        <a:bodyPr/>
        <a:lstStyle/>
        <a:p>
          <a:endParaRPr lang="en-GB" sz="16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197342A2-3C91-4BA5-BD34-754B9ADAD0AE}" type="sibTrans" cxnId="{5733EE73-06F1-447F-9C25-0929E0287B91}">
      <dgm:prSet/>
      <dgm:spPr/>
      <dgm:t>
        <a:bodyPr/>
        <a:lstStyle/>
        <a:p>
          <a:endParaRPr lang="en-GB" sz="16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2D326B41-B533-446E-BDF8-C95703415804}">
      <dgm:prSet custT="1"/>
      <dgm:spPr/>
      <dgm:t>
        <a:bodyPr/>
        <a:lstStyle/>
        <a:p>
          <a:r>
            <a:rPr lang="en-GB" sz="1600" b="1" dirty="0">
              <a:solidFill>
                <a:schemeClr val="bg1"/>
              </a:solidFill>
              <a:latin typeface="Lato" panose="020F0502020204030203" pitchFamily="34" charset="0"/>
              <a:ea typeface="Lato" panose="020F0502020204030203" pitchFamily="34" charset="0"/>
              <a:cs typeface="Lato" panose="020F0502020204030203" pitchFamily="34" charset="0"/>
            </a:rPr>
            <a:t>“Delays with criminal cases.  Low conviction rate for criminal cases.” Research-intensive provider</a:t>
          </a:r>
        </a:p>
      </dgm:t>
    </dgm:pt>
    <dgm:pt modelId="{EE2D9760-B043-4765-8779-67696803EBB9}" type="parTrans" cxnId="{77D12520-10BA-4E20-8073-2DD43F83D77A}">
      <dgm:prSet/>
      <dgm:spPr/>
      <dgm:t>
        <a:bodyPr/>
        <a:lstStyle/>
        <a:p>
          <a:endParaRPr lang="en-GB" sz="16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78ECC553-4A5B-42F9-8208-78F52E010C01}" type="sibTrans" cxnId="{77D12520-10BA-4E20-8073-2DD43F83D77A}">
      <dgm:prSet/>
      <dgm:spPr/>
      <dgm:t>
        <a:bodyPr/>
        <a:lstStyle/>
        <a:p>
          <a:endParaRPr lang="en-GB" sz="16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0D999895-6509-4B50-B423-CD21B6CB22A7}" type="pres">
      <dgm:prSet presAssocID="{518BF334-6616-4B65-BFCF-D4AB4D88592E}" presName="Name0" presStyleCnt="0">
        <dgm:presLayoutVars>
          <dgm:chPref val="1"/>
          <dgm:dir/>
          <dgm:animOne val="branch"/>
          <dgm:animLvl val="lvl"/>
          <dgm:resizeHandles/>
        </dgm:presLayoutVars>
      </dgm:prSet>
      <dgm:spPr/>
    </dgm:pt>
    <dgm:pt modelId="{67D2C445-A9DF-41DB-807B-AB3622C52901}" type="pres">
      <dgm:prSet presAssocID="{4E1D0A34-E73B-443B-8DC6-D5C66CD61A29}" presName="vertOne" presStyleCnt="0"/>
      <dgm:spPr/>
    </dgm:pt>
    <dgm:pt modelId="{BA9DA19E-E3E8-44DA-9C27-F3CB2946AA5E}" type="pres">
      <dgm:prSet presAssocID="{4E1D0A34-E73B-443B-8DC6-D5C66CD61A29}" presName="txOne" presStyleLbl="node0" presStyleIdx="0" presStyleCnt="3">
        <dgm:presLayoutVars>
          <dgm:chPref val="3"/>
        </dgm:presLayoutVars>
      </dgm:prSet>
      <dgm:spPr/>
    </dgm:pt>
    <dgm:pt modelId="{DD2641A3-7496-4E01-8360-0F9AB91E9CED}" type="pres">
      <dgm:prSet presAssocID="{4E1D0A34-E73B-443B-8DC6-D5C66CD61A29}" presName="horzOne" presStyleCnt="0"/>
      <dgm:spPr/>
    </dgm:pt>
    <dgm:pt modelId="{E627085C-C391-4FBE-903C-339495A77CE3}" type="pres">
      <dgm:prSet presAssocID="{2539452E-91C7-419D-A617-EE0870D88653}" presName="sibSpaceOne" presStyleCnt="0"/>
      <dgm:spPr/>
    </dgm:pt>
    <dgm:pt modelId="{3A023520-2685-414F-8415-7A35C5B17076}" type="pres">
      <dgm:prSet presAssocID="{11F8B00F-2BA9-4B78-920A-C5EF829CADA8}" presName="vertOne" presStyleCnt="0"/>
      <dgm:spPr/>
    </dgm:pt>
    <dgm:pt modelId="{88CB8559-C9F7-4A37-B625-249FACB59FEE}" type="pres">
      <dgm:prSet presAssocID="{11F8B00F-2BA9-4B78-920A-C5EF829CADA8}" presName="txOne" presStyleLbl="node0" presStyleIdx="1" presStyleCnt="3">
        <dgm:presLayoutVars>
          <dgm:chPref val="3"/>
        </dgm:presLayoutVars>
      </dgm:prSet>
      <dgm:spPr/>
    </dgm:pt>
    <dgm:pt modelId="{20FF6CAB-66F0-40BB-964B-91676B426B48}" type="pres">
      <dgm:prSet presAssocID="{11F8B00F-2BA9-4B78-920A-C5EF829CADA8}" presName="horzOne" presStyleCnt="0"/>
      <dgm:spPr/>
    </dgm:pt>
    <dgm:pt modelId="{62C15684-ABDA-408B-9BD5-9F6715B3B8A9}" type="pres">
      <dgm:prSet presAssocID="{197342A2-3C91-4BA5-BD34-754B9ADAD0AE}" presName="sibSpaceOne" presStyleCnt="0"/>
      <dgm:spPr/>
    </dgm:pt>
    <dgm:pt modelId="{6003FDB4-0BE8-486F-9164-774FE13F2145}" type="pres">
      <dgm:prSet presAssocID="{2D326B41-B533-446E-BDF8-C95703415804}" presName="vertOne" presStyleCnt="0"/>
      <dgm:spPr/>
    </dgm:pt>
    <dgm:pt modelId="{5844D467-0B17-4970-AD54-0F9BEA30DAA5}" type="pres">
      <dgm:prSet presAssocID="{2D326B41-B533-446E-BDF8-C95703415804}" presName="txOne" presStyleLbl="node0" presStyleIdx="2" presStyleCnt="3">
        <dgm:presLayoutVars>
          <dgm:chPref val="3"/>
        </dgm:presLayoutVars>
      </dgm:prSet>
      <dgm:spPr/>
    </dgm:pt>
    <dgm:pt modelId="{613017FF-44D6-41F5-99F9-759ED958F732}" type="pres">
      <dgm:prSet presAssocID="{2D326B41-B533-446E-BDF8-C95703415804}" presName="horzOne" presStyleCnt="0"/>
      <dgm:spPr/>
    </dgm:pt>
  </dgm:ptLst>
  <dgm:cxnLst>
    <dgm:cxn modelId="{77D12520-10BA-4E20-8073-2DD43F83D77A}" srcId="{518BF334-6616-4B65-BFCF-D4AB4D88592E}" destId="{2D326B41-B533-446E-BDF8-C95703415804}" srcOrd="2" destOrd="0" parTransId="{EE2D9760-B043-4765-8779-67696803EBB9}" sibTransId="{78ECC553-4A5B-42F9-8208-78F52E010C01}"/>
    <dgm:cxn modelId="{3932376B-DBBE-4CE1-97CC-F85D840BB7FE}" type="presOf" srcId="{518BF334-6616-4B65-BFCF-D4AB4D88592E}" destId="{0D999895-6509-4B50-B423-CD21B6CB22A7}" srcOrd="0" destOrd="0" presId="urn:microsoft.com/office/officeart/2005/8/layout/architecture"/>
    <dgm:cxn modelId="{5733EE73-06F1-447F-9C25-0929E0287B91}" srcId="{518BF334-6616-4B65-BFCF-D4AB4D88592E}" destId="{11F8B00F-2BA9-4B78-920A-C5EF829CADA8}" srcOrd="1" destOrd="0" parTransId="{B2447659-C6F2-44E7-995D-E101C1912363}" sibTransId="{197342A2-3C91-4BA5-BD34-754B9ADAD0AE}"/>
    <dgm:cxn modelId="{1B3A4882-3690-41FD-A668-7EBD06609657}" type="presOf" srcId="{2D326B41-B533-446E-BDF8-C95703415804}" destId="{5844D467-0B17-4970-AD54-0F9BEA30DAA5}" srcOrd="0" destOrd="0" presId="urn:microsoft.com/office/officeart/2005/8/layout/architecture"/>
    <dgm:cxn modelId="{5B38B09A-E12D-4EC1-8EBF-F9657CD93086}" srcId="{518BF334-6616-4B65-BFCF-D4AB4D88592E}" destId="{4E1D0A34-E73B-443B-8DC6-D5C66CD61A29}" srcOrd="0" destOrd="0" parTransId="{9EDB9163-79FC-4951-975D-0B0F82458892}" sibTransId="{2539452E-91C7-419D-A617-EE0870D88653}"/>
    <dgm:cxn modelId="{5D2D45BA-A8E2-488C-9F58-2DEB404CDC09}" type="presOf" srcId="{4E1D0A34-E73B-443B-8DC6-D5C66CD61A29}" destId="{BA9DA19E-E3E8-44DA-9C27-F3CB2946AA5E}" srcOrd="0" destOrd="0" presId="urn:microsoft.com/office/officeart/2005/8/layout/architecture"/>
    <dgm:cxn modelId="{C9E75AE3-04FE-4590-8C6F-CFD4E2C9F0CB}" type="presOf" srcId="{11F8B00F-2BA9-4B78-920A-C5EF829CADA8}" destId="{88CB8559-C9F7-4A37-B625-249FACB59FEE}" srcOrd="0" destOrd="0" presId="urn:microsoft.com/office/officeart/2005/8/layout/architecture"/>
    <dgm:cxn modelId="{2813DA54-D466-4993-B706-8C626E2518A9}" type="presParOf" srcId="{0D999895-6509-4B50-B423-CD21B6CB22A7}" destId="{67D2C445-A9DF-41DB-807B-AB3622C52901}" srcOrd="0" destOrd="0" presId="urn:microsoft.com/office/officeart/2005/8/layout/architecture"/>
    <dgm:cxn modelId="{BB6CD3D3-1E08-42B8-BCC8-2FD646E8ED8E}" type="presParOf" srcId="{67D2C445-A9DF-41DB-807B-AB3622C52901}" destId="{BA9DA19E-E3E8-44DA-9C27-F3CB2946AA5E}" srcOrd="0" destOrd="0" presId="urn:microsoft.com/office/officeart/2005/8/layout/architecture"/>
    <dgm:cxn modelId="{BFE5DB91-CC5E-4500-A798-2156FB5F71A1}" type="presParOf" srcId="{67D2C445-A9DF-41DB-807B-AB3622C52901}" destId="{DD2641A3-7496-4E01-8360-0F9AB91E9CED}" srcOrd="1" destOrd="0" presId="urn:microsoft.com/office/officeart/2005/8/layout/architecture"/>
    <dgm:cxn modelId="{3B53D64F-7AE6-49FC-8FE5-A9D3723F5F9B}" type="presParOf" srcId="{0D999895-6509-4B50-B423-CD21B6CB22A7}" destId="{E627085C-C391-4FBE-903C-339495A77CE3}" srcOrd="1" destOrd="0" presId="urn:microsoft.com/office/officeart/2005/8/layout/architecture"/>
    <dgm:cxn modelId="{80C15FF5-7AD1-42CE-887B-CDCFDB470377}" type="presParOf" srcId="{0D999895-6509-4B50-B423-CD21B6CB22A7}" destId="{3A023520-2685-414F-8415-7A35C5B17076}" srcOrd="2" destOrd="0" presId="urn:microsoft.com/office/officeart/2005/8/layout/architecture"/>
    <dgm:cxn modelId="{4C0B6656-9E6C-4007-8932-CEEF2DDFDEE3}" type="presParOf" srcId="{3A023520-2685-414F-8415-7A35C5B17076}" destId="{88CB8559-C9F7-4A37-B625-249FACB59FEE}" srcOrd="0" destOrd="0" presId="urn:microsoft.com/office/officeart/2005/8/layout/architecture"/>
    <dgm:cxn modelId="{FB7721A6-66D5-49F0-954B-8C01DECDC085}" type="presParOf" srcId="{3A023520-2685-414F-8415-7A35C5B17076}" destId="{20FF6CAB-66F0-40BB-964B-91676B426B48}" srcOrd="1" destOrd="0" presId="urn:microsoft.com/office/officeart/2005/8/layout/architecture"/>
    <dgm:cxn modelId="{95A0C7A6-E3C8-4DCA-B7BD-D4896D4A7C87}" type="presParOf" srcId="{0D999895-6509-4B50-B423-CD21B6CB22A7}" destId="{62C15684-ABDA-408B-9BD5-9F6715B3B8A9}" srcOrd="3" destOrd="0" presId="urn:microsoft.com/office/officeart/2005/8/layout/architecture"/>
    <dgm:cxn modelId="{7E0FA49F-0896-40EE-A162-B525A39A63E1}" type="presParOf" srcId="{0D999895-6509-4B50-B423-CD21B6CB22A7}" destId="{6003FDB4-0BE8-486F-9164-774FE13F2145}" srcOrd="4" destOrd="0" presId="urn:microsoft.com/office/officeart/2005/8/layout/architecture"/>
    <dgm:cxn modelId="{C5003D70-3C34-4F91-AA4C-1C28764C362A}" type="presParOf" srcId="{6003FDB4-0BE8-486F-9164-774FE13F2145}" destId="{5844D467-0B17-4970-AD54-0F9BEA30DAA5}" srcOrd="0" destOrd="0" presId="urn:microsoft.com/office/officeart/2005/8/layout/architecture"/>
    <dgm:cxn modelId="{3337AE89-0326-456C-94A2-EE16F8D89FEF}" type="presParOf" srcId="{6003FDB4-0BE8-486F-9164-774FE13F2145}" destId="{613017FF-44D6-41F5-99F9-759ED958F73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8BF334-6616-4B65-BFCF-D4AB4D88592E}" type="doc">
      <dgm:prSet loTypeId="urn:microsoft.com/office/officeart/2005/8/layout/architecture" loCatId="list" qsTypeId="urn:microsoft.com/office/officeart/2005/8/quickstyle/simple1" qsCatId="simple" csTypeId="urn:microsoft.com/office/officeart/2005/8/colors/accent2_2" csCatId="accent2" phldr="1"/>
      <dgm:spPr/>
      <dgm:t>
        <a:bodyPr/>
        <a:lstStyle/>
        <a:p>
          <a:endParaRPr lang="en-GB"/>
        </a:p>
      </dgm:t>
    </dgm:pt>
    <dgm:pt modelId="{4E1D0A34-E73B-443B-8DC6-D5C66CD61A29}">
      <dgm:prSet phldrT="[Text]" custT="1"/>
      <dgm:spPr/>
      <dgm:t>
        <a:bodyPr/>
        <a:lstStyle/>
        <a:p>
          <a:r>
            <a:rPr lang="en-GB" sz="1400" b="1" dirty="0">
              <a:solidFill>
                <a:schemeClr val="bg1"/>
              </a:solidFill>
              <a:latin typeface="Lato" panose="020F0502020204030203" pitchFamily="34" charset="0"/>
              <a:ea typeface="Lato" panose="020F0502020204030203" pitchFamily="34" charset="0"/>
              <a:cs typeface="Lato" panose="020F0502020204030203" pitchFamily="34" charset="0"/>
            </a:rPr>
            <a:t>“More sharing of good practice to know what works as education is just one piece of the puzzle” FE provider</a:t>
          </a:r>
        </a:p>
      </dgm:t>
    </dgm:pt>
    <dgm:pt modelId="{9EDB9163-79FC-4951-975D-0B0F82458892}" type="parTrans" cxnId="{5B38B09A-E12D-4EC1-8EBF-F9657CD93086}">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2539452E-91C7-419D-A617-EE0870D88653}" type="sibTrans" cxnId="{5B38B09A-E12D-4EC1-8EBF-F9657CD93086}">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51DB5F06-7080-47CC-8123-9333327EDCAE}">
      <dgm:prSet custT="1"/>
      <dgm:spPr/>
      <dgm:t>
        <a:bodyPr/>
        <a:lstStyle/>
        <a:p>
          <a:r>
            <a:rPr lang="en-GB" sz="1400" b="1" dirty="0">
              <a:solidFill>
                <a:schemeClr val="bg1"/>
              </a:solidFill>
              <a:latin typeface="Lato" panose="020F0502020204030203" pitchFamily="34" charset="0"/>
              <a:ea typeface="Lato" panose="020F0502020204030203" pitchFamily="34" charset="0"/>
              <a:cs typeface="Lato" panose="020F0502020204030203" pitchFamily="34" charset="0"/>
            </a:rPr>
            <a:t>“The effective sharing of what works - we are all trying to fix the same problems, and we should be learning from each other in doing so” Research-intensive university</a:t>
          </a:r>
        </a:p>
      </dgm:t>
    </dgm:pt>
    <dgm:pt modelId="{B87A7857-513B-40A3-88A1-44153868C657}" type="parTrans" cxnId="{8ABB6FB0-565B-4BFF-8E14-9312C09ED1D7}">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18AEFFC3-5FE5-4F3F-807C-2592E57BA6BD}" type="sibTrans" cxnId="{8ABB6FB0-565B-4BFF-8E14-9312C09ED1D7}">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3A401610-4645-4D40-9532-F14E1159F38C}">
      <dgm:prSet custT="1"/>
      <dgm:spPr/>
      <dgm:t>
        <a:bodyPr/>
        <a:lstStyle/>
        <a:p>
          <a:r>
            <a:rPr lang="en-GB" sz="1400" b="1" dirty="0">
              <a:solidFill>
                <a:schemeClr val="bg1"/>
              </a:solidFill>
              <a:latin typeface="Lato" panose="020F0502020204030203" pitchFamily="34" charset="0"/>
              <a:ea typeface="Lato" panose="020F0502020204030203" pitchFamily="34" charset="0"/>
              <a:cs typeface="Lato" panose="020F0502020204030203" pitchFamily="34" charset="0"/>
            </a:rPr>
            <a:t>“Sharing of good practice/toolkits across universities. A platform for universities to work together, learn from one another and develop best practice for the sector”  Research-intensive university</a:t>
          </a:r>
        </a:p>
      </dgm:t>
    </dgm:pt>
    <dgm:pt modelId="{C3369E24-5A7C-4811-A2A7-66E182575CC9}" type="parTrans" cxnId="{DC1A5C40-DBCF-4B1B-8C94-FBC6DA12BF75}">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9A25A350-ECD8-4F76-9269-67DE47B89067}" type="sibTrans" cxnId="{DC1A5C40-DBCF-4B1B-8C94-FBC6DA12BF75}">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6F256A87-368A-460C-A757-79F03997ED57}">
      <dgm:prSet custT="1"/>
      <dgm:spPr/>
      <dgm:t>
        <a:bodyPr/>
        <a:lstStyle/>
        <a:p>
          <a:r>
            <a:rPr lang="en-GB" sz="1400" b="1" dirty="0">
              <a:solidFill>
                <a:schemeClr val="bg1"/>
              </a:solidFill>
              <a:latin typeface="Lato" panose="020F0502020204030203" pitchFamily="34" charset="0"/>
              <a:ea typeface="Lato" panose="020F0502020204030203" pitchFamily="34" charset="0"/>
              <a:cs typeface="Lato" panose="020F0502020204030203" pitchFamily="34" charset="0"/>
            </a:rPr>
            <a:t>“Increased training / webinars and guidance to small HE in FE provision to ensure that we access the correct support and develop appropriate networks”  FE provider</a:t>
          </a:r>
        </a:p>
      </dgm:t>
    </dgm:pt>
    <dgm:pt modelId="{35FB864C-EA45-4033-9F79-607696873043}" type="parTrans" cxnId="{C04B90F9-3315-459B-8181-A191CB146799}">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9E91340E-7A9A-489C-ACEC-68D8EADFCD7B}" type="sibTrans" cxnId="{C04B90F9-3315-459B-8181-A191CB146799}">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B5EA197B-56D6-4BCB-9464-7AF96F54D664}">
      <dgm:prSet custT="1"/>
      <dgm:spPr/>
      <dgm:t>
        <a:bodyPr/>
        <a:lstStyle/>
        <a:p>
          <a:r>
            <a:rPr lang="en-GB" sz="1400" b="1" dirty="0">
              <a:solidFill>
                <a:schemeClr val="bg1"/>
              </a:solidFill>
              <a:latin typeface="Lato" panose="020F0502020204030203" pitchFamily="34" charset="0"/>
              <a:ea typeface="Lato" panose="020F0502020204030203" pitchFamily="34" charset="0"/>
              <a:cs typeface="Lato" panose="020F0502020204030203" pitchFamily="34" charset="0"/>
            </a:rPr>
            <a:t>“Shared training and resources across the sector would be  very helpful” Small &amp; Specialist provider </a:t>
          </a:r>
        </a:p>
      </dgm:t>
    </dgm:pt>
    <dgm:pt modelId="{1D59583A-E35C-4BCE-81C0-F81B5CEA46D6}" type="parTrans" cxnId="{BDCE875E-B471-42F4-B45F-BAE705B81A9E}">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9BFA9067-4668-4789-96DA-A1F06DDA492E}" type="sibTrans" cxnId="{BDCE875E-B471-42F4-B45F-BAE705B81A9E}">
      <dgm:prSet/>
      <dgm:spPr/>
      <dgm:t>
        <a:bodyPr/>
        <a:lstStyle/>
        <a:p>
          <a:endParaRPr lang="en-GB" sz="14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0D999895-6509-4B50-B423-CD21B6CB22A7}" type="pres">
      <dgm:prSet presAssocID="{518BF334-6616-4B65-BFCF-D4AB4D88592E}" presName="Name0" presStyleCnt="0">
        <dgm:presLayoutVars>
          <dgm:chPref val="1"/>
          <dgm:dir/>
          <dgm:animOne val="branch"/>
          <dgm:animLvl val="lvl"/>
          <dgm:resizeHandles/>
        </dgm:presLayoutVars>
      </dgm:prSet>
      <dgm:spPr/>
    </dgm:pt>
    <dgm:pt modelId="{67D2C445-A9DF-41DB-807B-AB3622C52901}" type="pres">
      <dgm:prSet presAssocID="{4E1D0A34-E73B-443B-8DC6-D5C66CD61A29}" presName="vertOne" presStyleCnt="0"/>
      <dgm:spPr/>
    </dgm:pt>
    <dgm:pt modelId="{BA9DA19E-E3E8-44DA-9C27-F3CB2946AA5E}" type="pres">
      <dgm:prSet presAssocID="{4E1D0A34-E73B-443B-8DC6-D5C66CD61A29}" presName="txOne" presStyleLbl="node0" presStyleIdx="0" presStyleCnt="5">
        <dgm:presLayoutVars>
          <dgm:chPref val="3"/>
        </dgm:presLayoutVars>
      </dgm:prSet>
      <dgm:spPr/>
    </dgm:pt>
    <dgm:pt modelId="{DD2641A3-7496-4E01-8360-0F9AB91E9CED}" type="pres">
      <dgm:prSet presAssocID="{4E1D0A34-E73B-443B-8DC6-D5C66CD61A29}" presName="horzOne" presStyleCnt="0"/>
      <dgm:spPr/>
    </dgm:pt>
    <dgm:pt modelId="{E627085C-C391-4FBE-903C-339495A77CE3}" type="pres">
      <dgm:prSet presAssocID="{2539452E-91C7-419D-A617-EE0870D88653}" presName="sibSpaceOne" presStyleCnt="0"/>
      <dgm:spPr/>
    </dgm:pt>
    <dgm:pt modelId="{616B11A5-D66D-47A7-8CDB-34E6CA57A737}" type="pres">
      <dgm:prSet presAssocID="{51DB5F06-7080-47CC-8123-9333327EDCAE}" presName="vertOne" presStyleCnt="0"/>
      <dgm:spPr/>
    </dgm:pt>
    <dgm:pt modelId="{5208F427-E6B8-481B-B3F3-60568EF8CDE4}" type="pres">
      <dgm:prSet presAssocID="{51DB5F06-7080-47CC-8123-9333327EDCAE}" presName="txOne" presStyleLbl="node0" presStyleIdx="1" presStyleCnt="5">
        <dgm:presLayoutVars>
          <dgm:chPref val="3"/>
        </dgm:presLayoutVars>
      </dgm:prSet>
      <dgm:spPr/>
    </dgm:pt>
    <dgm:pt modelId="{76094098-6C39-401E-A51A-F1DC53E00F75}" type="pres">
      <dgm:prSet presAssocID="{51DB5F06-7080-47CC-8123-9333327EDCAE}" presName="horzOne" presStyleCnt="0"/>
      <dgm:spPr/>
    </dgm:pt>
    <dgm:pt modelId="{FD1439A2-9C21-4FE9-9FBC-E711B3381336}" type="pres">
      <dgm:prSet presAssocID="{18AEFFC3-5FE5-4F3F-807C-2592E57BA6BD}" presName="sibSpaceOne" presStyleCnt="0"/>
      <dgm:spPr/>
    </dgm:pt>
    <dgm:pt modelId="{9F1FD8A9-A1E2-4991-B72E-41E348495A3A}" type="pres">
      <dgm:prSet presAssocID="{3A401610-4645-4D40-9532-F14E1159F38C}" presName="vertOne" presStyleCnt="0"/>
      <dgm:spPr/>
    </dgm:pt>
    <dgm:pt modelId="{60AA9B9C-5DDC-44D9-A8F3-CF547E5C6AE9}" type="pres">
      <dgm:prSet presAssocID="{3A401610-4645-4D40-9532-F14E1159F38C}" presName="txOne" presStyleLbl="node0" presStyleIdx="2" presStyleCnt="5" custScaleX="111690">
        <dgm:presLayoutVars>
          <dgm:chPref val="3"/>
        </dgm:presLayoutVars>
      </dgm:prSet>
      <dgm:spPr/>
    </dgm:pt>
    <dgm:pt modelId="{E1614DF4-D897-41FE-8B40-472E94DC8A51}" type="pres">
      <dgm:prSet presAssocID="{3A401610-4645-4D40-9532-F14E1159F38C}" presName="horzOne" presStyleCnt="0"/>
      <dgm:spPr/>
    </dgm:pt>
    <dgm:pt modelId="{D09FCB2B-7D5E-4FB1-93F8-61C5C5D8A477}" type="pres">
      <dgm:prSet presAssocID="{9A25A350-ECD8-4F76-9269-67DE47B89067}" presName="sibSpaceOne" presStyleCnt="0"/>
      <dgm:spPr/>
    </dgm:pt>
    <dgm:pt modelId="{756994E5-081B-486D-A187-3228E75BD25C}" type="pres">
      <dgm:prSet presAssocID="{6F256A87-368A-460C-A757-79F03997ED57}" presName="vertOne" presStyleCnt="0"/>
      <dgm:spPr/>
    </dgm:pt>
    <dgm:pt modelId="{DA44F8DC-911A-47B6-B026-CAB2C5A16F3F}" type="pres">
      <dgm:prSet presAssocID="{6F256A87-368A-460C-A757-79F03997ED57}" presName="txOne" presStyleLbl="node0" presStyleIdx="3" presStyleCnt="5">
        <dgm:presLayoutVars>
          <dgm:chPref val="3"/>
        </dgm:presLayoutVars>
      </dgm:prSet>
      <dgm:spPr/>
    </dgm:pt>
    <dgm:pt modelId="{09881838-C56C-4F9A-9DB5-323FF618B84D}" type="pres">
      <dgm:prSet presAssocID="{6F256A87-368A-460C-A757-79F03997ED57}" presName="horzOne" presStyleCnt="0"/>
      <dgm:spPr/>
    </dgm:pt>
    <dgm:pt modelId="{5513235B-B6E9-42B3-A700-041479570C98}" type="pres">
      <dgm:prSet presAssocID="{9E91340E-7A9A-489C-ACEC-68D8EADFCD7B}" presName="sibSpaceOne" presStyleCnt="0"/>
      <dgm:spPr/>
    </dgm:pt>
    <dgm:pt modelId="{C88A9DA4-04CB-436A-92F1-BA3A996A5A19}" type="pres">
      <dgm:prSet presAssocID="{B5EA197B-56D6-4BCB-9464-7AF96F54D664}" presName="vertOne" presStyleCnt="0"/>
      <dgm:spPr/>
    </dgm:pt>
    <dgm:pt modelId="{D0883430-19B8-4F31-ADC9-FCB6A142E7D2}" type="pres">
      <dgm:prSet presAssocID="{B5EA197B-56D6-4BCB-9464-7AF96F54D664}" presName="txOne" presStyleLbl="node0" presStyleIdx="4" presStyleCnt="5">
        <dgm:presLayoutVars>
          <dgm:chPref val="3"/>
        </dgm:presLayoutVars>
      </dgm:prSet>
      <dgm:spPr/>
    </dgm:pt>
    <dgm:pt modelId="{1742CBEC-CFC1-44E5-B9C4-F2700472D2DF}" type="pres">
      <dgm:prSet presAssocID="{B5EA197B-56D6-4BCB-9464-7AF96F54D664}" presName="horzOne" presStyleCnt="0"/>
      <dgm:spPr/>
    </dgm:pt>
  </dgm:ptLst>
  <dgm:cxnLst>
    <dgm:cxn modelId="{0FC32F04-3909-40B8-8ACF-75D377346D6E}" type="presOf" srcId="{51DB5F06-7080-47CC-8123-9333327EDCAE}" destId="{5208F427-E6B8-481B-B3F3-60568EF8CDE4}" srcOrd="0" destOrd="0" presId="urn:microsoft.com/office/officeart/2005/8/layout/architecture"/>
    <dgm:cxn modelId="{DC1A5C40-DBCF-4B1B-8C94-FBC6DA12BF75}" srcId="{518BF334-6616-4B65-BFCF-D4AB4D88592E}" destId="{3A401610-4645-4D40-9532-F14E1159F38C}" srcOrd="2" destOrd="0" parTransId="{C3369E24-5A7C-4811-A2A7-66E182575CC9}" sibTransId="{9A25A350-ECD8-4F76-9269-67DE47B89067}"/>
    <dgm:cxn modelId="{BDCE875E-B471-42F4-B45F-BAE705B81A9E}" srcId="{518BF334-6616-4B65-BFCF-D4AB4D88592E}" destId="{B5EA197B-56D6-4BCB-9464-7AF96F54D664}" srcOrd="4" destOrd="0" parTransId="{1D59583A-E35C-4BCE-81C0-F81B5CEA46D6}" sibTransId="{9BFA9067-4668-4789-96DA-A1F06DDA492E}"/>
    <dgm:cxn modelId="{3932376B-DBBE-4CE1-97CC-F85D840BB7FE}" type="presOf" srcId="{518BF334-6616-4B65-BFCF-D4AB4D88592E}" destId="{0D999895-6509-4B50-B423-CD21B6CB22A7}" srcOrd="0" destOrd="0" presId="urn:microsoft.com/office/officeart/2005/8/layout/architecture"/>
    <dgm:cxn modelId="{F98C4793-D788-4685-8693-31FF447ED404}" type="presOf" srcId="{6F256A87-368A-460C-A757-79F03997ED57}" destId="{DA44F8DC-911A-47B6-B026-CAB2C5A16F3F}" srcOrd="0" destOrd="0" presId="urn:microsoft.com/office/officeart/2005/8/layout/architecture"/>
    <dgm:cxn modelId="{5B38B09A-E12D-4EC1-8EBF-F9657CD93086}" srcId="{518BF334-6616-4B65-BFCF-D4AB4D88592E}" destId="{4E1D0A34-E73B-443B-8DC6-D5C66CD61A29}" srcOrd="0" destOrd="0" parTransId="{9EDB9163-79FC-4951-975D-0B0F82458892}" sibTransId="{2539452E-91C7-419D-A617-EE0870D88653}"/>
    <dgm:cxn modelId="{7E4B92AC-0C2D-466F-9EE7-4A6CA18D753A}" type="presOf" srcId="{B5EA197B-56D6-4BCB-9464-7AF96F54D664}" destId="{D0883430-19B8-4F31-ADC9-FCB6A142E7D2}" srcOrd="0" destOrd="0" presId="urn:microsoft.com/office/officeart/2005/8/layout/architecture"/>
    <dgm:cxn modelId="{8ABB6FB0-565B-4BFF-8E14-9312C09ED1D7}" srcId="{518BF334-6616-4B65-BFCF-D4AB4D88592E}" destId="{51DB5F06-7080-47CC-8123-9333327EDCAE}" srcOrd="1" destOrd="0" parTransId="{B87A7857-513B-40A3-88A1-44153868C657}" sibTransId="{18AEFFC3-5FE5-4F3F-807C-2592E57BA6BD}"/>
    <dgm:cxn modelId="{5D2D45BA-A8E2-488C-9F58-2DEB404CDC09}" type="presOf" srcId="{4E1D0A34-E73B-443B-8DC6-D5C66CD61A29}" destId="{BA9DA19E-E3E8-44DA-9C27-F3CB2946AA5E}" srcOrd="0" destOrd="0" presId="urn:microsoft.com/office/officeart/2005/8/layout/architecture"/>
    <dgm:cxn modelId="{4FD0F8EB-DC9E-41F7-98AD-FA877A413CD3}" type="presOf" srcId="{3A401610-4645-4D40-9532-F14E1159F38C}" destId="{60AA9B9C-5DDC-44D9-A8F3-CF547E5C6AE9}" srcOrd="0" destOrd="0" presId="urn:microsoft.com/office/officeart/2005/8/layout/architecture"/>
    <dgm:cxn modelId="{C04B90F9-3315-459B-8181-A191CB146799}" srcId="{518BF334-6616-4B65-BFCF-D4AB4D88592E}" destId="{6F256A87-368A-460C-A757-79F03997ED57}" srcOrd="3" destOrd="0" parTransId="{35FB864C-EA45-4033-9F79-607696873043}" sibTransId="{9E91340E-7A9A-489C-ACEC-68D8EADFCD7B}"/>
    <dgm:cxn modelId="{2813DA54-D466-4993-B706-8C626E2518A9}" type="presParOf" srcId="{0D999895-6509-4B50-B423-CD21B6CB22A7}" destId="{67D2C445-A9DF-41DB-807B-AB3622C52901}" srcOrd="0" destOrd="0" presId="urn:microsoft.com/office/officeart/2005/8/layout/architecture"/>
    <dgm:cxn modelId="{BB6CD3D3-1E08-42B8-BCC8-2FD646E8ED8E}" type="presParOf" srcId="{67D2C445-A9DF-41DB-807B-AB3622C52901}" destId="{BA9DA19E-E3E8-44DA-9C27-F3CB2946AA5E}" srcOrd="0" destOrd="0" presId="urn:microsoft.com/office/officeart/2005/8/layout/architecture"/>
    <dgm:cxn modelId="{BFE5DB91-CC5E-4500-A798-2156FB5F71A1}" type="presParOf" srcId="{67D2C445-A9DF-41DB-807B-AB3622C52901}" destId="{DD2641A3-7496-4E01-8360-0F9AB91E9CED}" srcOrd="1" destOrd="0" presId="urn:microsoft.com/office/officeart/2005/8/layout/architecture"/>
    <dgm:cxn modelId="{3B53D64F-7AE6-49FC-8FE5-A9D3723F5F9B}" type="presParOf" srcId="{0D999895-6509-4B50-B423-CD21B6CB22A7}" destId="{E627085C-C391-4FBE-903C-339495A77CE3}" srcOrd="1" destOrd="0" presId="urn:microsoft.com/office/officeart/2005/8/layout/architecture"/>
    <dgm:cxn modelId="{3C183AA2-8A69-4774-8B9B-C06F18BC6A1E}" type="presParOf" srcId="{0D999895-6509-4B50-B423-CD21B6CB22A7}" destId="{616B11A5-D66D-47A7-8CDB-34E6CA57A737}" srcOrd="2" destOrd="0" presId="urn:microsoft.com/office/officeart/2005/8/layout/architecture"/>
    <dgm:cxn modelId="{014D61E1-076E-48EA-AF11-E75D8B282B4C}" type="presParOf" srcId="{616B11A5-D66D-47A7-8CDB-34E6CA57A737}" destId="{5208F427-E6B8-481B-B3F3-60568EF8CDE4}" srcOrd="0" destOrd="0" presId="urn:microsoft.com/office/officeart/2005/8/layout/architecture"/>
    <dgm:cxn modelId="{F5F442BB-DBC6-4B4E-80E8-8989AEAEA56C}" type="presParOf" srcId="{616B11A5-D66D-47A7-8CDB-34E6CA57A737}" destId="{76094098-6C39-401E-A51A-F1DC53E00F75}" srcOrd="1" destOrd="0" presId="urn:microsoft.com/office/officeart/2005/8/layout/architecture"/>
    <dgm:cxn modelId="{3FB6B98D-A9DD-4067-84FF-B5707283D926}" type="presParOf" srcId="{0D999895-6509-4B50-B423-CD21B6CB22A7}" destId="{FD1439A2-9C21-4FE9-9FBC-E711B3381336}" srcOrd="3" destOrd="0" presId="urn:microsoft.com/office/officeart/2005/8/layout/architecture"/>
    <dgm:cxn modelId="{A0020C11-34F4-4927-913E-7A316A6D5F4D}" type="presParOf" srcId="{0D999895-6509-4B50-B423-CD21B6CB22A7}" destId="{9F1FD8A9-A1E2-4991-B72E-41E348495A3A}" srcOrd="4" destOrd="0" presId="urn:microsoft.com/office/officeart/2005/8/layout/architecture"/>
    <dgm:cxn modelId="{D60C98DD-077E-47AC-8A20-BA2EC8659BF8}" type="presParOf" srcId="{9F1FD8A9-A1E2-4991-B72E-41E348495A3A}" destId="{60AA9B9C-5DDC-44D9-A8F3-CF547E5C6AE9}" srcOrd="0" destOrd="0" presId="urn:microsoft.com/office/officeart/2005/8/layout/architecture"/>
    <dgm:cxn modelId="{8F496CCD-DBE2-4538-AA22-89CAD2E6AF42}" type="presParOf" srcId="{9F1FD8A9-A1E2-4991-B72E-41E348495A3A}" destId="{E1614DF4-D897-41FE-8B40-472E94DC8A51}" srcOrd="1" destOrd="0" presId="urn:microsoft.com/office/officeart/2005/8/layout/architecture"/>
    <dgm:cxn modelId="{344AD88F-5DDB-417D-B009-FCD7A7E0893F}" type="presParOf" srcId="{0D999895-6509-4B50-B423-CD21B6CB22A7}" destId="{D09FCB2B-7D5E-4FB1-93F8-61C5C5D8A477}" srcOrd="5" destOrd="0" presId="urn:microsoft.com/office/officeart/2005/8/layout/architecture"/>
    <dgm:cxn modelId="{C7563090-7351-4E0D-BB3A-E8758AA87FEC}" type="presParOf" srcId="{0D999895-6509-4B50-B423-CD21B6CB22A7}" destId="{756994E5-081B-486D-A187-3228E75BD25C}" srcOrd="6" destOrd="0" presId="urn:microsoft.com/office/officeart/2005/8/layout/architecture"/>
    <dgm:cxn modelId="{16F6DA3F-5FBE-4644-A3C1-9BA6FA83BA29}" type="presParOf" srcId="{756994E5-081B-486D-A187-3228E75BD25C}" destId="{DA44F8DC-911A-47B6-B026-CAB2C5A16F3F}" srcOrd="0" destOrd="0" presId="urn:microsoft.com/office/officeart/2005/8/layout/architecture"/>
    <dgm:cxn modelId="{6979D5FF-AF6F-4DCF-9B73-51B079405FEA}" type="presParOf" srcId="{756994E5-081B-486D-A187-3228E75BD25C}" destId="{09881838-C56C-4F9A-9DB5-323FF618B84D}" srcOrd="1" destOrd="0" presId="urn:microsoft.com/office/officeart/2005/8/layout/architecture"/>
    <dgm:cxn modelId="{3451E596-B710-4C5C-813A-5093E73EAA92}" type="presParOf" srcId="{0D999895-6509-4B50-B423-CD21B6CB22A7}" destId="{5513235B-B6E9-42B3-A700-041479570C98}" srcOrd="7" destOrd="0" presId="urn:microsoft.com/office/officeart/2005/8/layout/architecture"/>
    <dgm:cxn modelId="{6C8100E5-4008-4F84-9EA9-3A1F7295F1B8}" type="presParOf" srcId="{0D999895-6509-4B50-B423-CD21B6CB22A7}" destId="{C88A9DA4-04CB-436A-92F1-BA3A996A5A19}" srcOrd="8" destOrd="0" presId="urn:microsoft.com/office/officeart/2005/8/layout/architecture"/>
    <dgm:cxn modelId="{E5DFC72F-051F-4A70-B5A5-2F8E7E8A75F2}" type="presParOf" srcId="{C88A9DA4-04CB-436A-92F1-BA3A996A5A19}" destId="{D0883430-19B8-4F31-ADC9-FCB6A142E7D2}" srcOrd="0" destOrd="0" presId="urn:microsoft.com/office/officeart/2005/8/layout/architecture"/>
    <dgm:cxn modelId="{B468A0E6-D479-4C0D-A794-8EFDDBBE4EB0}" type="presParOf" srcId="{C88A9DA4-04CB-436A-92F1-BA3A996A5A19}" destId="{1742CBEC-CFC1-44E5-B9C4-F2700472D2DF}"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2D54D-339E-4146-8E19-DDE8707447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D2BB7C9C-3BFC-4BD1-B73A-F28D8646D78D}">
      <dgm:prSet phldrT="[Text]" custT="1"/>
      <dgm:spPr/>
      <dgm:t>
        <a:bodyPr/>
        <a:lstStyle/>
        <a:p>
          <a:r>
            <a:rPr lang="en-GB" sz="1700" b="1" dirty="0">
              <a:latin typeface="Lato" panose="020F0502020204030203" pitchFamily="34" charset="0"/>
              <a:ea typeface="Lato" panose="020F0502020204030203" pitchFamily="34" charset="0"/>
              <a:cs typeface="Lato" panose="020F0502020204030203" pitchFamily="34" charset="0"/>
            </a:rPr>
            <a:t>Influence of the statement of expectations on providers’ approaches</a:t>
          </a:r>
        </a:p>
      </dgm:t>
    </dgm:pt>
    <dgm:pt modelId="{CD5A5845-9491-4932-B0E6-20731C402E4D}" type="parTrans" cxnId="{C6C288A8-ED8A-4518-8041-3767A2116556}">
      <dgm:prSet/>
      <dgm:spPr/>
      <dgm:t>
        <a:bodyPr/>
        <a:lstStyle/>
        <a:p>
          <a:endParaRPr lang="en-GB" sz="900"/>
        </a:p>
      </dgm:t>
    </dgm:pt>
    <dgm:pt modelId="{7866F162-C2AB-49C3-93BE-9A7325A3B529}" type="sibTrans" cxnId="{C6C288A8-ED8A-4518-8041-3767A2116556}">
      <dgm:prSet/>
      <dgm:spPr/>
      <dgm:t>
        <a:bodyPr/>
        <a:lstStyle/>
        <a:p>
          <a:endParaRPr lang="en-GB" sz="900"/>
        </a:p>
      </dgm:t>
    </dgm:pt>
    <dgm:pt modelId="{51ED7840-FD77-421C-AFED-8C8DC0759AB9}">
      <dgm:prSet phldrT="[Text]" custT="1"/>
      <dgm:spPr/>
      <dgm:t>
        <a:bodyPr/>
        <a:lstStyle/>
        <a:p>
          <a:r>
            <a:rPr lang="en-GB" sz="1700" b="1" dirty="0">
              <a:latin typeface="Lato" panose="020F0502020204030203" pitchFamily="34" charset="0"/>
              <a:ea typeface="Lato" panose="020F0502020204030203" pitchFamily="34" charset="0"/>
              <a:cs typeface="Lato" panose="020F0502020204030203" pitchFamily="34" charset="0"/>
            </a:rPr>
            <a:t>Relative contribution of the statement of expectations</a:t>
          </a:r>
        </a:p>
      </dgm:t>
    </dgm:pt>
    <dgm:pt modelId="{B59741C6-1BA1-4CA4-8D86-EFD37B88FBEC}" type="parTrans" cxnId="{E69C5CC8-1228-4841-90B5-312163BC202D}">
      <dgm:prSet/>
      <dgm:spPr/>
      <dgm:t>
        <a:bodyPr/>
        <a:lstStyle/>
        <a:p>
          <a:endParaRPr lang="en-GB" sz="900"/>
        </a:p>
      </dgm:t>
    </dgm:pt>
    <dgm:pt modelId="{37DE0404-EA6F-4836-889A-1BD820287B22}" type="sibTrans" cxnId="{E69C5CC8-1228-4841-90B5-312163BC202D}">
      <dgm:prSet/>
      <dgm:spPr/>
      <dgm:t>
        <a:bodyPr/>
        <a:lstStyle/>
        <a:p>
          <a:endParaRPr lang="en-GB" sz="900"/>
        </a:p>
      </dgm:t>
    </dgm:pt>
    <dgm:pt modelId="{705CABC0-A7B3-4DE0-B0E3-A67135C1D559}">
      <dgm:prSet phldrT="[Text]" custT="1"/>
      <dgm:spPr/>
      <dgm:t>
        <a:bodyPr/>
        <a:lstStyle/>
        <a:p>
          <a:r>
            <a:rPr lang="en-GB" sz="1700" b="1" dirty="0">
              <a:latin typeface="Lato" panose="020F0502020204030203" pitchFamily="34" charset="0"/>
              <a:ea typeface="Lato" panose="020F0502020204030203" pitchFamily="34" charset="0"/>
              <a:cs typeface="Lato" panose="020F0502020204030203" pitchFamily="34" charset="0"/>
            </a:rPr>
            <a:t>Changes in volumes of reports and disciplinary proceedings </a:t>
          </a:r>
        </a:p>
      </dgm:t>
    </dgm:pt>
    <dgm:pt modelId="{0F060779-98C7-47B5-BBE5-1AE6D71138F4}" type="parTrans" cxnId="{9D4F6B05-FEB1-4150-BAF2-D5FEE65D0301}">
      <dgm:prSet/>
      <dgm:spPr/>
      <dgm:t>
        <a:bodyPr/>
        <a:lstStyle/>
        <a:p>
          <a:endParaRPr lang="en-GB" sz="900"/>
        </a:p>
      </dgm:t>
    </dgm:pt>
    <dgm:pt modelId="{622E67C4-B693-4AAF-A87F-0485B68C6ED1}" type="sibTrans" cxnId="{9D4F6B05-FEB1-4150-BAF2-D5FEE65D0301}">
      <dgm:prSet/>
      <dgm:spPr/>
      <dgm:t>
        <a:bodyPr/>
        <a:lstStyle/>
        <a:p>
          <a:endParaRPr lang="en-GB" sz="900"/>
        </a:p>
      </dgm:t>
    </dgm:pt>
    <dgm:pt modelId="{3992E619-A372-4B0C-85B9-6CDF22F51424}">
      <dgm:prSet phldrT="[Text]" custT="1"/>
      <dgm:spPr/>
      <dgm:t>
        <a:bodyPr/>
        <a:lstStyle/>
        <a:p>
          <a:pPr marL="85725" lvl="1" indent="-85725" algn="l" defTabSz="622300">
            <a:lnSpc>
              <a:spcPct val="90000"/>
            </a:lnSpc>
            <a:spcBef>
              <a:spcPct val="0"/>
            </a:spcBef>
            <a:spcAft>
              <a:spcPct val="15000"/>
            </a:spcAft>
            <a:buFont typeface="Arial" panose="020B0604020202020204" pitchFamily="34" charset="0"/>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Respondents indicated that the statement of expectations has been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one of the most important factors in shaping providers’ approaches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past two years, compared with other interventions and factors </a:t>
          </a:r>
        </a:p>
      </dgm:t>
    </dgm:pt>
    <dgm:pt modelId="{1FAD4882-04E5-4EF7-9A80-C09A5ABA8130}" type="parTrans" cxnId="{71926931-30B6-43FA-B5BF-C711155C62FE}">
      <dgm:prSet/>
      <dgm:spPr/>
      <dgm:t>
        <a:bodyPr/>
        <a:lstStyle/>
        <a:p>
          <a:endParaRPr lang="en-GB"/>
        </a:p>
      </dgm:t>
    </dgm:pt>
    <dgm:pt modelId="{9A416B8D-53CD-4918-BE35-5E68988B0BE6}" type="sibTrans" cxnId="{71926931-30B6-43FA-B5BF-C711155C62FE}">
      <dgm:prSet/>
      <dgm:spPr/>
      <dgm:t>
        <a:bodyPr/>
        <a:lstStyle/>
        <a:p>
          <a:endParaRPr lang="en-GB"/>
        </a:p>
      </dgm:t>
    </dgm:pt>
    <dgm:pt modelId="{3446FD72-0190-4EF6-BC25-9B17EA0795F0}">
      <dgm:prSet phldrT="[Text]" custT="1"/>
      <dgm:spPr/>
      <dgm:t>
        <a:bodyPr/>
        <a:lstStyle/>
        <a:p>
          <a:pPr>
            <a:lnSpc>
              <a:spcPct val="100000"/>
            </a:lnSpc>
          </a:pPr>
          <a:r>
            <a:rPr lang="en-GB" sz="1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84% of responding providers indicated that OfS’ statement of expectations has influenced their approaches </a:t>
          </a:r>
          <a:r>
            <a:rPr lang="en-GB" sz="1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for preventing and responding to harassment and sexual misconduct over the past two years </a:t>
          </a:r>
        </a:p>
      </dgm:t>
    </dgm:pt>
    <dgm:pt modelId="{4055C01C-1FF4-4821-BB79-165824DA1516}" type="parTrans" cxnId="{40A7AB90-0F42-4AA8-9B1C-EB3B2B98FD95}">
      <dgm:prSet/>
      <dgm:spPr/>
      <dgm:t>
        <a:bodyPr/>
        <a:lstStyle/>
        <a:p>
          <a:endParaRPr lang="en-GB"/>
        </a:p>
      </dgm:t>
    </dgm:pt>
    <dgm:pt modelId="{9D83EBDE-27B2-47FD-8C1B-6F4FC8FDBE18}" type="sibTrans" cxnId="{40A7AB90-0F42-4AA8-9B1C-EB3B2B98FD95}">
      <dgm:prSet/>
      <dgm:spPr/>
      <dgm:t>
        <a:bodyPr/>
        <a:lstStyle/>
        <a:p>
          <a:endParaRPr lang="en-GB"/>
        </a:p>
      </dgm:t>
    </dgm:pt>
    <dgm:pt modelId="{E45715F0-9D05-4D5E-9731-E9D7DC8A888F}">
      <dgm:prSet phldrT="[Text]" custT="1"/>
      <dgm:spPr/>
      <dgm:t>
        <a:bodyPr/>
        <a:lstStyle/>
        <a:p>
          <a:pPr>
            <a:lnSpc>
              <a:spcPct val="100000"/>
            </a:lnSpc>
          </a:pPr>
          <a:r>
            <a:rPr lang="en-GB" sz="1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This </a:t>
          </a:r>
          <a:r>
            <a:rPr lang="en-GB" sz="1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varies across types of provider </a:t>
          </a:r>
          <a:r>
            <a:rPr lang="en-GB" sz="1400" b="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and it suggests that the statement has been far more influential for universities than for FE colleges and other types of provider</a:t>
          </a:r>
        </a:p>
      </dgm:t>
    </dgm:pt>
    <dgm:pt modelId="{E57F68A0-8F22-439E-9C01-D5D247C0977A}" type="parTrans" cxnId="{899CA9F0-CDDF-4C90-BF42-167BB461DFA0}">
      <dgm:prSet/>
      <dgm:spPr/>
      <dgm:t>
        <a:bodyPr/>
        <a:lstStyle/>
        <a:p>
          <a:endParaRPr lang="en-GB"/>
        </a:p>
      </dgm:t>
    </dgm:pt>
    <dgm:pt modelId="{4E163F04-B416-4CBA-9813-A63F8E6C1B04}" type="sibTrans" cxnId="{899CA9F0-CDDF-4C90-BF42-167BB461DFA0}">
      <dgm:prSet/>
      <dgm:spPr/>
      <dgm:t>
        <a:bodyPr/>
        <a:lstStyle/>
        <a:p>
          <a:endParaRPr lang="en-GB"/>
        </a:p>
      </dgm:t>
    </dgm:pt>
    <dgm:pt modelId="{D1EB3594-FBB5-4E3D-864E-80F7412E8F3E}">
      <dgm:prSet phldrT="[Text]" custT="1"/>
      <dgm:spPr/>
      <dgm:t>
        <a:bodyPr/>
        <a:lstStyle/>
        <a:p>
          <a:pPr marL="114300" lvl="1" indent="-114300" algn="l" defTabSz="622300">
            <a:lnSpc>
              <a:spcPct val="100000"/>
            </a:lnSpc>
            <a:spcBef>
              <a:spcPct val="0"/>
            </a:spcBef>
            <a:spcAft>
              <a:spcPct val="1500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Responding providers indicated that the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volume of sexual misconduct reports has increased in over half (57%) of the responding providers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the past two years – however the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volume of disciplinary proceedings did not increase at a corresponding rate</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p>
      </dgm:t>
    </dgm:pt>
    <dgm:pt modelId="{3064C8DC-D4B6-48EF-9B24-D57B3F3508F1}" type="parTrans" cxnId="{C0CBB2BE-C4F7-47C3-9EB9-1F4C4F9AFAB2}">
      <dgm:prSet/>
      <dgm:spPr/>
      <dgm:t>
        <a:bodyPr/>
        <a:lstStyle/>
        <a:p>
          <a:endParaRPr lang="en-GB"/>
        </a:p>
      </dgm:t>
    </dgm:pt>
    <dgm:pt modelId="{34152CDA-C6F4-481D-A332-DD231B36C529}" type="sibTrans" cxnId="{C0CBB2BE-C4F7-47C3-9EB9-1F4C4F9AFAB2}">
      <dgm:prSet/>
      <dgm:spPr/>
      <dgm:t>
        <a:bodyPr/>
        <a:lstStyle/>
        <a:p>
          <a:endParaRPr lang="en-GB"/>
        </a:p>
      </dgm:t>
    </dgm:pt>
    <dgm:pt modelId="{289D8C65-F4CC-44E7-B1E4-373A7E80BF37}">
      <dgm:prSet phldrT="[Text]" custT="1"/>
      <dgm:spPr/>
      <dgm:t>
        <a:bodyPr/>
        <a:lstStyle/>
        <a:p>
          <a:pPr marL="85725" lvl="1" indent="-85725" algn="l" defTabSz="622300">
            <a:lnSpc>
              <a:spcPct val="100000"/>
            </a:lnSpc>
            <a:spcBef>
              <a:spcPct val="0"/>
            </a:spcBef>
            <a:spcAft>
              <a:spcPct val="15000"/>
            </a:spcAft>
            <a:buFont typeface="Arial" panose="020B0604020202020204" pitchFamily="34" charset="0"/>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Other key influences on responding providers’ approaches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indicated</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have been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harassment and sexual misconduct incidents affecting their own students, and input from victim-survivors of harassment and sexual misconduct</a:t>
          </a:r>
        </a:p>
      </dgm:t>
    </dgm:pt>
    <dgm:pt modelId="{BBF31F5B-D2C3-4BEA-8865-BE9236C94268}" type="parTrans" cxnId="{99FD4142-BD48-4389-BCFB-BB319826C024}">
      <dgm:prSet/>
      <dgm:spPr/>
      <dgm:t>
        <a:bodyPr/>
        <a:lstStyle/>
        <a:p>
          <a:endParaRPr lang="en-GB"/>
        </a:p>
      </dgm:t>
    </dgm:pt>
    <dgm:pt modelId="{2B888C7B-6FD2-4AEE-85C5-3754BA1DC2E5}" type="sibTrans" cxnId="{99FD4142-BD48-4389-BCFB-BB319826C024}">
      <dgm:prSet/>
      <dgm:spPr/>
      <dgm:t>
        <a:bodyPr/>
        <a:lstStyle/>
        <a:p>
          <a:endParaRPr lang="en-GB"/>
        </a:p>
      </dgm:t>
    </dgm:pt>
    <dgm:pt modelId="{B63F6640-1539-4129-BA4F-20B018B51BFE}">
      <dgm:prSet phldrT="[Text]" custT="1"/>
      <dgm:spPr/>
      <dgm:t>
        <a:bodyPr/>
        <a:lstStyle/>
        <a:p>
          <a:pPr marL="114300" lvl="1" indent="-114300" algn="l" defTabSz="622300">
            <a:lnSpc>
              <a:spcPct val="100000"/>
            </a:lnSpc>
            <a:spcBef>
              <a:spcPct val="0"/>
            </a:spcBef>
            <a:spcAft>
              <a:spcPct val="1500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Highest increases in sexual misconduct reports were within responding ‘research intensive’ and ‘post-92’ universities</a:t>
          </a:r>
          <a:endPar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dgm:t>
    </dgm:pt>
    <dgm:pt modelId="{640B1891-6F40-48F2-B754-7FD89DB8A93F}" type="parTrans" cxnId="{BBBA2B7B-49D9-4418-A4CD-5826A713441B}">
      <dgm:prSet/>
      <dgm:spPr/>
      <dgm:t>
        <a:bodyPr/>
        <a:lstStyle/>
        <a:p>
          <a:endParaRPr lang="en-GB"/>
        </a:p>
      </dgm:t>
    </dgm:pt>
    <dgm:pt modelId="{4A21D153-7085-4DE6-B6CC-6DFB217158FA}" type="sibTrans" cxnId="{BBBA2B7B-49D9-4418-A4CD-5826A713441B}">
      <dgm:prSet/>
      <dgm:spPr/>
      <dgm:t>
        <a:bodyPr/>
        <a:lstStyle/>
        <a:p>
          <a:endParaRPr lang="en-GB"/>
        </a:p>
      </dgm:t>
    </dgm:pt>
    <dgm:pt modelId="{57137D4B-467F-4EDB-96FA-B073F263F21B}">
      <dgm:prSet phldrT="[Text]" custT="1"/>
      <dgm:spPr/>
      <dgm:t>
        <a:bodyPr/>
        <a:lstStyle/>
        <a:p>
          <a:pPr marL="114300" lvl="1" indent="-114300" algn="l" defTabSz="622300">
            <a:lnSpc>
              <a:spcPct val="100000"/>
            </a:lnSpc>
            <a:spcBef>
              <a:spcPct val="0"/>
            </a:spcBef>
            <a:spcAft>
              <a:spcPct val="1500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Responding providers indicated there has been less change in reporting of other forms of harassment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the past two years – and in related disciplinary proceedings (in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half of responding providers these have stayed about the same)</a:t>
          </a:r>
        </a:p>
      </dgm:t>
    </dgm:pt>
    <dgm:pt modelId="{CC582D0B-F39D-4446-BE50-98FEBC72DE1A}" type="parTrans" cxnId="{6E4E50B5-1953-45B3-826C-0CEE8078AFF7}">
      <dgm:prSet/>
      <dgm:spPr/>
      <dgm:t>
        <a:bodyPr/>
        <a:lstStyle/>
        <a:p>
          <a:endParaRPr lang="en-GB"/>
        </a:p>
      </dgm:t>
    </dgm:pt>
    <dgm:pt modelId="{45FE7508-78FE-45D6-BB82-39D01D5B6BF5}" type="sibTrans" cxnId="{6E4E50B5-1953-45B3-826C-0CEE8078AFF7}">
      <dgm:prSet/>
      <dgm:spPr/>
      <dgm:t>
        <a:bodyPr/>
        <a:lstStyle/>
        <a:p>
          <a:endParaRPr lang="en-GB"/>
        </a:p>
      </dgm:t>
    </dgm:pt>
    <dgm:pt modelId="{199CC8D1-E924-49B9-855F-1A0CCC7C4FCB}">
      <dgm:prSet phldrT="[Text]" custT="1"/>
      <dgm:spPr/>
      <dgm:t>
        <a:bodyPr/>
        <a:lstStyle/>
        <a:p>
          <a:pPr marL="114300" lvl="1" indent="-114300" algn="l" defTabSz="622300">
            <a:lnSpc>
              <a:spcPct val="100000"/>
            </a:lnSpc>
            <a:spcBef>
              <a:spcPct val="0"/>
            </a:spcBef>
            <a:spcAft>
              <a:spcPct val="15000"/>
            </a:spcAft>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Increasing reports of harassment and sexual misconduct suggest that students have greater confidence that their provider will respond positively</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endPar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dgm:t>
    </dgm:pt>
    <dgm:pt modelId="{554F2C98-FA10-4F75-9961-148B51A9DAC2}" type="parTrans" cxnId="{BF6F1AD2-34BC-4F3D-A7CD-EFC02ACB9918}">
      <dgm:prSet/>
      <dgm:spPr/>
      <dgm:t>
        <a:bodyPr/>
        <a:lstStyle/>
        <a:p>
          <a:endParaRPr lang="en-GB"/>
        </a:p>
      </dgm:t>
    </dgm:pt>
    <dgm:pt modelId="{9A531F60-9F08-4695-AA0D-890370E20845}" type="sibTrans" cxnId="{BF6F1AD2-34BC-4F3D-A7CD-EFC02ACB9918}">
      <dgm:prSet/>
      <dgm:spPr/>
      <dgm:t>
        <a:bodyPr/>
        <a:lstStyle/>
        <a:p>
          <a:endParaRPr lang="en-GB"/>
        </a:p>
      </dgm:t>
    </dgm:pt>
    <dgm:pt modelId="{6AB8B872-5882-4772-BD73-E719E4D7674B}" type="pres">
      <dgm:prSet presAssocID="{E272D54D-339E-4146-8E19-DDE8707447C2}" presName="linear" presStyleCnt="0">
        <dgm:presLayoutVars>
          <dgm:dir/>
          <dgm:animLvl val="lvl"/>
          <dgm:resizeHandles val="exact"/>
        </dgm:presLayoutVars>
      </dgm:prSet>
      <dgm:spPr/>
    </dgm:pt>
    <dgm:pt modelId="{47EF57E5-C15F-44BF-9B4F-9672279F490B}" type="pres">
      <dgm:prSet presAssocID="{D2BB7C9C-3BFC-4BD1-B73A-F28D8646D78D}" presName="parentLin" presStyleCnt="0"/>
      <dgm:spPr/>
    </dgm:pt>
    <dgm:pt modelId="{BF8EB97E-A326-4DBA-8FCC-A825B3A71ACE}" type="pres">
      <dgm:prSet presAssocID="{D2BB7C9C-3BFC-4BD1-B73A-F28D8646D78D}" presName="parentLeftMargin" presStyleLbl="node1" presStyleIdx="0" presStyleCnt="3"/>
      <dgm:spPr/>
    </dgm:pt>
    <dgm:pt modelId="{E4D7EF42-EDE0-4660-8118-ED8553B53EA9}" type="pres">
      <dgm:prSet presAssocID="{D2BB7C9C-3BFC-4BD1-B73A-F28D8646D78D}" presName="parentText" presStyleLbl="node1" presStyleIdx="0" presStyleCnt="3">
        <dgm:presLayoutVars>
          <dgm:chMax val="0"/>
          <dgm:bulletEnabled val="1"/>
        </dgm:presLayoutVars>
      </dgm:prSet>
      <dgm:spPr/>
    </dgm:pt>
    <dgm:pt modelId="{770CE83D-A97C-47A2-B126-DDE4FC7AB017}" type="pres">
      <dgm:prSet presAssocID="{D2BB7C9C-3BFC-4BD1-B73A-F28D8646D78D}" presName="negativeSpace" presStyleCnt="0"/>
      <dgm:spPr/>
    </dgm:pt>
    <dgm:pt modelId="{61AD3FB3-9E7D-44CA-9408-341E400975ED}" type="pres">
      <dgm:prSet presAssocID="{D2BB7C9C-3BFC-4BD1-B73A-F28D8646D78D}" presName="childText" presStyleLbl="conFgAcc1" presStyleIdx="0" presStyleCnt="3">
        <dgm:presLayoutVars>
          <dgm:bulletEnabled val="1"/>
        </dgm:presLayoutVars>
      </dgm:prSet>
      <dgm:spPr/>
    </dgm:pt>
    <dgm:pt modelId="{24754CC4-4BE4-4759-A689-BDC3E0C18C10}" type="pres">
      <dgm:prSet presAssocID="{7866F162-C2AB-49C3-93BE-9A7325A3B529}" presName="spaceBetweenRectangles" presStyleCnt="0"/>
      <dgm:spPr/>
    </dgm:pt>
    <dgm:pt modelId="{027D410E-B5A7-407B-9BAA-773EB3B24611}" type="pres">
      <dgm:prSet presAssocID="{51ED7840-FD77-421C-AFED-8C8DC0759AB9}" presName="parentLin" presStyleCnt="0"/>
      <dgm:spPr/>
    </dgm:pt>
    <dgm:pt modelId="{F0488019-830D-4646-9C1E-238ADB274FC8}" type="pres">
      <dgm:prSet presAssocID="{51ED7840-FD77-421C-AFED-8C8DC0759AB9}" presName="parentLeftMargin" presStyleLbl="node1" presStyleIdx="0" presStyleCnt="3"/>
      <dgm:spPr/>
    </dgm:pt>
    <dgm:pt modelId="{B837E656-11C1-4608-9011-04569D04F213}" type="pres">
      <dgm:prSet presAssocID="{51ED7840-FD77-421C-AFED-8C8DC0759AB9}" presName="parentText" presStyleLbl="node1" presStyleIdx="1" presStyleCnt="3">
        <dgm:presLayoutVars>
          <dgm:chMax val="0"/>
          <dgm:bulletEnabled val="1"/>
        </dgm:presLayoutVars>
      </dgm:prSet>
      <dgm:spPr/>
    </dgm:pt>
    <dgm:pt modelId="{754B47EB-E1C1-4B3B-9670-DF950F0EB007}" type="pres">
      <dgm:prSet presAssocID="{51ED7840-FD77-421C-AFED-8C8DC0759AB9}" presName="negativeSpace" presStyleCnt="0"/>
      <dgm:spPr/>
    </dgm:pt>
    <dgm:pt modelId="{FA2E9E3C-7BBF-4F9A-96D0-924C3583465A}" type="pres">
      <dgm:prSet presAssocID="{51ED7840-FD77-421C-AFED-8C8DC0759AB9}" presName="childText" presStyleLbl="conFgAcc1" presStyleIdx="1" presStyleCnt="3">
        <dgm:presLayoutVars>
          <dgm:bulletEnabled val="1"/>
        </dgm:presLayoutVars>
      </dgm:prSet>
      <dgm:spPr/>
    </dgm:pt>
    <dgm:pt modelId="{E8E3E8A2-8002-4ED7-A9A7-3CCAD710FB3B}" type="pres">
      <dgm:prSet presAssocID="{37DE0404-EA6F-4836-889A-1BD820287B22}" presName="spaceBetweenRectangles" presStyleCnt="0"/>
      <dgm:spPr/>
    </dgm:pt>
    <dgm:pt modelId="{C918486E-619C-4370-BC7B-41EC98C071F5}" type="pres">
      <dgm:prSet presAssocID="{705CABC0-A7B3-4DE0-B0E3-A67135C1D559}" presName="parentLin" presStyleCnt="0"/>
      <dgm:spPr/>
    </dgm:pt>
    <dgm:pt modelId="{B4EAB872-B57D-4EBD-9F88-D9437DB2F067}" type="pres">
      <dgm:prSet presAssocID="{705CABC0-A7B3-4DE0-B0E3-A67135C1D559}" presName="parentLeftMargin" presStyleLbl="node1" presStyleIdx="1" presStyleCnt="3"/>
      <dgm:spPr/>
    </dgm:pt>
    <dgm:pt modelId="{C8F90ECE-522F-49B8-9470-6996A9E88D99}" type="pres">
      <dgm:prSet presAssocID="{705CABC0-A7B3-4DE0-B0E3-A67135C1D559}" presName="parentText" presStyleLbl="node1" presStyleIdx="2" presStyleCnt="3">
        <dgm:presLayoutVars>
          <dgm:chMax val="0"/>
          <dgm:bulletEnabled val="1"/>
        </dgm:presLayoutVars>
      </dgm:prSet>
      <dgm:spPr/>
    </dgm:pt>
    <dgm:pt modelId="{838E344C-1291-49E2-9562-138526CEFD30}" type="pres">
      <dgm:prSet presAssocID="{705CABC0-A7B3-4DE0-B0E3-A67135C1D559}" presName="negativeSpace" presStyleCnt="0"/>
      <dgm:spPr/>
    </dgm:pt>
    <dgm:pt modelId="{386624C1-C98D-44AE-BACA-16841267EB36}" type="pres">
      <dgm:prSet presAssocID="{705CABC0-A7B3-4DE0-B0E3-A67135C1D559}" presName="childText" presStyleLbl="conFgAcc1" presStyleIdx="2" presStyleCnt="3" custLinFactY="4543" custLinFactNeighborY="100000">
        <dgm:presLayoutVars>
          <dgm:bulletEnabled val="1"/>
        </dgm:presLayoutVars>
      </dgm:prSet>
      <dgm:spPr/>
    </dgm:pt>
  </dgm:ptLst>
  <dgm:cxnLst>
    <dgm:cxn modelId="{FE3F4205-9049-4870-800D-83D17BB464B3}" type="presOf" srcId="{D2BB7C9C-3BFC-4BD1-B73A-F28D8646D78D}" destId="{E4D7EF42-EDE0-4660-8118-ED8553B53EA9}" srcOrd="1" destOrd="0" presId="urn:microsoft.com/office/officeart/2005/8/layout/list1"/>
    <dgm:cxn modelId="{9D4F6B05-FEB1-4150-BAF2-D5FEE65D0301}" srcId="{E272D54D-339E-4146-8E19-DDE8707447C2}" destId="{705CABC0-A7B3-4DE0-B0E3-A67135C1D559}" srcOrd="2" destOrd="0" parTransId="{0F060779-98C7-47B5-BBE5-1AE6D71138F4}" sibTransId="{622E67C4-B693-4AAF-A87F-0485B68C6ED1}"/>
    <dgm:cxn modelId="{FB972810-D2CC-46BB-81DE-DA7A829F4E84}" type="presOf" srcId="{51ED7840-FD77-421C-AFED-8C8DC0759AB9}" destId="{F0488019-830D-4646-9C1E-238ADB274FC8}" srcOrd="0" destOrd="0" presId="urn:microsoft.com/office/officeart/2005/8/layout/list1"/>
    <dgm:cxn modelId="{FC37C019-9707-4970-BF38-D7CD17264757}" type="presOf" srcId="{D2BB7C9C-3BFC-4BD1-B73A-F28D8646D78D}" destId="{BF8EB97E-A326-4DBA-8FCC-A825B3A71ACE}" srcOrd="0" destOrd="0" presId="urn:microsoft.com/office/officeart/2005/8/layout/list1"/>
    <dgm:cxn modelId="{85EAF31B-5351-43BF-BA3B-C997F89D257E}" type="presOf" srcId="{E272D54D-339E-4146-8E19-DDE8707447C2}" destId="{6AB8B872-5882-4772-BD73-E719E4D7674B}" srcOrd="0" destOrd="0" presId="urn:microsoft.com/office/officeart/2005/8/layout/list1"/>
    <dgm:cxn modelId="{05407A25-D31B-44A4-9F95-681883916C97}" type="presOf" srcId="{E45715F0-9D05-4D5E-9731-E9D7DC8A888F}" destId="{61AD3FB3-9E7D-44CA-9408-341E400975ED}" srcOrd="0" destOrd="1" presId="urn:microsoft.com/office/officeart/2005/8/layout/list1"/>
    <dgm:cxn modelId="{67A4BB2C-D487-4694-9C6A-1F3E25B2FDB1}" type="presOf" srcId="{199CC8D1-E924-49B9-855F-1A0CCC7C4FCB}" destId="{386624C1-C98D-44AE-BACA-16841267EB36}" srcOrd="0" destOrd="2" presId="urn:microsoft.com/office/officeart/2005/8/layout/list1"/>
    <dgm:cxn modelId="{71926931-30B6-43FA-B5BF-C711155C62FE}" srcId="{51ED7840-FD77-421C-AFED-8C8DC0759AB9}" destId="{3992E619-A372-4B0C-85B9-6CDF22F51424}" srcOrd="0" destOrd="0" parTransId="{1FAD4882-04E5-4EF7-9A80-C09A5ABA8130}" sibTransId="{9A416B8D-53CD-4918-BE35-5E68988B0BE6}"/>
    <dgm:cxn modelId="{29F89031-9345-428F-BFD5-787337B05BA7}" type="presOf" srcId="{D1EB3594-FBB5-4E3D-864E-80F7412E8F3E}" destId="{386624C1-C98D-44AE-BACA-16841267EB36}" srcOrd="0" destOrd="0" presId="urn:microsoft.com/office/officeart/2005/8/layout/list1"/>
    <dgm:cxn modelId="{9A645C38-F682-4AB5-AD69-24FEC1463CC5}" type="presOf" srcId="{B63F6640-1539-4129-BA4F-20B018B51BFE}" destId="{386624C1-C98D-44AE-BACA-16841267EB36}" srcOrd="0" destOrd="1" presId="urn:microsoft.com/office/officeart/2005/8/layout/list1"/>
    <dgm:cxn modelId="{99FD4142-BD48-4389-BCFB-BB319826C024}" srcId="{51ED7840-FD77-421C-AFED-8C8DC0759AB9}" destId="{289D8C65-F4CC-44E7-B1E4-373A7E80BF37}" srcOrd="1" destOrd="0" parTransId="{BBF31F5B-D2C3-4BEA-8865-BE9236C94268}" sibTransId="{2B888C7B-6FD2-4AEE-85C5-3754BA1DC2E5}"/>
    <dgm:cxn modelId="{FF4AEC45-FFDD-4903-8789-0F9CE5BD405E}" type="presOf" srcId="{289D8C65-F4CC-44E7-B1E4-373A7E80BF37}" destId="{FA2E9E3C-7BBF-4F9A-96D0-924C3583465A}" srcOrd="0" destOrd="1" presId="urn:microsoft.com/office/officeart/2005/8/layout/list1"/>
    <dgm:cxn modelId="{DC2FD269-B760-449B-BC97-EB6CCAE565C1}" type="presOf" srcId="{57137D4B-467F-4EDB-96FA-B073F263F21B}" destId="{386624C1-C98D-44AE-BACA-16841267EB36}" srcOrd="0" destOrd="3" presId="urn:microsoft.com/office/officeart/2005/8/layout/list1"/>
    <dgm:cxn modelId="{29D27D54-1B79-4A1C-BAAE-05B292A8B218}" type="presOf" srcId="{705CABC0-A7B3-4DE0-B0E3-A67135C1D559}" destId="{C8F90ECE-522F-49B8-9470-6996A9E88D99}" srcOrd="1" destOrd="0" presId="urn:microsoft.com/office/officeart/2005/8/layout/list1"/>
    <dgm:cxn modelId="{C26AC079-25B1-463D-87E0-3F5D5FD63FCF}" type="presOf" srcId="{51ED7840-FD77-421C-AFED-8C8DC0759AB9}" destId="{B837E656-11C1-4608-9011-04569D04F213}" srcOrd="1" destOrd="0" presId="urn:microsoft.com/office/officeart/2005/8/layout/list1"/>
    <dgm:cxn modelId="{BBBA2B7B-49D9-4418-A4CD-5826A713441B}" srcId="{705CABC0-A7B3-4DE0-B0E3-A67135C1D559}" destId="{B63F6640-1539-4129-BA4F-20B018B51BFE}" srcOrd="1" destOrd="0" parTransId="{640B1891-6F40-48F2-B754-7FD89DB8A93F}" sibTransId="{4A21D153-7085-4DE6-B6CC-6DFB217158FA}"/>
    <dgm:cxn modelId="{40A7AB90-0F42-4AA8-9B1C-EB3B2B98FD95}" srcId="{D2BB7C9C-3BFC-4BD1-B73A-F28D8646D78D}" destId="{3446FD72-0190-4EF6-BC25-9B17EA0795F0}" srcOrd="0" destOrd="0" parTransId="{4055C01C-1FF4-4821-BB79-165824DA1516}" sibTransId="{9D83EBDE-27B2-47FD-8C1B-6F4FC8FDBE18}"/>
    <dgm:cxn modelId="{C6C288A8-ED8A-4518-8041-3767A2116556}" srcId="{E272D54D-339E-4146-8E19-DDE8707447C2}" destId="{D2BB7C9C-3BFC-4BD1-B73A-F28D8646D78D}" srcOrd="0" destOrd="0" parTransId="{CD5A5845-9491-4932-B0E6-20731C402E4D}" sibTransId="{7866F162-C2AB-49C3-93BE-9A7325A3B529}"/>
    <dgm:cxn modelId="{6E4E50B5-1953-45B3-826C-0CEE8078AFF7}" srcId="{705CABC0-A7B3-4DE0-B0E3-A67135C1D559}" destId="{57137D4B-467F-4EDB-96FA-B073F263F21B}" srcOrd="3" destOrd="0" parTransId="{CC582D0B-F39D-4446-BE50-98FEBC72DE1A}" sibTransId="{45FE7508-78FE-45D6-BB82-39D01D5B6BF5}"/>
    <dgm:cxn modelId="{C0CBB2BE-C4F7-47C3-9EB9-1F4C4F9AFAB2}" srcId="{705CABC0-A7B3-4DE0-B0E3-A67135C1D559}" destId="{D1EB3594-FBB5-4E3D-864E-80F7412E8F3E}" srcOrd="0" destOrd="0" parTransId="{3064C8DC-D4B6-48EF-9B24-D57B3F3508F1}" sibTransId="{34152CDA-C6F4-481D-A332-DD231B36C529}"/>
    <dgm:cxn modelId="{BF22B9C7-9D4E-491E-B204-88C1DB9D2EA2}" type="presOf" srcId="{705CABC0-A7B3-4DE0-B0E3-A67135C1D559}" destId="{B4EAB872-B57D-4EBD-9F88-D9437DB2F067}" srcOrd="0" destOrd="0" presId="urn:microsoft.com/office/officeart/2005/8/layout/list1"/>
    <dgm:cxn modelId="{E69C5CC8-1228-4841-90B5-312163BC202D}" srcId="{E272D54D-339E-4146-8E19-DDE8707447C2}" destId="{51ED7840-FD77-421C-AFED-8C8DC0759AB9}" srcOrd="1" destOrd="0" parTransId="{B59741C6-1BA1-4CA4-8D86-EFD37B88FBEC}" sibTransId="{37DE0404-EA6F-4836-889A-1BD820287B22}"/>
    <dgm:cxn modelId="{BF6F1AD2-34BC-4F3D-A7CD-EFC02ACB9918}" srcId="{705CABC0-A7B3-4DE0-B0E3-A67135C1D559}" destId="{199CC8D1-E924-49B9-855F-1A0CCC7C4FCB}" srcOrd="2" destOrd="0" parTransId="{554F2C98-FA10-4F75-9961-148B51A9DAC2}" sibTransId="{9A531F60-9F08-4695-AA0D-890370E20845}"/>
    <dgm:cxn modelId="{F054C7D8-2846-4D7A-8DC3-8475D6BFFEF1}" type="presOf" srcId="{3992E619-A372-4B0C-85B9-6CDF22F51424}" destId="{FA2E9E3C-7BBF-4F9A-96D0-924C3583465A}" srcOrd="0" destOrd="0" presId="urn:microsoft.com/office/officeart/2005/8/layout/list1"/>
    <dgm:cxn modelId="{899CA9F0-CDDF-4C90-BF42-167BB461DFA0}" srcId="{D2BB7C9C-3BFC-4BD1-B73A-F28D8646D78D}" destId="{E45715F0-9D05-4D5E-9731-E9D7DC8A888F}" srcOrd="1" destOrd="0" parTransId="{E57F68A0-8F22-439E-9C01-D5D247C0977A}" sibTransId="{4E163F04-B416-4CBA-9813-A63F8E6C1B04}"/>
    <dgm:cxn modelId="{1FFBDCF0-8C1E-4AA6-B19A-F55147DEFFB4}" type="presOf" srcId="{3446FD72-0190-4EF6-BC25-9B17EA0795F0}" destId="{61AD3FB3-9E7D-44CA-9408-341E400975ED}" srcOrd="0" destOrd="0" presId="urn:microsoft.com/office/officeart/2005/8/layout/list1"/>
    <dgm:cxn modelId="{3C26BE5F-BE6A-4F5F-8013-C388DBA10C65}" type="presParOf" srcId="{6AB8B872-5882-4772-BD73-E719E4D7674B}" destId="{47EF57E5-C15F-44BF-9B4F-9672279F490B}" srcOrd="0" destOrd="0" presId="urn:microsoft.com/office/officeart/2005/8/layout/list1"/>
    <dgm:cxn modelId="{C4F47D5D-AA51-45CB-9AF1-81EC2EBC6D9D}" type="presParOf" srcId="{47EF57E5-C15F-44BF-9B4F-9672279F490B}" destId="{BF8EB97E-A326-4DBA-8FCC-A825B3A71ACE}" srcOrd="0" destOrd="0" presId="urn:microsoft.com/office/officeart/2005/8/layout/list1"/>
    <dgm:cxn modelId="{9374D123-A218-47C6-9332-6EF90E388676}" type="presParOf" srcId="{47EF57E5-C15F-44BF-9B4F-9672279F490B}" destId="{E4D7EF42-EDE0-4660-8118-ED8553B53EA9}" srcOrd="1" destOrd="0" presId="urn:microsoft.com/office/officeart/2005/8/layout/list1"/>
    <dgm:cxn modelId="{433E41E4-929D-43E5-A5CC-0E31B96B5D2C}" type="presParOf" srcId="{6AB8B872-5882-4772-BD73-E719E4D7674B}" destId="{770CE83D-A97C-47A2-B126-DDE4FC7AB017}" srcOrd="1" destOrd="0" presId="urn:microsoft.com/office/officeart/2005/8/layout/list1"/>
    <dgm:cxn modelId="{81223704-8F4D-4DD7-8A8E-D7D01DF7988C}" type="presParOf" srcId="{6AB8B872-5882-4772-BD73-E719E4D7674B}" destId="{61AD3FB3-9E7D-44CA-9408-341E400975ED}" srcOrd="2" destOrd="0" presId="urn:microsoft.com/office/officeart/2005/8/layout/list1"/>
    <dgm:cxn modelId="{B67E6CD8-D3C5-4B36-B104-60863CC393B7}" type="presParOf" srcId="{6AB8B872-5882-4772-BD73-E719E4D7674B}" destId="{24754CC4-4BE4-4759-A689-BDC3E0C18C10}" srcOrd="3" destOrd="0" presId="urn:microsoft.com/office/officeart/2005/8/layout/list1"/>
    <dgm:cxn modelId="{336E7D6A-8FAC-490D-B0A4-0E847C882B98}" type="presParOf" srcId="{6AB8B872-5882-4772-BD73-E719E4D7674B}" destId="{027D410E-B5A7-407B-9BAA-773EB3B24611}" srcOrd="4" destOrd="0" presId="urn:microsoft.com/office/officeart/2005/8/layout/list1"/>
    <dgm:cxn modelId="{92103095-66FC-4DD2-B8A3-FED3F84F3A69}" type="presParOf" srcId="{027D410E-B5A7-407B-9BAA-773EB3B24611}" destId="{F0488019-830D-4646-9C1E-238ADB274FC8}" srcOrd="0" destOrd="0" presId="urn:microsoft.com/office/officeart/2005/8/layout/list1"/>
    <dgm:cxn modelId="{28274EB0-3415-4129-BD5B-05FFE9C50E16}" type="presParOf" srcId="{027D410E-B5A7-407B-9BAA-773EB3B24611}" destId="{B837E656-11C1-4608-9011-04569D04F213}" srcOrd="1" destOrd="0" presId="urn:microsoft.com/office/officeart/2005/8/layout/list1"/>
    <dgm:cxn modelId="{00342748-7AB0-4722-BC3F-737C721F7E83}" type="presParOf" srcId="{6AB8B872-5882-4772-BD73-E719E4D7674B}" destId="{754B47EB-E1C1-4B3B-9670-DF950F0EB007}" srcOrd="5" destOrd="0" presId="urn:microsoft.com/office/officeart/2005/8/layout/list1"/>
    <dgm:cxn modelId="{E3B3A12E-8C00-4210-A778-C46B1D7C247D}" type="presParOf" srcId="{6AB8B872-5882-4772-BD73-E719E4D7674B}" destId="{FA2E9E3C-7BBF-4F9A-96D0-924C3583465A}" srcOrd="6" destOrd="0" presId="urn:microsoft.com/office/officeart/2005/8/layout/list1"/>
    <dgm:cxn modelId="{895AF018-8EF8-4D31-A724-369B1F4D36EA}" type="presParOf" srcId="{6AB8B872-5882-4772-BD73-E719E4D7674B}" destId="{E8E3E8A2-8002-4ED7-A9A7-3CCAD710FB3B}" srcOrd="7" destOrd="0" presId="urn:microsoft.com/office/officeart/2005/8/layout/list1"/>
    <dgm:cxn modelId="{AE0A0CAA-EC2D-497C-B618-5052BC086401}" type="presParOf" srcId="{6AB8B872-5882-4772-BD73-E719E4D7674B}" destId="{C918486E-619C-4370-BC7B-41EC98C071F5}" srcOrd="8" destOrd="0" presId="urn:microsoft.com/office/officeart/2005/8/layout/list1"/>
    <dgm:cxn modelId="{E558282B-F578-49EF-B76E-B602DE87F9C5}" type="presParOf" srcId="{C918486E-619C-4370-BC7B-41EC98C071F5}" destId="{B4EAB872-B57D-4EBD-9F88-D9437DB2F067}" srcOrd="0" destOrd="0" presId="urn:microsoft.com/office/officeart/2005/8/layout/list1"/>
    <dgm:cxn modelId="{469B806C-76B1-4385-BEB4-A7B6BAB11123}" type="presParOf" srcId="{C918486E-619C-4370-BC7B-41EC98C071F5}" destId="{C8F90ECE-522F-49B8-9470-6996A9E88D99}" srcOrd="1" destOrd="0" presId="urn:microsoft.com/office/officeart/2005/8/layout/list1"/>
    <dgm:cxn modelId="{AF158142-E95A-40BD-B89C-D05E573C72A7}" type="presParOf" srcId="{6AB8B872-5882-4772-BD73-E719E4D7674B}" destId="{838E344C-1291-49E2-9562-138526CEFD30}" srcOrd="9" destOrd="0" presId="urn:microsoft.com/office/officeart/2005/8/layout/list1"/>
    <dgm:cxn modelId="{4A4ADE51-0C8C-41B2-BFE0-F1A2374070C0}" type="presParOf" srcId="{6AB8B872-5882-4772-BD73-E719E4D7674B}" destId="{386624C1-C98D-44AE-BACA-16841267EB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2D54D-339E-4146-8E19-DDE8707447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D2BB7C9C-3BFC-4BD1-B73A-F28D8646D78D}">
      <dgm:prSet phldrT="[Text]" custT="1"/>
      <dgm:spPr/>
      <dgm:t>
        <a:bodyPr/>
        <a:lstStyle/>
        <a:p>
          <a:pPr>
            <a:lnSpc>
              <a:spcPct val="100000"/>
            </a:lnSpc>
            <a:spcBef>
              <a:spcPts val="0"/>
            </a:spcBef>
            <a:spcAft>
              <a:spcPts val="250"/>
            </a:spcAft>
          </a:pPr>
          <a:r>
            <a:rPr lang="en-GB" sz="1700" b="1" dirty="0">
              <a:latin typeface="Lato" panose="020F0502020204030203" pitchFamily="34" charset="0"/>
              <a:ea typeface="Lato" panose="020F0502020204030203" pitchFamily="34" charset="0"/>
              <a:cs typeface="Lato" panose="020F0502020204030203" pitchFamily="34" charset="0"/>
            </a:rPr>
            <a:t>Leadership and governance </a:t>
          </a:r>
        </a:p>
      </dgm:t>
    </dgm:pt>
    <dgm:pt modelId="{CD5A5845-9491-4932-B0E6-20731C402E4D}" type="parTrans" cxnId="{C6C288A8-ED8A-4518-8041-3767A2116556}">
      <dgm:prSet/>
      <dgm:spPr/>
      <dgm:t>
        <a:bodyPr/>
        <a:lstStyle/>
        <a:p>
          <a:pPr>
            <a:lnSpc>
              <a:spcPct val="100000"/>
            </a:lnSpc>
            <a:spcBef>
              <a:spcPts val="0"/>
            </a:spcBef>
            <a:spcAft>
              <a:spcPts val="250"/>
            </a:spcAft>
          </a:pPr>
          <a:endParaRPr lang="en-GB" sz="900"/>
        </a:p>
      </dgm:t>
    </dgm:pt>
    <dgm:pt modelId="{7866F162-C2AB-49C3-93BE-9A7325A3B529}" type="sibTrans" cxnId="{C6C288A8-ED8A-4518-8041-3767A2116556}">
      <dgm:prSet/>
      <dgm:spPr/>
      <dgm:t>
        <a:bodyPr/>
        <a:lstStyle/>
        <a:p>
          <a:pPr>
            <a:lnSpc>
              <a:spcPct val="100000"/>
            </a:lnSpc>
            <a:spcBef>
              <a:spcPts val="0"/>
            </a:spcBef>
            <a:spcAft>
              <a:spcPts val="250"/>
            </a:spcAft>
          </a:pPr>
          <a:endParaRPr lang="en-GB" sz="900"/>
        </a:p>
      </dgm:t>
    </dgm:pt>
    <dgm:pt modelId="{51ED7840-FD77-421C-AFED-8C8DC0759AB9}">
      <dgm:prSet phldrT="[Text]" custT="1"/>
      <dgm:spPr/>
      <dgm:t>
        <a:bodyPr/>
        <a:lstStyle/>
        <a:p>
          <a:pPr>
            <a:lnSpc>
              <a:spcPct val="100000"/>
            </a:lnSpc>
            <a:spcBef>
              <a:spcPts val="0"/>
            </a:spcBef>
            <a:spcAft>
              <a:spcPts val="250"/>
            </a:spcAft>
          </a:pPr>
          <a:r>
            <a:rPr lang="en-GB" sz="1700" b="1" dirty="0">
              <a:latin typeface="Lato" panose="020F0502020204030203" pitchFamily="34" charset="0"/>
              <a:ea typeface="Lato" panose="020F0502020204030203" pitchFamily="34" charset="0"/>
              <a:cs typeface="Lato" panose="020F0502020204030203" pitchFamily="34" charset="0"/>
            </a:rPr>
            <a:t>Prevention of harassment and sexual misconduct </a:t>
          </a:r>
        </a:p>
      </dgm:t>
    </dgm:pt>
    <dgm:pt modelId="{B59741C6-1BA1-4CA4-8D86-EFD37B88FBEC}" type="parTrans" cxnId="{E69C5CC8-1228-4841-90B5-312163BC202D}">
      <dgm:prSet/>
      <dgm:spPr/>
      <dgm:t>
        <a:bodyPr/>
        <a:lstStyle/>
        <a:p>
          <a:pPr>
            <a:lnSpc>
              <a:spcPct val="100000"/>
            </a:lnSpc>
            <a:spcBef>
              <a:spcPts val="0"/>
            </a:spcBef>
            <a:spcAft>
              <a:spcPts val="250"/>
            </a:spcAft>
          </a:pPr>
          <a:endParaRPr lang="en-GB" sz="900"/>
        </a:p>
      </dgm:t>
    </dgm:pt>
    <dgm:pt modelId="{37DE0404-EA6F-4836-889A-1BD820287B22}" type="sibTrans" cxnId="{E69C5CC8-1228-4841-90B5-312163BC202D}">
      <dgm:prSet/>
      <dgm:spPr/>
      <dgm:t>
        <a:bodyPr/>
        <a:lstStyle/>
        <a:p>
          <a:pPr>
            <a:lnSpc>
              <a:spcPct val="100000"/>
            </a:lnSpc>
            <a:spcBef>
              <a:spcPts val="0"/>
            </a:spcBef>
            <a:spcAft>
              <a:spcPts val="250"/>
            </a:spcAft>
          </a:pPr>
          <a:endParaRPr lang="en-GB" sz="900"/>
        </a:p>
      </dgm:t>
    </dgm:pt>
    <dgm:pt modelId="{705CABC0-A7B3-4DE0-B0E3-A67135C1D559}">
      <dgm:prSet phldrT="[Text]" custT="1"/>
      <dgm:spPr/>
      <dgm:t>
        <a:bodyPr/>
        <a:lstStyle/>
        <a:p>
          <a:pPr>
            <a:lnSpc>
              <a:spcPct val="100000"/>
            </a:lnSpc>
            <a:spcBef>
              <a:spcPts val="0"/>
            </a:spcBef>
            <a:spcAft>
              <a:spcPts val="250"/>
            </a:spcAft>
          </a:pPr>
          <a:r>
            <a:rPr lang="en-GB" sz="1700" b="1" dirty="0">
              <a:latin typeface="Lato" panose="020F0502020204030203" pitchFamily="34" charset="0"/>
              <a:ea typeface="Lato" panose="020F0502020204030203" pitchFamily="34" charset="0"/>
              <a:cs typeface="Lato" panose="020F0502020204030203" pitchFamily="34" charset="0"/>
            </a:rPr>
            <a:t>Responding to harassment and sexual misconduct </a:t>
          </a:r>
        </a:p>
      </dgm:t>
    </dgm:pt>
    <dgm:pt modelId="{0F060779-98C7-47B5-BBE5-1AE6D71138F4}" type="parTrans" cxnId="{9D4F6B05-FEB1-4150-BAF2-D5FEE65D0301}">
      <dgm:prSet/>
      <dgm:spPr/>
      <dgm:t>
        <a:bodyPr/>
        <a:lstStyle/>
        <a:p>
          <a:pPr>
            <a:lnSpc>
              <a:spcPct val="100000"/>
            </a:lnSpc>
            <a:spcBef>
              <a:spcPts val="0"/>
            </a:spcBef>
            <a:spcAft>
              <a:spcPts val="250"/>
            </a:spcAft>
          </a:pPr>
          <a:endParaRPr lang="en-GB" sz="900"/>
        </a:p>
      </dgm:t>
    </dgm:pt>
    <dgm:pt modelId="{622E67C4-B693-4AAF-A87F-0485B68C6ED1}" type="sibTrans" cxnId="{9D4F6B05-FEB1-4150-BAF2-D5FEE65D0301}">
      <dgm:prSet/>
      <dgm:spPr/>
      <dgm:t>
        <a:bodyPr/>
        <a:lstStyle/>
        <a:p>
          <a:pPr>
            <a:lnSpc>
              <a:spcPct val="100000"/>
            </a:lnSpc>
            <a:spcBef>
              <a:spcPts val="0"/>
            </a:spcBef>
            <a:spcAft>
              <a:spcPts val="250"/>
            </a:spcAft>
          </a:pPr>
          <a:endParaRPr lang="en-GB" sz="900"/>
        </a:p>
      </dgm:t>
    </dgm:pt>
    <dgm:pt modelId="{9A8B4F9C-3403-46FC-8B02-A4F69832E930}">
      <dgm:prSet phldrT="[Text]" custT="1"/>
      <dgm:spPr/>
      <dgm:t>
        <a:bodyPr/>
        <a:lstStyle/>
        <a:p>
          <a:pPr>
            <a:lnSpc>
              <a:spcPct val="100000"/>
            </a:lnSpc>
            <a:spcBef>
              <a:spcPts val="0"/>
            </a:spcBef>
            <a:spcAft>
              <a:spcPts val="250"/>
            </a:spcAft>
          </a:pPr>
          <a:r>
            <a:rPr lang="en-GB" sz="1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Accountability for tackling harassment and sexual misconduct is within more senior leadership teams now (across all provider types)</a:t>
          </a:r>
        </a:p>
      </dgm:t>
    </dgm:pt>
    <dgm:pt modelId="{4132D538-4058-4364-B99F-218CEEDAFFB6}" type="parTrans" cxnId="{1C4B8BCD-CF3D-4A90-8A51-68FCFCA7397A}">
      <dgm:prSet/>
      <dgm:spPr/>
      <dgm:t>
        <a:bodyPr/>
        <a:lstStyle/>
        <a:p>
          <a:pPr>
            <a:lnSpc>
              <a:spcPct val="100000"/>
            </a:lnSpc>
            <a:spcBef>
              <a:spcPts val="0"/>
            </a:spcBef>
            <a:spcAft>
              <a:spcPts val="250"/>
            </a:spcAft>
          </a:pPr>
          <a:endParaRPr lang="en-GB"/>
        </a:p>
      </dgm:t>
    </dgm:pt>
    <dgm:pt modelId="{E6EA43C3-35EA-4E87-8CE4-973267442B49}" type="sibTrans" cxnId="{1C4B8BCD-CF3D-4A90-8A51-68FCFCA7397A}">
      <dgm:prSet/>
      <dgm:spPr/>
      <dgm:t>
        <a:bodyPr/>
        <a:lstStyle/>
        <a:p>
          <a:pPr>
            <a:lnSpc>
              <a:spcPct val="100000"/>
            </a:lnSpc>
            <a:spcBef>
              <a:spcPts val="0"/>
            </a:spcBef>
            <a:spcAft>
              <a:spcPts val="250"/>
            </a:spcAft>
          </a:pPr>
          <a:endParaRPr lang="en-GB"/>
        </a:p>
      </dgm:t>
    </dgm:pt>
    <dgm:pt modelId="{3992E619-A372-4B0C-85B9-6CDF22F51424}">
      <dgm:prSet phldrT="[Text]" custT="1"/>
      <dgm:spPr/>
      <dgm:t>
        <a:bodyPr/>
        <a:lstStyle/>
        <a:p>
          <a:pPr>
            <a:lnSpc>
              <a:spcPct val="100000"/>
            </a:lnSpc>
            <a:spcBef>
              <a:spcPts val="0"/>
            </a:spcBef>
            <a:spcAft>
              <a:spcPts val="250"/>
            </a:spcAft>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Common preventative activities</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collaboration with students’ unions or similar bodies, awareness-raising campaigns and collecting data on reported incidents ​</a:t>
          </a:r>
          <a:endParaRPr lang="en-GB" sz="18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dgm:t>
    </dgm:pt>
    <dgm:pt modelId="{1FAD4882-04E5-4EF7-9A80-C09A5ABA8130}" type="parTrans" cxnId="{71926931-30B6-43FA-B5BF-C711155C62FE}">
      <dgm:prSet/>
      <dgm:spPr/>
      <dgm:t>
        <a:bodyPr/>
        <a:lstStyle/>
        <a:p>
          <a:pPr>
            <a:lnSpc>
              <a:spcPct val="100000"/>
            </a:lnSpc>
            <a:spcBef>
              <a:spcPts val="0"/>
            </a:spcBef>
            <a:spcAft>
              <a:spcPts val="250"/>
            </a:spcAft>
          </a:pPr>
          <a:endParaRPr lang="en-GB"/>
        </a:p>
      </dgm:t>
    </dgm:pt>
    <dgm:pt modelId="{9A416B8D-53CD-4918-BE35-5E68988B0BE6}" type="sibTrans" cxnId="{71926931-30B6-43FA-B5BF-C711155C62FE}">
      <dgm:prSet/>
      <dgm:spPr/>
      <dgm:t>
        <a:bodyPr/>
        <a:lstStyle/>
        <a:p>
          <a:pPr>
            <a:lnSpc>
              <a:spcPct val="100000"/>
            </a:lnSpc>
            <a:spcBef>
              <a:spcPts val="0"/>
            </a:spcBef>
            <a:spcAft>
              <a:spcPts val="250"/>
            </a:spcAft>
          </a:pPr>
          <a:endParaRPr lang="en-GB"/>
        </a:p>
      </dgm:t>
    </dgm:pt>
    <dgm:pt modelId="{27B288F1-D650-432F-8E3A-F1CFD7BEEDB0}">
      <dgm:prSet custT="1"/>
      <dgm:spPr/>
      <dgm:t>
        <a:bodyPr/>
        <a:lstStyle/>
        <a:p>
          <a:pPr marL="114300" lvl="1" indent="-114300" algn="l" defTabSz="622300">
            <a:lnSpc>
              <a:spcPct val="100000"/>
            </a:lnSpc>
            <a:spcBef>
              <a:spcPts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60% of providers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said they have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implemented the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hlinkClick xmlns:r="http://schemas.openxmlformats.org/officeDocument/2006/relationships" r:id="rId1"/>
            </a:rPr>
            <a:t>Pinsent Masons guidance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 handling situations where a student disciplinary offence may also constitute a criminal offence – but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 have not yet started to do so</a:t>
          </a:r>
        </a:p>
      </dgm:t>
    </dgm:pt>
    <dgm:pt modelId="{7024D373-B65E-4D14-B3F5-D7EF7CA04EC4}" type="parTrans" cxnId="{F377F3C3-C053-4C61-9CEA-930AD0FF399D}">
      <dgm:prSet/>
      <dgm:spPr/>
      <dgm:t>
        <a:bodyPr/>
        <a:lstStyle/>
        <a:p>
          <a:pPr>
            <a:lnSpc>
              <a:spcPct val="100000"/>
            </a:lnSpc>
            <a:spcBef>
              <a:spcPts val="0"/>
            </a:spcBef>
            <a:spcAft>
              <a:spcPts val="250"/>
            </a:spcAft>
          </a:pPr>
          <a:endParaRPr lang="en-GB"/>
        </a:p>
      </dgm:t>
    </dgm:pt>
    <dgm:pt modelId="{43E71068-9C19-42D5-B3B4-E4B48F00CF48}" type="sibTrans" cxnId="{F377F3C3-C053-4C61-9CEA-930AD0FF399D}">
      <dgm:prSet/>
      <dgm:spPr/>
      <dgm:t>
        <a:bodyPr/>
        <a:lstStyle/>
        <a:p>
          <a:pPr>
            <a:lnSpc>
              <a:spcPct val="100000"/>
            </a:lnSpc>
            <a:spcBef>
              <a:spcPts val="0"/>
            </a:spcBef>
            <a:spcAft>
              <a:spcPts val="250"/>
            </a:spcAft>
          </a:pPr>
          <a:endParaRPr lang="en-GB"/>
        </a:p>
      </dgm:t>
    </dgm:pt>
    <dgm:pt modelId="{903DF186-1BDB-4217-92F9-09855DCCC4FB}">
      <dgm:prSet custT="1"/>
      <dgm:spPr/>
      <dgm:t>
        <a:bodyPr/>
        <a:lstStyle/>
        <a:p>
          <a:pPr marL="114300" lvl="1" indent="-114300" algn="l" defTabSz="622300">
            <a:lnSpc>
              <a:spcPct val="100000"/>
            </a:lnSpc>
            <a:spcBef>
              <a:spcPts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91% of providers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offer support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to both reporting and responding students when a disclosure is made</a:t>
          </a:r>
        </a:p>
      </dgm:t>
    </dgm:pt>
    <dgm:pt modelId="{E5017B41-F698-4DE2-9A8E-4F0438032D79}" type="parTrans" cxnId="{1544CA9C-803A-4AAE-8E1A-0FE56844ED3C}">
      <dgm:prSet/>
      <dgm:spPr/>
      <dgm:t>
        <a:bodyPr/>
        <a:lstStyle/>
        <a:p>
          <a:pPr>
            <a:lnSpc>
              <a:spcPct val="100000"/>
            </a:lnSpc>
            <a:spcBef>
              <a:spcPts val="0"/>
            </a:spcBef>
            <a:spcAft>
              <a:spcPts val="250"/>
            </a:spcAft>
          </a:pPr>
          <a:endParaRPr lang="en-GB"/>
        </a:p>
      </dgm:t>
    </dgm:pt>
    <dgm:pt modelId="{C52C8297-C6D7-4119-B7E6-5452215A6F4F}" type="sibTrans" cxnId="{1544CA9C-803A-4AAE-8E1A-0FE56844ED3C}">
      <dgm:prSet/>
      <dgm:spPr/>
      <dgm:t>
        <a:bodyPr/>
        <a:lstStyle/>
        <a:p>
          <a:pPr>
            <a:lnSpc>
              <a:spcPct val="100000"/>
            </a:lnSpc>
            <a:spcBef>
              <a:spcPts val="0"/>
            </a:spcBef>
            <a:spcAft>
              <a:spcPts val="250"/>
            </a:spcAft>
          </a:pPr>
          <a:endParaRPr lang="en-GB"/>
        </a:p>
      </dgm:t>
    </dgm:pt>
    <dgm:pt modelId="{4C6AB002-DE09-4094-A586-4807A47ADDAC}">
      <dgm:prSet custT="1"/>
      <dgm:spPr/>
      <dgm:t>
        <a:bodyPr/>
        <a:lstStyle/>
        <a:p>
          <a:pPr marL="114300" lvl="1" indent="-114300" algn="l" defTabSz="622300">
            <a:lnSpc>
              <a:spcPct val="100000"/>
            </a:lnSpc>
            <a:spcBef>
              <a:spcPts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70% of providers indicated that they have fully implemented communicating the outcome of investigatory processes and any actions the provider has taken to both the reporting and responding students  </a:t>
          </a:r>
        </a:p>
      </dgm:t>
    </dgm:pt>
    <dgm:pt modelId="{EE400C93-2274-4822-8DF9-9AC6AE71892F}" type="parTrans" cxnId="{EF80E26F-A43C-4C05-9A60-FF4D13FA5EF3}">
      <dgm:prSet/>
      <dgm:spPr/>
      <dgm:t>
        <a:bodyPr/>
        <a:lstStyle/>
        <a:p>
          <a:pPr>
            <a:lnSpc>
              <a:spcPct val="100000"/>
            </a:lnSpc>
            <a:spcBef>
              <a:spcPts val="0"/>
            </a:spcBef>
            <a:spcAft>
              <a:spcPts val="250"/>
            </a:spcAft>
          </a:pPr>
          <a:endParaRPr lang="en-GB"/>
        </a:p>
      </dgm:t>
    </dgm:pt>
    <dgm:pt modelId="{0FA986E2-A7ED-443E-AE6E-C1852A434CAA}" type="sibTrans" cxnId="{EF80E26F-A43C-4C05-9A60-FF4D13FA5EF3}">
      <dgm:prSet/>
      <dgm:spPr/>
      <dgm:t>
        <a:bodyPr/>
        <a:lstStyle/>
        <a:p>
          <a:pPr>
            <a:lnSpc>
              <a:spcPct val="100000"/>
            </a:lnSpc>
            <a:spcBef>
              <a:spcPts val="0"/>
            </a:spcBef>
            <a:spcAft>
              <a:spcPts val="250"/>
            </a:spcAft>
          </a:pPr>
          <a:endParaRPr lang="en-GB"/>
        </a:p>
      </dgm:t>
    </dgm:pt>
    <dgm:pt modelId="{75742E99-EF2D-468C-9E4D-D83F341862BE}">
      <dgm:prSet phldrT="[Text]" custT="1"/>
      <dgm:spPr/>
      <dgm:t>
        <a:bodyPr/>
        <a:lstStyle/>
        <a:p>
          <a:pPr marL="114300" lvl="1" indent="-114300" algn="l" defTabSz="622300">
            <a:lnSpc>
              <a:spcPct val="100000"/>
            </a:lnSpc>
            <a:spcBef>
              <a:spcPts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Most providers indicated that their students can report incidents of harassment or sexual misconduct in-person, but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online reporting is available at only 75% of the providers </a:t>
          </a:r>
        </a:p>
      </dgm:t>
    </dgm:pt>
    <dgm:pt modelId="{378021C9-3565-4EC7-9E16-F44DD3046F8E}" type="parTrans" cxnId="{CA6A38D0-6E97-4905-AF29-CF51EDB06F32}">
      <dgm:prSet/>
      <dgm:spPr/>
      <dgm:t>
        <a:bodyPr/>
        <a:lstStyle/>
        <a:p>
          <a:pPr>
            <a:lnSpc>
              <a:spcPct val="100000"/>
            </a:lnSpc>
            <a:spcBef>
              <a:spcPts val="0"/>
            </a:spcBef>
            <a:spcAft>
              <a:spcPts val="250"/>
            </a:spcAft>
          </a:pPr>
          <a:endParaRPr lang="en-GB"/>
        </a:p>
      </dgm:t>
    </dgm:pt>
    <dgm:pt modelId="{D83930DF-23FD-441A-8974-F9014ECE7D4C}" type="sibTrans" cxnId="{CA6A38D0-6E97-4905-AF29-CF51EDB06F32}">
      <dgm:prSet/>
      <dgm:spPr/>
      <dgm:t>
        <a:bodyPr/>
        <a:lstStyle/>
        <a:p>
          <a:pPr>
            <a:lnSpc>
              <a:spcPct val="100000"/>
            </a:lnSpc>
            <a:spcBef>
              <a:spcPts val="0"/>
            </a:spcBef>
            <a:spcAft>
              <a:spcPts val="250"/>
            </a:spcAft>
          </a:pPr>
          <a:endParaRPr lang="en-GB"/>
        </a:p>
      </dgm:t>
    </dgm:pt>
    <dgm:pt modelId="{9C4E716E-67DE-4A1B-9AF6-AE6E812B53D7}">
      <dgm:prSet custT="1"/>
      <dgm:spPr/>
      <dgm:t>
        <a:bodyPr/>
        <a:lstStyle/>
        <a:p>
          <a:pPr>
            <a:lnSpc>
              <a:spcPct val="100000"/>
            </a:lnSpc>
            <a:spcBef>
              <a:spcPts val="0"/>
            </a:spcBef>
            <a:spcAft>
              <a:spcPts val="250"/>
            </a:spcAft>
          </a:pPr>
          <a:r>
            <a:rPr lang="en-GB" sz="1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Governing bodies / boards are more involved in ensuring their organisation’s approach to addressing harassment and sexual misconduct is adequate and effective</a:t>
          </a:r>
        </a:p>
      </dgm:t>
    </dgm:pt>
    <dgm:pt modelId="{0492B2FD-324A-4AAE-9EB7-45599AA1B162}" type="parTrans" cxnId="{A459F875-AA87-410E-9201-D384D1B51B61}">
      <dgm:prSet/>
      <dgm:spPr/>
      <dgm:t>
        <a:bodyPr/>
        <a:lstStyle/>
        <a:p>
          <a:pPr>
            <a:lnSpc>
              <a:spcPct val="100000"/>
            </a:lnSpc>
            <a:spcBef>
              <a:spcPts val="0"/>
            </a:spcBef>
            <a:spcAft>
              <a:spcPts val="250"/>
            </a:spcAft>
          </a:pPr>
          <a:endParaRPr lang="en-GB"/>
        </a:p>
      </dgm:t>
    </dgm:pt>
    <dgm:pt modelId="{33AE7066-25D3-4EE1-BDD3-4C1946F637DD}" type="sibTrans" cxnId="{A459F875-AA87-410E-9201-D384D1B51B61}">
      <dgm:prSet/>
      <dgm:spPr/>
      <dgm:t>
        <a:bodyPr/>
        <a:lstStyle/>
        <a:p>
          <a:pPr>
            <a:lnSpc>
              <a:spcPct val="100000"/>
            </a:lnSpc>
            <a:spcBef>
              <a:spcPts val="0"/>
            </a:spcBef>
            <a:spcAft>
              <a:spcPts val="250"/>
            </a:spcAft>
          </a:pPr>
          <a:endParaRPr lang="en-GB"/>
        </a:p>
      </dgm:t>
    </dgm:pt>
    <dgm:pt modelId="{D4CAC479-F02C-496B-B9A3-74CBAF9423A8}">
      <dgm:prSet custT="1"/>
      <dgm:spPr/>
      <dgm:t>
        <a:bodyPr/>
        <a:lstStyle/>
        <a:p>
          <a:pPr>
            <a:lnSpc>
              <a:spcPct val="100000"/>
            </a:lnSpc>
            <a:spcBef>
              <a:spcPts val="0"/>
            </a:spcBef>
            <a:spcAft>
              <a:spcPts val="250"/>
            </a:spcAft>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Less common activities</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engaging with local schools and colleges to ensure a joined-up approach, and publishing data on reported incidents or the outcomes of cases ​</a:t>
          </a:r>
        </a:p>
      </dgm:t>
    </dgm:pt>
    <dgm:pt modelId="{695062C4-9BC2-4BD2-B43E-15862C103441}" type="parTrans" cxnId="{3B231B06-B0E2-4764-B8CA-D7D7BD5A611D}">
      <dgm:prSet/>
      <dgm:spPr/>
      <dgm:t>
        <a:bodyPr/>
        <a:lstStyle/>
        <a:p>
          <a:pPr>
            <a:lnSpc>
              <a:spcPct val="100000"/>
            </a:lnSpc>
            <a:spcBef>
              <a:spcPts val="0"/>
            </a:spcBef>
            <a:spcAft>
              <a:spcPts val="250"/>
            </a:spcAft>
          </a:pPr>
          <a:endParaRPr lang="en-GB"/>
        </a:p>
      </dgm:t>
    </dgm:pt>
    <dgm:pt modelId="{37094440-805C-416F-90DB-0CA71BA2F402}" type="sibTrans" cxnId="{3B231B06-B0E2-4764-B8CA-D7D7BD5A611D}">
      <dgm:prSet/>
      <dgm:spPr/>
      <dgm:t>
        <a:bodyPr/>
        <a:lstStyle/>
        <a:p>
          <a:pPr>
            <a:lnSpc>
              <a:spcPct val="100000"/>
            </a:lnSpc>
            <a:spcBef>
              <a:spcPts val="0"/>
            </a:spcBef>
            <a:spcAft>
              <a:spcPts val="250"/>
            </a:spcAft>
          </a:pPr>
          <a:endParaRPr lang="en-GB"/>
        </a:p>
      </dgm:t>
    </dgm:pt>
    <dgm:pt modelId="{8E55F32C-B724-43D2-917D-30D50512D52F}">
      <dgm:prSet custT="1"/>
      <dgm:spPr/>
      <dgm:t>
        <a:bodyPr/>
        <a:lstStyle/>
        <a:p>
          <a:pPr>
            <a:lnSpc>
              <a:spcPct val="100000"/>
            </a:lnSpc>
            <a:spcBef>
              <a:spcPts val="0"/>
            </a:spcBef>
            <a:spcAft>
              <a:spcPts val="250"/>
            </a:spcAft>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Students and staff undertake relevant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training</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in most providers, but this is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not usually mandatory</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where mandatory training exists this is for sexual consent training for students, and awareness-raising and handling disclosures training for staff; a clear issue for providers is in resourcing specialist investigations </a:t>
          </a:r>
        </a:p>
      </dgm:t>
    </dgm:pt>
    <dgm:pt modelId="{C98A074D-CD8F-4554-BDE9-677DF2CACA97}" type="parTrans" cxnId="{CEDD16AF-9261-4A9C-9A04-9B3F9BC72127}">
      <dgm:prSet/>
      <dgm:spPr/>
      <dgm:t>
        <a:bodyPr/>
        <a:lstStyle/>
        <a:p>
          <a:pPr>
            <a:lnSpc>
              <a:spcPct val="100000"/>
            </a:lnSpc>
            <a:spcBef>
              <a:spcPts val="0"/>
            </a:spcBef>
            <a:spcAft>
              <a:spcPts val="250"/>
            </a:spcAft>
          </a:pPr>
          <a:endParaRPr lang="en-GB"/>
        </a:p>
      </dgm:t>
    </dgm:pt>
    <dgm:pt modelId="{94A14C24-937C-41BD-A40C-25079B61EB22}" type="sibTrans" cxnId="{CEDD16AF-9261-4A9C-9A04-9B3F9BC72127}">
      <dgm:prSet/>
      <dgm:spPr/>
      <dgm:t>
        <a:bodyPr/>
        <a:lstStyle/>
        <a:p>
          <a:pPr>
            <a:lnSpc>
              <a:spcPct val="100000"/>
            </a:lnSpc>
            <a:spcBef>
              <a:spcPts val="0"/>
            </a:spcBef>
            <a:spcAft>
              <a:spcPts val="250"/>
            </a:spcAft>
          </a:pPr>
          <a:endParaRPr lang="en-GB"/>
        </a:p>
      </dgm:t>
    </dgm:pt>
    <dgm:pt modelId="{6AB8B872-5882-4772-BD73-E719E4D7674B}" type="pres">
      <dgm:prSet presAssocID="{E272D54D-339E-4146-8E19-DDE8707447C2}" presName="linear" presStyleCnt="0">
        <dgm:presLayoutVars>
          <dgm:dir/>
          <dgm:animLvl val="lvl"/>
          <dgm:resizeHandles val="exact"/>
        </dgm:presLayoutVars>
      </dgm:prSet>
      <dgm:spPr/>
    </dgm:pt>
    <dgm:pt modelId="{47EF57E5-C15F-44BF-9B4F-9672279F490B}" type="pres">
      <dgm:prSet presAssocID="{D2BB7C9C-3BFC-4BD1-B73A-F28D8646D78D}" presName="parentLin" presStyleCnt="0"/>
      <dgm:spPr/>
    </dgm:pt>
    <dgm:pt modelId="{BF8EB97E-A326-4DBA-8FCC-A825B3A71ACE}" type="pres">
      <dgm:prSet presAssocID="{D2BB7C9C-3BFC-4BD1-B73A-F28D8646D78D}" presName="parentLeftMargin" presStyleLbl="node1" presStyleIdx="0" presStyleCnt="3"/>
      <dgm:spPr/>
    </dgm:pt>
    <dgm:pt modelId="{E4D7EF42-EDE0-4660-8118-ED8553B53EA9}" type="pres">
      <dgm:prSet presAssocID="{D2BB7C9C-3BFC-4BD1-B73A-F28D8646D78D}" presName="parentText" presStyleLbl="node1" presStyleIdx="0" presStyleCnt="3">
        <dgm:presLayoutVars>
          <dgm:chMax val="0"/>
          <dgm:bulletEnabled val="1"/>
        </dgm:presLayoutVars>
      </dgm:prSet>
      <dgm:spPr/>
    </dgm:pt>
    <dgm:pt modelId="{770CE83D-A97C-47A2-B126-DDE4FC7AB017}" type="pres">
      <dgm:prSet presAssocID="{D2BB7C9C-3BFC-4BD1-B73A-F28D8646D78D}" presName="negativeSpace" presStyleCnt="0"/>
      <dgm:spPr/>
    </dgm:pt>
    <dgm:pt modelId="{61AD3FB3-9E7D-44CA-9408-341E400975ED}" type="pres">
      <dgm:prSet presAssocID="{D2BB7C9C-3BFC-4BD1-B73A-F28D8646D78D}" presName="childText" presStyleLbl="conFgAcc1" presStyleIdx="0" presStyleCnt="3">
        <dgm:presLayoutVars>
          <dgm:bulletEnabled val="1"/>
        </dgm:presLayoutVars>
      </dgm:prSet>
      <dgm:spPr/>
    </dgm:pt>
    <dgm:pt modelId="{24754CC4-4BE4-4759-A689-BDC3E0C18C10}" type="pres">
      <dgm:prSet presAssocID="{7866F162-C2AB-49C3-93BE-9A7325A3B529}" presName="spaceBetweenRectangles" presStyleCnt="0"/>
      <dgm:spPr/>
    </dgm:pt>
    <dgm:pt modelId="{027D410E-B5A7-407B-9BAA-773EB3B24611}" type="pres">
      <dgm:prSet presAssocID="{51ED7840-FD77-421C-AFED-8C8DC0759AB9}" presName="parentLin" presStyleCnt="0"/>
      <dgm:spPr/>
    </dgm:pt>
    <dgm:pt modelId="{F0488019-830D-4646-9C1E-238ADB274FC8}" type="pres">
      <dgm:prSet presAssocID="{51ED7840-FD77-421C-AFED-8C8DC0759AB9}" presName="parentLeftMargin" presStyleLbl="node1" presStyleIdx="0" presStyleCnt="3"/>
      <dgm:spPr/>
    </dgm:pt>
    <dgm:pt modelId="{B837E656-11C1-4608-9011-04569D04F213}" type="pres">
      <dgm:prSet presAssocID="{51ED7840-FD77-421C-AFED-8C8DC0759AB9}" presName="parentText" presStyleLbl="node1" presStyleIdx="1" presStyleCnt="3">
        <dgm:presLayoutVars>
          <dgm:chMax val="0"/>
          <dgm:bulletEnabled val="1"/>
        </dgm:presLayoutVars>
      </dgm:prSet>
      <dgm:spPr/>
    </dgm:pt>
    <dgm:pt modelId="{754B47EB-E1C1-4B3B-9670-DF950F0EB007}" type="pres">
      <dgm:prSet presAssocID="{51ED7840-FD77-421C-AFED-8C8DC0759AB9}" presName="negativeSpace" presStyleCnt="0"/>
      <dgm:spPr/>
    </dgm:pt>
    <dgm:pt modelId="{FA2E9E3C-7BBF-4F9A-96D0-924C3583465A}" type="pres">
      <dgm:prSet presAssocID="{51ED7840-FD77-421C-AFED-8C8DC0759AB9}" presName="childText" presStyleLbl="conFgAcc1" presStyleIdx="1" presStyleCnt="3" custLinFactNeighborY="-12306">
        <dgm:presLayoutVars>
          <dgm:bulletEnabled val="1"/>
        </dgm:presLayoutVars>
      </dgm:prSet>
      <dgm:spPr/>
    </dgm:pt>
    <dgm:pt modelId="{E8E3E8A2-8002-4ED7-A9A7-3CCAD710FB3B}" type="pres">
      <dgm:prSet presAssocID="{37DE0404-EA6F-4836-889A-1BD820287B22}" presName="spaceBetweenRectangles" presStyleCnt="0"/>
      <dgm:spPr/>
    </dgm:pt>
    <dgm:pt modelId="{C918486E-619C-4370-BC7B-41EC98C071F5}" type="pres">
      <dgm:prSet presAssocID="{705CABC0-A7B3-4DE0-B0E3-A67135C1D559}" presName="parentLin" presStyleCnt="0"/>
      <dgm:spPr/>
    </dgm:pt>
    <dgm:pt modelId="{B4EAB872-B57D-4EBD-9F88-D9437DB2F067}" type="pres">
      <dgm:prSet presAssocID="{705CABC0-A7B3-4DE0-B0E3-A67135C1D559}" presName="parentLeftMargin" presStyleLbl="node1" presStyleIdx="1" presStyleCnt="3"/>
      <dgm:spPr/>
    </dgm:pt>
    <dgm:pt modelId="{C8F90ECE-522F-49B8-9470-6996A9E88D99}" type="pres">
      <dgm:prSet presAssocID="{705CABC0-A7B3-4DE0-B0E3-A67135C1D559}" presName="parentText" presStyleLbl="node1" presStyleIdx="2" presStyleCnt="3">
        <dgm:presLayoutVars>
          <dgm:chMax val="0"/>
          <dgm:bulletEnabled val="1"/>
        </dgm:presLayoutVars>
      </dgm:prSet>
      <dgm:spPr/>
    </dgm:pt>
    <dgm:pt modelId="{838E344C-1291-49E2-9562-138526CEFD30}" type="pres">
      <dgm:prSet presAssocID="{705CABC0-A7B3-4DE0-B0E3-A67135C1D559}" presName="negativeSpace" presStyleCnt="0"/>
      <dgm:spPr/>
    </dgm:pt>
    <dgm:pt modelId="{386624C1-C98D-44AE-BACA-16841267EB36}" type="pres">
      <dgm:prSet presAssocID="{705CABC0-A7B3-4DE0-B0E3-A67135C1D559}" presName="childText" presStyleLbl="conFgAcc1" presStyleIdx="2" presStyleCnt="3" custLinFactNeighborY="4803">
        <dgm:presLayoutVars>
          <dgm:bulletEnabled val="1"/>
        </dgm:presLayoutVars>
      </dgm:prSet>
      <dgm:spPr/>
    </dgm:pt>
  </dgm:ptLst>
  <dgm:cxnLst>
    <dgm:cxn modelId="{FE3F4205-9049-4870-800D-83D17BB464B3}" type="presOf" srcId="{D2BB7C9C-3BFC-4BD1-B73A-F28D8646D78D}" destId="{E4D7EF42-EDE0-4660-8118-ED8553B53EA9}" srcOrd="1" destOrd="0" presId="urn:microsoft.com/office/officeart/2005/8/layout/list1"/>
    <dgm:cxn modelId="{9D4F6B05-FEB1-4150-BAF2-D5FEE65D0301}" srcId="{E272D54D-339E-4146-8E19-DDE8707447C2}" destId="{705CABC0-A7B3-4DE0-B0E3-A67135C1D559}" srcOrd="2" destOrd="0" parTransId="{0F060779-98C7-47B5-BBE5-1AE6D71138F4}" sibTransId="{622E67C4-B693-4AAF-A87F-0485B68C6ED1}"/>
    <dgm:cxn modelId="{3B231B06-B0E2-4764-B8CA-D7D7BD5A611D}" srcId="{51ED7840-FD77-421C-AFED-8C8DC0759AB9}" destId="{D4CAC479-F02C-496B-B9A3-74CBAF9423A8}" srcOrd="1" destOrd="0" parTransId="{695062C4-9BC2-4BD2-B43E-15862C103441}" sibTransId="{37094440-805C-416F-90DB-0CA71BA2F402}"/>
    <dgm:cxn modelId="{FB972810-D2CC-46BB-81DE-DA7A829F4E84}" type="presOf" srcId="{51ED7840-FD77-421C-AFED-8C8DC0759AB9}" destId="{F0488019-830D-4646-9C1E-238ADB274FC8}" srcOrd="0" destOrd="0" presId="urn:microsoft.com/office/officeart/2005/8/layout/list1"/>
    <dgm:cxn modelId="{CA392C19-51C6-4949-A3FA-497C932BAC2B}" type="presOf" srcId="{9C4E716E-67DE-4A1B-9AF6-AE6E812B53D7}" destId="{61AD3FB3-9E7D-44CA-9408-341E400975ED}" srcOrd="0" destOrd="1" presId="urn:microsoft.com/office/officeart/2005/8/layout/list1"/>
    <dgm:cxn modelId="{FC37C019-9707-4970-BF38-D7CD17264757}" type="presOf" srcId="{D2BB7C9C-3BFC-4BD1-B73A-F28D8646D78D}" destId="{BF8EB97E-A326-4DBA-8FCC-A825B3A71ACE}" srcOrd="0" destOrd="0" presId="urn:microsoft.com/office/officeart/2005/8/layout/list1"/>
    <dgm:cxn modelId="{85EAF31B-5351-43BF-BA3B-C997F89D257E}" type="presOf" srcId="{E272D54D-339E-4146-8E19-DDE8707447C2}" destId="{6AB8B872-5882-4772-BD73-E719E4D7674B}" srcOrd="0" destOrd="0" presId="urn:microsoft.com/office/officeart/2005/8/layout/list1"/>
    <dgm:cxn modelId="{71926931-30B6-43FA-B5BF-C711155C62FE}" srcId="{51ED7840-FD77-421C-AFED-8C8DC0759AB9}" destId="{3992E619-A372-4B0C-85B9-6CDF22F51424}" srcOrd="0" destOrd="0" parTransId="{1FAD4882-04E5-4EF7-9A80-C09A5ABA8130}" sibTransId="{9A416B8D-53CD-4918-BE35-5E68988B0BE6}"/>
    <dgm:cxn modelId="{5F29F465-D74C-4D70-B571-AC0FD5DD344D}" type="presOf" srcId="{8E55F32C-B724-43D2-917D-30D50512D52F}" destId="{FA2E9E3C-7BBF-4F9A-96D0-924C3583465A}" srcOrd="0" destOrd="2" presId="urn:microsoft.com/office/officeart/2005/8/layout/list1"/>
    <dgm:cxn modelId="{EF80E26F-A43C-4C05-9A60-FF4D13FA5EF3}" srcId="{705CABC0-A7B3-4DE0-B0E3-A67135C1D559}" destId="{4C6AB002-DE09-4094-A586-4807A47ADDAC}" srcOrd="3" destOrd="0" parTransId="{EE400C93-2274-4822-8DF9-9AC6AE71892F}" sibTransId="{0FA986E2-A7ED-443E-AE6E-C1852A434CAA}"/>
    <dgm:cxn modelId="{29D27D54-1B79-4A1C-BAAE-05B292A8B218}" type="presOf" srcId="{705CABC0-A7B3-4DE0-B0E3-A67135C1D559}" destId="{C8F90ECE-522F-49B8-9470-6996A9E88D99}" srcOrd="1" destOrd="0" presId="urn:microsoft.com/office/officeart/2005/8/layout/list1"/>
    <dgm:cxn modelId="{A459F875-AA87-410E-9201-D384D1B51B61}" srcId="{D2BB7C9C-3BFC-4BD1-B73A-F28D8646D78D}" destId="{9C4E716E-67DE-4A1B-9AF6-AE6E812B53D7}" srcOrd="1" destOrd="0" parTransId="{0492B2FD-324A-4AAE-9EB7-45599AA1B162}" sibTransId="{33AE7066-25D3-4EE1-BDD3-4C1946F637DD}"/>
    <dgm:cxn modelId="{C26AC079-25B1-463D-87E0-3F5D5FD63FCF}" type="presOf" srcId="{51ED7840-FD77-421C-AFED-8C8DC0759AB9}" destId="{B837E656-11C1-4608-9011-04569D04F213}" srcOrd="1" destOrd="0" presId="urn:microsoft.com/office/officeart/2005/8/layout/list1"/>
    <dgm:cxn modelId="{A6A4BF87-3A4E-4637-A147-7B5C518A2DC6}" type="presOf" srcId="{75742E99-EF2D-468C-9E4D-D83F341862BE}" destId="{386624C1-C98D-44AE-BACA-16841267EB36}" srcOrd="0" destOrd="0" presId="urn:microsoft.com/office/officeart/2005/8/layout/list1"/>
    <dgm:cxn modelId="{F9D6108F-62AD-4B50-B896-A6606EB9B996}" type="presOf" srcId="{9A8B4F9C-3403-46FC-8B02-A4F69832E930}" destId="{61AD3FB3-9E7D-44CA-9408-341E400975ED}" srcOrd="0" destOrd="0" presId="urn:microsoft.com/office/officeart/2005/8/layout/list1"/>
    <dgm:cxn modelId="{D273D590-78F1-428C-BCFF-61EB6F0D986A}" type="presOf" srcId="{4C6AB002-DE09-4094-A586-4807A47ADDAC}" destId="{386624C1-C98D-44AE-BACA-16841267EB36}" srcOrd="0" destOrd="3" presId="urn:microsoft.com/office/officeart/2005/8/layout/list1"/>
    <dgm:cxn modelId="{1544CA9C-803A-4AAE-8E1A-0FE56844ED3C}" srcId="{705CABC0-A7B3-4DE0-B0E3-A67135C1D559}" destId="{903DF186-1BDB-4217-92F9-09855DCCC4FB}" srcOrd="2" destOrd="0" parTransId="{E5017B41-F698-4DE2-9A8E-4F0438032D79}" sibTransId="{C52C8297-C6D7-4119-B7E6-5452215A6F4F}"/>
    <dgm:cxn modelId="{A673729E-C99C-40CC-B058-4261CDA67784}" type="presOf" srcId="{903DF186-1BDB-4217-92F9-09855DCCC4FB}" destId="{386624C1-C98D-44AE-BACA-16841267EB36}" srcOrd="0" destOrd="2" presId="urn:microsoft.com/office/officeart/2005/8/layout/list1"/>
    <dgm:cxn modelId="{C6C288A8-ED8A-4518-8041-3767A2116556}" srcId="{E272D54D-339E-4146-8E19-DDE8707447C2}" destId="{D2BB7C9C-3BFC-4BD1-B73A-F28D8646D78D}" srcOrd="0" destOrd="0" parTransId="{CD5A5845-9491-4932-B0E6-20731C402E4D}" sibTransId="{7866F162-C2AB-49C3-93BE-9A7325A3B529}"/>
    <dgm:cxn modelId="{CEDD16AF-9261-4A9C-9A04-9B3F9BC72127}" srcId="{51ED7840-FD77-421C-AFED-8C8DC0759AB9}" destId="{8E55F32C-B724-43D2-917D-30D50512D52F}" srcOrd="2" destOrd="0" parTransId="{C98A074D-CD8F-4554-BDE9-677DF2CACA97}" sibTransId="{94A14C24-937C-41BD-A40C-25079B61EB22}"/>
    <dgm:cxn modelId="{D31647BC-9A3C-4B2C-ACB8-2618AEE8CF7F}" type="presOf" srcId="{27B288F1-D650-432F-8E3A-F1CFD7BEEDB0}" destId="{386624C1-C98D-44AE-BACA-16841267EB36}" srcOrd="0" destOrd="1" presId="urn:microsoft.com/office/officeart/2005/8/layout/list1"/>
    <dgm:cxn modelId="{F377F3C3-C053-4C61-9CEA-930AD0FF399D}" srcId="{705CABC0-A7B3-4DE0-B0E3-A67135C1D559}" destId="{27B288F1-D650-432F-8E3A-F1CFD7BEEDB0}" srcOrd="1" destOrd="0" parTransId="{7024D373-B65E-4D14-B3F5-D7EF7CA04EC4}" sibTransId="{43E71068-9C19-42D5-B3B4-E4B48F00CF48}"/>
    <dgm:cxn modelId="{BF22B9C7-9D4E-491E-B204-88C1DB9D2EA2}" type="presOf" srcId="{705CABC0-A7B3-4DE0-B0E3-A67135C1D559}" destId="{B4EAB872-B57D-4EBD-9F88-D9437DB2F067}" srcOrd="0" destOrd="0" presId="urn:microsoft.com/office/officeart/2005/8/layout/list1"/>
    <dgm:cxn modelId="{E69C5CC8-1228-4841-90B5-312163BC202D}" srcId="{E272D54D-339E-4146-8E19-DDE8707447C2}" destId="{51ED7840-FD77-421C-AFED-8C8DC0759AB9}" srcOrd="1" destOrd="0" parTransId="{B59741C6-1BA1-4CA4-8D86-EFD37B88FBEC}" sibTransId="{37DE0404-EA6F-4836-889A-1BD820287B22}"/>
    <dgm:cxn modelId="{1C4B8BCD-CF3D-4A90-8A51-68FCFCA7397A}" srcId="{D2BB7C9C-3BFC-4BD1-B73A-F28D8646D78D}" destId="{9A8B4F9C-3403-46FC-8B02-A4F69832E930}" srcOrd="0" destOrd="0" parTransId="{4132D538-4058-4364-B99F-218CEEDAFFB6}" sibTransId="{E6EA43C3-35EA-4E87-8CE4-973267442B49}"/>
    <dgm:cxn modelId="{CA6A38D0-6E97-4905-AF29-CF51EDB06F32}" srcId="{705CABC0-A7B3-4DE0-B0E3-A67135C1D559}" destId="{75742E99-EF2D-468C-9E4D-D83F341862BE}" srcOrd="0" destOrd="0" parTransId="{378021C9-3565-4EC7-9E16-F44DD3046F8E}" sibTransId="{D83930DF-23FD-441A-8974-F9014ECE7D4C}"/>
    <dgm:cxn modelId="{F054C7D8-2846-4D7A-8DC3-8475D6BFFEF1}" type="presOf" srcId="{3992E619-A372-4B0C-85B9-6CDF22F51424}" destId="{FA2E9E3C-7BBF-4F9A-96D0-924C3583465A}" srcOrd="0" destOrd="0" presId="urn:microsoft.com/office/officeart/2005/8/layout/list1"/>
    <dgm:cxn modelId="{888FF2FD-2A69-4275-8003-F065FF5F0149}" type="presOf" srcId="{D4CAC479-F02C-496B-B9A3-74CBAF9423A8}" destId="{FA2E9E3C-7BBF-4F9A-96D0-924C3583465A}" srcOrd="0" destOrd="1" presId="urn:microsoft.com/office/officeart/2005/8/layout/list1"/>
    <dgm:cxn modelId="{3C26BE5F-BE6A-4F5F-8013-C388DBA10C65}" type="presParOf" srcId="{6AB8B872-5882-4772-BD73-E719E4D7674B}" destId="{47EF57E5-C15F-44BF-9B4F-9672279F490B}" srcOrd="0" destOrd="0" presId="urn:microsoft.com/office/officeart/2005/8/layout/list1"/>
    <dgm:cxn modelId="{C4F47D5D-AA51-45CB-9AF1-81EC2EBC6D9D}" type="presParOf" srcId="{47EF57E5-C15F-44BF-9B4F-9672279F490B}" destId="{BF8EB97E-A326-4DBA-8FCC-A825B3A71ACE}" srcOrd="0" destOrd="0" presId="urn:microsoft.com/office/officeart/2005/8/layout/list1"/>
    <dgm:cxn modelId="{9374D123-A218-47C6-9332-6EF90E388676}" type="presParOf" srcId="{47EF57E5-C15F-44BF-9B4F-9672279F490B}" destId="{E4D7EF42-EDE0-4660-8118-ED8553B53EA9}" srcOrd="1" destOrd="0" presId="urn:microsoft.com/office/officeart/2005/8/layout/list1"/>
    <dgm:cxn modelId="{433E41E4-929D-43E5-A5CC-0E31B96B5D2C}" type="presParOf" srcId="{6AB8B872-5882-4772-BD73-E719E4D7674B}" destId="{770CE83D-A97C-47A2-B126-DDE4FC7AB017}" srcOrd="1" destOrd="0" presId="urn:microsoft.com/office/officeart/2005/8/layout/list1"/>
    <dgm:cxn modelId="{81223704-8F4D-4DD7-8A8E-D7D01DF7988C}" type="presParOf" srcId="{6AB8B872-5882-4772-BD73-E719E4D7674B}" destId="{61AD3FB3-9E7D-44CA-9408-341E400975ED}" srcOrd="2" destOrd="0" presId="urn:microsoft.com/office/officeart/2005/8/layout/list1"/>
    <dgm:cxn modelId="{B67E6CD8-D3C5-4B36-B104-60863CC393B7}" type="presParOf" srcId="{6AB8B872-5882-4772-BD73-E719E4D7674B}" destId="{24754CC4-4BE4-4759-A689-BDC3E0C18C10}" srcOrd="3" destOrd="0" presId="urn:microsoft.com/office/officeart/2005/8/layout/list1"/>
    <dgm:cxn modelId="{336E7D6A-8FAC-490D-B0A4-0E847C882B98}" type="presParOf" srcId="{6AB8B872-5882-4772-BD73-E719E4D7674B}" destId="{027D410E-B5A7-407B-9BAA-773EB3B24611}" srcOrd="4" destOrd="0" presId="urn:microsoft.com/office/officeart/2005/8/layout/list1"/>
    <dgm:cxn modelId="{92103095-66FC-4DD2-B8A3-FED3F84F3A69}" type="presParOf" srcId="{027D410E-B5A7-407B-9BAA-773EB3B24611}" destId="{F0488019-830D-4646-9C1E-238ADB274FC8}" srcOrd="0" destOrd="0" presId="urn:microsoft.com/office/officeart/2005/8/layout/list1"/>
    <dgm:cxn modelId="{28274EB0-3415-4129-BD5B-05FFE9C50E16}" type="presParOf" srcId="{027D410E-B5A7-407B-9BAA-773EB3B24611}" destId="{B837E656-11C1-4608-9011-04569D04F213}" srcOrd="1" destOrd="0" presId="urn:microsoft.com/office/officeart/2005/8/layout/list1"/>
    <dgm:cxn modelId="{00342748-7AB0-4722-BC3F-737C721F7E83}" type="presParOf" srcId="{6AB8B872-5882-4772-BD73-E719E4D7674B}" destId="{754B47EB-E1C1-4B3B-9670-DF950F0EB007}" srcOrd="5" destOrd="0" presId="urn:microsoft.com/office/officeart/2005/8/layout/list1"/>
    <dgm:cxn modelId="{E3B3A12E-8C00-4210-A778-C46B1D7C247D}" type="presParOf" srcId="{6AB8B872-5882-4772-BD73-E719E4D7674B}" destId="{FA2E9E3C-7BBF-4F9A-96D0-924C3583465A}" srcOrd="6" destOrd="0" presId="urn:microsoft.com/office/officeart/2005/8/layout/list1"/>
    <dgm:cxn modelId="{895AF018-8EF8-4D31-A724-369B1F4D36EA}" type="presParOf" srcId="{6AB8B872-5882-4772-BD73-E719E4D7674B}" destId="{E8E3E8A2-8002-4ED7-A9A7-3CCAD710FB3B}" srcOrd="7" destOrd="0" presId="urn:microsoft.com/office/officeart/2005/8/layout/list1"/>
    <dgm:cxn modelId="{AE0A0CAA-EC2D-497C-B618-5052BC086401}" type="presParOf" srcId="{6AB8B872-5882-4772-BD73-E719E4D7674B}" destId="{C918486E-619C-4370-BC7B-41EC98C071F5}" srcOrd="8" destOrd="0" presId="urn:microsoft.com/office/officeart/2005/8/layout/list1"/>
    <dgm:cxn modelId="{E558282B-F578-49EF-B76E-B602DE87F9C5}" type="presParOf" srcId="{C918486E-619C-4370-BC7B-41EC98C071F5}" destId="{B4EAB872-B57D-4EBD-9F88-D9437DB2F067}" srcOrd="0" destOrd="0" presId="urn:microsoft.com/office/officeart/2005/8/layout/list1"/>
    <dgm:cxn modelId="{469B806C-76B1-4385-BEB4-A7B6BAB11123}" type="presParOf" srcId="{C918486E-619C-4370-BC7B-41EC98C071F5}" destId="{C8F90ECE-522F-49B8-9470-6996A9E88D99}" srcOrd="1" destOrd="0" presId="urn:microsoft.com/office/officeart/2005/8/layout/list1"/>
    <dgm:cxn modelId="{AF158142-E95A-40BD-B89C-D05E573C72A7}" type="presParOf" srcId="{6AB8B872-5882-4772-BD73-E719E4D7674B}" destId="{838E344C-1291-49E2-9562-138526CEFD30}" srcOrd="9" destOrd="0" presId="urn:microsoft.com/office/officeart/2005/8/layout/list1"/>
    <dgm:cxn modelId="{4A4ADE51-0C8C-41B2-BFE0-F1A2374070C0}" type="presParOf" srcId="{6AB8B872-5882-4772-BD73-E719E4D7674B}" destId="{386624C1-C98D-44AE-BACA-16841267EB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8BF334-6616-4B65-BFCF-D4AB4D88592E}" type="doc">
      <dgm:prSet loTypeId="urn:microsoft.com/office/officeart/2005/8/layout/hierarchy4" loCatId="list" qsTypeId="urn:microsoft.com/office/officeart/2005/8/quickstyle/simple1" qsCatId="simple" csTypeId="urn:microsoft.com/office/officeart/2005/8/colors/accent2_2" csCatId="accent2" phldr="1"/>
      <dgm:spPr/>
      <dgm:t>
        <a:bodyPr/>
        <a:lstStyle/>
        <a:p>
          <a:endParaRPr lang="en-GB"/>
        </a:p>
      </dgm:t>
    </dgm:pt>
    <dgm:pt modelId="{4E1D0A34-E73B-443B-8DC6-D5C66CD61A29}">
      <dgm:prSet phldrT="[Tex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“This has provided a framework for us to be able to develop necessary support and information to our campus community” Small and specialist provider</a:t>
          </a:r>
        </a:p>
      </dgm:t>
    </dgm:pt>
    <dgm:pt modelId="{9EDB9163-79FC-4951-975D-0B0F82458892}" type="parTrans" cxnId="{5B38B09A-E12D-4EC1-8EBF-F9657CD93086}">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2539452E-91C7-419D-A617-EE0870D88653}" type="sibTrans" cxnId="{5B38B09A-E12D-4EC1-8EBF-F9657CD93086}">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FE303C99-68B1-482E-B2CB-3326DC44C41E}">
      <dgm:prSet phldrT="[Tex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“The expectations have set a benchmark for us to meet and exceed. They also provide a framework for internal reporting.” Research-intensive provider</a:t>
          </a:r>
        </a:p>
      </dgm:t>
    </dgm:pt>
    <dgm:pt modelId="{A7E80C34-E4AE-431A-A130-F46F84A63ABD}" type="parTrans" cxnId="{28DA53C9-0154-4A78-9441-C29F851F41EE}">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6AABB539-5A71-49BC-A52F-E28FE2AB0AA1}" type="sibTrans" cxnId="{28DA53C9-0154-4A78-9441-C29F851F41EE}">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4CDFA59C-14C2-4B87-9442-D72A6DB108BB}">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“The expectations have formed the basis of our institution's approach in this respect and informed actions within the College's wider EDI development plan</a:t>
          </a:r>
          <a:r>
            <a:rPr lang="en-GB" sz="1200" b="1" i="0">
              <a:latin typeface="Lato" panose="020F0502020204030203" pitchFamily="34" charset="0"/>
              <a:ea typeface="Lato" panose="020F0502020204030203" pitchFamily="34" charset="0"/>
              <a:cs typeface="Lato" panose="020F0502020204030203" pitchFamily="34" charset="0"/>
            </a:rPr>
            <a:t>” </a:t>
          </a:r>
          <a:br>
            <a:rPr lang="en-GB" sz="1200" b="1" i="0">
              <a:latin typeface="Lato" panose="020F0502020204030203" pitchFamily="34" charset="0"/>
              <a:ea typeface="Lato" panose="020F0502020204030203" pitchFamily="34" charset="0"/>
              <a:cs typeface="Lato" panose="020F0502020204030203" pitchFamily="34" charset="0"/>
            </a:rPr>
          </a:br>
          <a:r>
            <a:rPr lang="en-GB" sz="1200" b="1" i="0">
              <a:latin typeface="Lato" panose="020F0502020204030203" pitchFamily="34" charset="0"/>
              <a:ea typeface="Lato" panose="020F0502020204030203" pitchFamily="34" charset="0"/>
              <a:cs typeface="Lato" panose="020F0502020204030203" pitchFamily="34" charset="0"/>
            </a:rPr>
            <a:t>FE </a:t>
          </a:r>
          <a:r>
            <a:rPr lang="en-GB" sz="1200" b="1" i="0" dirty="0">
              <a:latin typeface="Lato" panose="020F0502020204030203" pitchFamily="34" charset="0"/>
              <a:ea typeface="Lato" panose="020F0502020204030203" pitchFamily="34" charset="0"/>
              <a:cs typeface="Lato" panose="020F0502020204030203" pitchFamily="34" charset="0"/>
            </a:rPr>
            <a:t>College provider</a:t>
          </a:r>
        </a:p>
      </dgm:t>
    </dgm:pt>
    <dgm:pt modelId="{D224FEC2-73A3-4107-9D44-2E3A50B44886}" type="parTrans" cxnId="{CAEF9DCA-EE96-4C0E-AEB9-6F79F4D11D04}">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811B8521-D445-4819-AD26-53AD18876D46}" type="sibTrans" cxnId="{CAEF9DCA-EE96-4C0E-AEB9-6F79F4D11D04}">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FB8C5284-DB4E-426B-83DC-DAA69130D5DB}">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“It led us to undertake a comprehensive review of policies and procedures and also to ensure that there was a focus on student and staff training and awareness raising.” Other provider</a:t>
          </a:r>
        </a:p>
      </dgm:t>
    </dgm:pt>
    <dgm:pt modelId="{ECD09A5A-ABE0-4814-B6B1-DAA684077483}" type="parTrans" cxnId="{5B6867DF-CF8C-4555-8F7C-747043836A86}">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0AFF75E4-763F-42C2-A284-E93A6504BF58}" type="sibTrans" cxnId="{5B6867DF-CF8C-4555-8F7C-747043836A86}">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BADE7100-5369-47B1-92BF-F150818CA2F8}">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“We have reviewed and updated all of our core/key policies, informed by the OfS expectations and in collaboration with our students’ union. We have also  delivered training to twenty senior colleagues (again, including our SU) in relation to sexual misconduct, informed - in part - by the OfS expectations. The OfS expectations - and our response to them - have also been discussed at various University committees, including at Board of Governors level.” Post-1992 provider</a:t>
          </a:r>
        </a:p>
      </dgm:t>
    </dgm:pt>
    <dgm:pt modelId="{5E52C864-57F9-4687-8C61-ED467BCD354A}" type="parTrans" cxnId="{06C4123D-BF26-4B03-B5DC-CF9BF80F7E58}">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1540AC90-2025-4488-8004-F37A00F063D3}" type="sibTrans" cxnId="{06C4123D-BF26-4B03-B5DC-CF9BF80F7E58}">
      <dgm:prSet/>
      <dgm:spPr/>
      <dgm:t>
        <a:bodyPr/>
        <a:lstStyle/>
        <a:p>
          <a:endParaRPr lang="en-GB" sz="1200" b="1" i="0">
            <a:latin typeface="Lato" panose="020F0502020204030203" pitchFamily="34" charset="0"/>
            <a:ea typeface="Lato" panose="020F0502020204030203" pitchFamily="34" charset="0"/>
            <a:cs typeface="Lato" panose="020F0502020204030203" pitchFamily="34" charset="0"/>
          </a:endParaRPr>
        </a:p>
      </dgm:t>
    </dgm:pt>
    <dgm:pt modelId="{284A007A-F084-45BC-ABE8-F541FF670043}" type="pres">
      <dgm:prSet presAssocID="{518BF334-6616-4B65-BFCF-D4AB4D88592E}" presName="Name0" presStyleCnt="0">
        <dgm:presLayoutVars>
          <dgm:chPref val="1"/>
          <dgm:dir/>
          <dgm:animOne val="branch"/>
          <dgm:animLvl val="lvl"/>
          <dgm:resizeHandles/>
        </dgm:presLayoutVars>
      </dgm:prSet>
      <dgm:spPr/>
    </dgm:pt>
    <dgm:pt modelId="{C66C2DAA-B17C-4C18-A376-D58869C96D18}" type="pres">
      <dgm:prSet presAssocID="{4E1D0A34-E73B-443B-8DC6-D5C66CD61A29}" presName="vertOne" presStyleCnt="0"/>
      <dgm:spPr/>
    </dgm:pt>
    <dgm:pt modelId="{0CF5A37D-31C1-4396-9333-EB1EDEC6493E}" type="pres">
      <dgm:prSet presAssocID="{4E1D0A34-E73B-443B-8DC6-D5C66CD61A29}" presName="txOne" presStyleLbl="node0" presStyleIdx="0" presStyleCnt="5">
        <dgm:presLayoutVars>
          <dgm:chPref val="3"/>
        </dgm:presLayoutVars>
      </dgm:prSet>
      <dgm:spPr/>
    </dgm:pt>
    <dgm:pt modelId="{09DA973C-D1E0-451B-A688-DF5C1931A163}" type="pres">
      <dgm:prSet presAssocID="{4E1D0A34-E73B-443B-8DC6-D5C66CD61A29}" presName="horzOne" presStyleCnt="0"/>
      <dgm:spPr/>
    </dgm:pt>
    <dgm:pt modelId="{41E4DDB6-29A1-4744-9CCB-590C99891918}" type="pres">
      <dgm:prSet presAssocID="{2539452E-91C7-419D-A617-EE0870D88653}" presName="sibSpaceOne" presStyleCnt="0"/>
      <dgm:spPr/>
    </dgm:pt>
    <dgm:pt modelId="{C8B307E0-0AC5-4365-88FB-09539D988835}" type="pres">
      <dgm:prSet presAssocID="{4CDFA59C-14C2-4B87-9442-D72A6DB108BB}" presName="vertOne" presStyleCnt="0"/>
      <dgm:spPr/>
    </dgm:pt>
    <dgm:pt modelId="{F482EB75-6689-4D51-9A47-FA7FC672D3F1}" type="pres">
      <dgm:prSet presAssocID="{4CDFA59C-14C2-4B87-9442-D72A6DB108BB}" presName="txOne" presStyleLbl="node0" presStyleIdx="1" presStyleCnt="5">
        <dgm:presLayoutVars>
          <dgm:chPref val="3"/>
        </dgm:presLayoutVars>
      </dgm:prSet>
      <dgm:spPr/>
    </dgm:pt>
    <dgm:pt modelId="{C9440A6E-A386-4EA6-B252-4493C42272D7}" type="pres">
      <dgm:prSet presAssocID="{4CDFA59C-14C2-4B87-9442-D72A6DB108BB}" presName="horzOne" presStyleCnt="0"/>
      <dgm:spPr/>
    </dgm:pt>
    <dgm:pt modelId="{17165D2B-FF1F-4504-980E-F778471CEA02}" type="pres">
      <dgm:prSet presAssocID="{811B8521-D445-4819-AD26-53AD18876D46}" presName="sibSpaceOne" presStyleCnt="0"/>
      <dgm:spPr/>
    </dgm:pt>
    <dgm:pt modelId="{3852A21E-F524-452B-B5CF-316954CCC601}" type="pres">
      <dgm:prSet presAssocID="{FE303C99-68B1-482E-B2CB-3326DC44C41E}" presName="vertOne" presStyleCnt="0"/>
      <dgm:spPr/>
    </dgm:pt>
    <dgm:pt modelId="{CF4F8094-6D71-4E89-8F70-5C7E931E550A}" type="pres">
      <dgm:prSet presAssocID="{FE303C99-68B1-482E-B2CB-3326DC44C41E}" presName="txOne" presStyleLbl="node0" presStyleIdx="2" presStyleCnt="5">
        <dgm:presLayoutVars>
          <dgm:chPref val="3"/>
        </dgm:presLayoutVars>
      </dgm:prSet>
      <dgm:spPr/>
    </dgm:pt>
    <dgm:pt modelId="{C52A318A-4E3C-4965-9605-F9ABE3FE42DB}" type="pres">
      <dgm:prSet presAssocID="{FE303C99-68B1-482E-B2CB-3326DC44C41E}" presName="horzOne" presStyleCnt="0"/>
      <dgm:spPr/>
    </dgm:pt>
    <dgm:pt modelId="{F7B694A8-CF72-4931-A8FC-0949FF9DE6BA}" type="pres">
      <dgm:prSet presAssocID="{6AABB539-5A71-49BC-A52F-E28FE2AB0AA1}" presName="sibSpaceOne" presStyleCnt="0"/>
      <dgm:spPr/>
    </dgm:pt>
    <dgm:pt modelId="{B0715E07-F12D-4924-8ACA-BDE054D1AD0D}" type="pres">
      <dgm:prSet presAssocID="{FB8C5284-DB4E-426B-83DC-DAA69130D5DB}" presName="vertOne" presStyleCnt="0"/>
      <dgm:spPr/>
    </dgm:pt>
    <dgm:pt modelId="{6682319B-FFB3-4511-A3A5-BDFDF24A9B44}" type="pres">
      <dgm:prSet presAssocID="{FB8C5284-DB4E-426B-83DC-DAA69130D5DB}" presName="txOne" presStyleLbl="node0" presStyleIdx="3" presStyleCnt="5">
        <dgm:presLayoutVars>
          <dgm:chPref val="3"/>
        </dgm:presLayoutVars>
      </dgm:prSet>
      <dgm:spPr/>
    </dgm:pt>
    <dgm:pt modelId="{E5835988-9CC5-431B-8927-CA8DF148C974}" type="pres">
      <dgm:prSet presAssocID="{FB8C5284-DB4E-426B-83DC-DAA69130D5DB}" presName="horzOne" presStyleCnt="0"/>
      <dgm:spPr/>
    </dgm:pt>
    <dgm:pt modelId="{C3E7C7B1-95DC-4180-A945-6696C27318DE}" type="pres">
      <dgm:prSet presAssocID="{0AFF75E4-763F-42C2-A284-E93A6504BF58}" presName="sibSpaceOne" presStyleCnt="0"/>
      <dgm:spPr/>
    </dgm:pt>
    <dgm:pt modelId="{CDDB7740-E27C-47AE-8CFD-CDE473FBFA32}" type="pres">
      <dgm:prSet presAssocID="{BADE7100-5369-47B1-92BF-F150818CA2F8}" presName="vertOne" presStyleCnt="0"/>
      <dgm:spPr/>
    </dgm:pt>
    <dgm:pt modelId="{9ED15772-4AA5-4E69-B8D5-C343609D60BF}" type="pres">
      <dgm:prSet presAssocID="{BADE7100-5369-47B1-92BF-F150818CA2F8}" presName="txOne" presStyleLbl="node0" presStyleIdx="4" presStyleCnt="5" custScaleX="148581">
        <dgm:presLayoutVars>
          <dgm:chPref val="3"/>
        </dgm:presLayoutVars>
      </dgm:prSet>
      <dgm:spPr/>
    </dgm:pt>
    <dgm:pt modelId="{C698CCAE-E92F-4C11-A3F8-3E9FBBFF9C02}" type="pres">
      <dgm:prSet presAssocID="{BADE7100-5369-47B1-92BF-F150818CA2F8}" presName="horzOne" presStyleCnt="0"/>
      <dgm:spPr/>
    </dgm:pt>
  </dgm:ptLst>
  <dgm:cxnLst>
    <dgm:cxn modelId="{06C4123D-BF26-4B03-B5DC-CF9BF80F7E58}" srcId="{518BF334-6616-4B65-BFCF-D4AB4D88592E}" destId="{BADE7100-5369-47B1-92BF-F150818CA2F8}" srcOrd="4" destOrd="0" parTransId="{5E52C864-57F9-4687-8C61-ED467BCD354A}" sibTransId="{1540AC90-2025-4488-8004-F37A00F063D3}"/>
    <dgm:cxn modelId="{BA7BC447-3B7F-4EB1-9F2E-30643F18C962}" type="presOf" srcId="{FE303C99-68B1-482E-B2CB-3326DC44C41E}" destId="{CF4F8094-6D71-4E89-8F70-5C7E931E550A}" srcOrd="0" destOrd="0" presId="urn:microsoft.com/office/officeart/2005/8/layout/hierarchy4"/>
    <dgm:cxn modelId="{BCD9E959-C0C8-46FD-B38E-09E2A0AB7D31}" type="presOf" srcId="{4CDFA59C-14C2-4B87-9442-D72A6DB108BB}" destId="{F482EB75-6689-4D51-9A47-FA7FC672D3F1}" srcOrd="0" destOrd="0" presId="urn:microsoft.com/office/officeart/2005/8/layout/hierarchy4"/>
    <dgm:cxn modelId="{5B38B09A-E12D-4EC1-8EBF-F9657CD93086}" srcId="{518BF334-6616-4B65-BFCF-D4AB4D88592E}" destId="{4E1D0A34-E73B-443B-8DC6-D5C66CD61A29}" srcOrd="0" destOrd="0" parTransId="{9EDB9163-79FC-4951-975D-0B0F82458892}" sibTransId="{2539452E-91C7-419D-A617-EE0870D88653}"/>
    <dgm:cxn modelId="{27EFB9B2-42CD-41B7-B6E6-891A465BCB42}" type="presOf" srcId="{518BF334-6616-4B65-BFCF-D4AB4D88592E}" destId="{284A007A-F084-45BC-ABE8-F541FF670043}" srcOrd="0" destOrd="0" presId="urn:microsoft.com/office/officeart/2005/8/layout/hierarchy4"/>
    <dgm:cxn modelId="{84A52CB8-631F-4231-BE69-F1FB8C5E5326}" type="presOf" srcId="{4E1D0A34-E73B-443B-8DC6-D5C66CD61A29}" destId="{0CF5A37D-31C1-4396-9333-EB1EDEC6493E}" srcOrd="0" destOrd="0" presId="urn:microsoft.com/office/officeart/2005/8/layout/hierarchy4"/>
    <dgm:cxn modelId="{28DA53C9-0154-4A78-9441-C29F851F41EE}" srcId="{518BF334-6616-4B65-BFCF-D4AB4D88592E}" destId="{FE303C99-68B1-482E-B2CB-3326DC44C41E}" srcOrd="2" destOrd="0" parTransId="{A7E80C34-E4AE-431A-A130-F46F84A63ABD}" sibTransId="{6AABB539-5A71-49BC-A52F-E28FE2AB0AA1}"/>
    <dgm:cxn modelId="{CAEF9DCA-EE96-4C0E-AEB9-6F79F4D11D04}" srcId="{518BF334-6616-4B65-BFCF-D4AB4D88592E}" destId="{4CDFA59C-14C2-4B87-9442-D72A6DB108BB}" srcOrd="1" destOrd="0" parTransId="{D224FEC2-73A3-4107-9D44-2E3A50B44886}" sibTransId="{811B8521-D445-4819-AD26-53AD18876D46}"/>
    <dgm:cxn modelId="{5B6867DF-CF8C-4555-8F7C-747043836A86}" srcId="{518BF334-6616-4B65-BFCF-D4AB4D88592E}" destId="{FB8C5284-DB4E-426B-83DC-DAA69130D5DB}" srcOrd="3" destOrd="0" parTransId="{ECD09A5A-ABE0-4814-B6B1-DAA684077483}" sibTransId="{0AFF75E4-763F-42C2-A284-E93A6504BF58}"/>
    <dgm:cxn modelId="{CCF6E7EC-CF8E-45DD-BB27-8233AE525FB7}" type="presOf" srcId="{FB8C5284-DB4E-426B-83DC-DAA69130D5DB}" destId="{6682319B-FFB3-4511-A3A5-BDFDF24A9B44}" srcOrd="0" destOrd="0" presId="urn:microsoft.com/office/officeart/2005/8/layout/hierarchy4"/>
    <dgm:cxn modelId="{152D84F4-987C-449F-ADF9-301EF8BEA291}" type="presOf" srcId="{BADE7100-5369-47B1-92BF-F150818CA2F8}" destId="{9ED15772-4AA5-4E69-B8D5-C343609D60BF}" srcOrd="0" destOrd="0" presId="urn:microsoft.com/office/officeart/2005/8/layout/hierarchy4"/>
    <dgm:cxn modelId="{23C825F8-927B-4CFB-8F06-261D5AEE7ACC}" type="presParOf" srcId="{284A007A-F084-45BC-ABE8-F541FF670043}" destId="{C66C2DAA-B17C-4C18-A376-D58869C96D18}" srcOrd="0" destOrd="0" presId="urn:microsoft.com/office/officeart/2005/8/layout/hierarchy4"/>
    <dgm:cxn modelId="{01958814-4375-4E29-9656-3BD8E1FC81FA}" type="presParOf" srcId="{C66C2DAA-B17C-4C18-A376-D58869C96D18}" destId="{0CF5A37D-31C1-4396-9333-EB1EDEC6493E}" srcOrd="0" destOrd="0" presId="urn:microsoft.com/office/officeart/2005/8/layout/hierarchy4"/>
    <dgm:cxn modelId="{15C7EE2F-8AC8-416A-BEFE-70ABB0FC0507}" type="presParOf" srcId="{C66C2DAA-B17C-4C18-A376-D58869C96D18}" destId="{09DA973C-D1E0-451B-A688-DF5C1931A163}" srcOrd="1" destOrd="0" presId="urn:microsoft.com/office/officeart/2005/8/layout/hierarchy4"/>
    <dgm:cxn modelId="{D6D8EEE4-CD93-404C-8EEA-9A191873D1A7}" type="presParOf" srcId="{284A007A-F084-45BC-ABE8-F541FF670043}" destId="{41E4DDB6-29A1-4744-9CCB-590C99891918}" srcOrd="1" destOrd="0" presId="urn:microsoft.com/office/officeart/2005/8/layout/hierarchy4"/>
    <dgm:cxn modelId="{3F8D7D72-F7B9-4A05-BE39-0A0894A4C679}" type="presParOf" srcId="{284A007A-F084-45BC-ABE8-F541FF670043}" destId="{C8B307E0-0AC5-4365-88FB-09539D988835}" srcOrd="2" destOrd="0" presId="urn:microsoft.com/office/officeart/2005/8/layout/hierarchy4"/>
    <dgm:cxn modelId="{36681F2C-1D91-45A7-A4F5-08E2E56E3C37}" type="presParOf" srcId="{C8B307E0-0AC5-4365-88FB-09539D988835}" destId="{F482EB75-6689-4D51-9A47-FA7FC672D3F1}" srcOrd="0" destOrd="0" presId="urn:microsoft.com/office/officeart/2005/8/layout/hierarchy4"/>
    <dgm:cxn modelId="{FBDCB097-B2DD-403E-BD86-F31DF793DF13}" type="presParOf" srcId="{C8B307E0-0AC5-4365-88FB-09539D988835}" destId="{C9440A6E-A386-4EA6-B252-4493C42272D7}" srcOrd="1" destOrd="0" presId="urn:microsoft.com/office/officeart/2005/8/layout/hierarchy4"/>
    <dgm:cxn modelId="{B5840D28-8519-408A-B4A1-606B555C9A23}" type="presParOf" srcId="{284A007A-F084-45BC-ABE8-F541FF670043}" destId="{17165D2B-FF1F-4504-980E-F778471CEA02}" srcOrd="3" destOrd="0" presId="urn:microsoft.com/office/officeart/2005/8/layout/hierarchy4"/>
    <dgm:cxn modelId="{B0BF8F70-5ACF-488D-B2B1-C7BD8D5E0F83}" type="presParOf" srcId="{284A007A-F084-45BC-ABE8-F541FF670043}" destId="{3852A21E-F524-452B-B5CF-316954CCC601}" srcOrd="4" destOrd="0" presId="urn:microsoft.com/office/officeart/2005/8/layout/hierarchy4"/>
    <dgm:cxn modelId="{451A0B5B-4A8D-4A45-A031-521945C20F20}" type="presParOf" srcId="{3852A21E-F524-452B-B5CF-316954CCC601}" destId="{CF4F8094-6D71-4E89-8F70-5C7E931E550A}" srcOrd="0" destOrd="0" presId="urn:microsoft.com/office/officeart/2005/8/layout/hierarchy4"/>
    <dgm:cxn modelId="{A9AF241E-02C2-4B24-B729-48A62DDC857E}" type="presParOf" srcId="{3852A21E-F524-452B-B5CF-316954CCC601}" destId="{C52A318A-4E3C-4965-9605-F9ABE3FE42DB}" srcOrd="1" destOrd="0" presId="urn:microsoft.com/office/officeart/2005/8/layout/hierarchy4"/>
    <dgm:cxn modelId="{7E86F795-DD36-4BEF-AEA2-C4DC2CBF04D5}" type="presParOf" srcId="{284A007A-F084-45BC-ABE8-F541FF670043}" destId="{F7B694A8-CF72-4931-A8FC-0949FF9DE6BA}" srcOrd="5" destOrd="0" presId="urn:microsoft.com/office/officeart/2005/8/layout/hierarchy4"/>
    <dgm:cxn modelId="{BDA496CF-D5E4-466E-917D-3EA017DD9D51}" type="presParOf" srcId="{284A007A-F084-45BC-ABE8-F541FF670043}" destId="{B0715E07-F12D-4924-8ACA-BDE054D1AD0D}" srcOrd="6" destOrd="0" presId="urn:microsoft.com/office/officeart/2005/8/layout/hierarchy4"/>
    <dgm:cxn modelId="{8532D077-1969-42F6-B9A3-7A52E99EDFC6}" type="presParOf" srcId="{B0715E07-F12D-4924-8ACA-BDE054D1AD0D}" destId="{6682319B-FFB3-4511-A3A5-BDFDF24A9B44}" srcOrd="0" destOrd="0" presId="urn:microsoft.com/office/officeart/2005/8/layout/hierarchy4"/>
    <dgm:cxn modelId="{EBD22956-340B-4947-A188-396A398C30D2}" type="presParOf" srcId="{B0715E07-F12D-4924-8ACA-BDE054D1AD0D}" destId="{E5835988-9CC5-431B-8927-CA8DF148C974}" srcOrd="1" destOrd="0" presId="urn:microsoft.com/office/officeart/2005/8/layout/hierarchy4"/>
    <dgm:cxn modelId="{4CD8ACD1-052A-4B9D-8ABE-37D934ECF568}" type="presParOf" srcId="{284A007A-F084-45BC-ABE8-F541FF670043}" destId="{C3E7C7B1-95DC-4180-A945-6696C27318DE}" srcOrd="7" destOrd="0" presId="urn:microsoft.com/office/officeart/2005/8/layout/hierarchy4"/>
    <dgm:cxn modelId="{34059D68-E52B-4255-A83F-89F04DC4CF9F}" type="presParOf" srcId="{284A007A-F084-45BC-ABE8-F541FF670043}" destId="{CDDB7740-E27C-47AE-8CFD-CDE473FBFA32}" srcOrd="8" destOrd="0" presId="urn:microsoft.com/office/officeart/2005/8/layout/hierarchy4"/>
    <dgm:cxn modelId="{1DD473A8-3120-4B54-B059-9C021A012A65}" type="presParOf" srcId="{CDDB7740-E27C-47AE-8CFD-CDE473FBFA32}" destId="{9ED15772-4AA5-4E69-B8D5-C343609D60BF}" srcOrd="0" destOrd="0" presId="urn:microsoft.com/office/officeart/2005/8/layout/hierarchy4"/>
    <dgm:cxn modelId="{E79FA3A6-C2BA-47D0-BCEE-C3342E237595}" type="presParOf" srcId="{CDDB7740-E27C-47AE-8CFD-CDE473FBFA32}" destId="{C698CCAE-E92F-4C11-A3F8-3E9FBBFF9C0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8BF334-6616-4B65-BFCF-D4AB4D88592E}" type="doc">
      <dgm:prSet loTypeId="urn:microsoft.com/office/officeart/2005/8/layout/architecture" loCatId="list" qsTypeId="urn:microsoft.com/office/officeart/2005/8/quickstyle/simple1" qsCatId="simple" csTypeId="urn:microsoft.com/office/officeart/2005/8/colors/accent2_2" csCatId="accent2" phldr="1"/>
      <dgm:spPr/>
      <dgm:t>
        <a:bodyPr/>
        <a:lstStyle/>
        <a:p>
          <a:endParaRPr lang="en-GB"/>
        </a:p>
      </dgm:t>
    </dgm:pt>
    <dgm:pt modelId="{4E1D0A34-E73B-443B-8DC6-D5C66CD61A29}">
      <dgm:prSet phldrT="[Text]" custT="1"/>
      <dgm:spPr/>
      <dgm:t>
        <a:bodyPr/>
        <a:lstStyle/>
        <a:p>
          <a:r>
            <a:rPr lang="en-GB" sz="1200" b="1" dirty="0">
              <a:latin typeface="Lato" panose="020F0502020204030203" pitchFamily="34" charset="0"/>
              <a:ea typeface="Lato" panose="020F0502020204030203" pitchFamily="34" charset="0"/>
              <a:cs typeface="Lato" panose="020F0502020204030203" pitchFamily="34" charset="0"/>
            </a:rPr>
            <a:t>“Informed use of external resources and experiences, but work - and commitment to improve in this area - pre-dates sectoral initiatives” Small and specialist provider</a:t>
          </a:r>
        </a:p>
      </dgm:t>
    </dgm:pt>
    <dgm:pt modelId="{9EDB9163-79FC-4951-975D-0B0F82458892}" type="parTrans" cxnId="{5B38B09A-E12D-4EC1-8EBF-F9657CD93086}">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2539452E-91C7-419D-A617-EE0870D88653}" type="sibTrans" cxnId="{5B38B09A-E12D-4EC1-8EBF-F9657CD93086}">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AD432080-17D6-4E56-8F2A-158DC1D864DC}">
      <dgm:prSet custT="1"/>
      <dgm:spPr/>
      <dgm:t>
        <a:bodyPr/>
        <a:lstStyle/>
        <a:p>
          <a:r>
            <a:rPr lang="en-GB" sz="1200" b="1" dirty="0">
              <a:latin typeface="Lato" panose="020F0502020204030203" pitchFamily="34" charset="0"/>
              <a:ea typeface="Lato" panose="020F0502020204030203" pitchFamily="34" charset="0"/>
              <a:cs typeface="Lato" panose="020F0502020204030203" pitchFamily="34" charset="0"/>
            </a:rPr>
            <a:t>“Our work in this area began in earnest in 2015, influenced by student campaigns / activism and incidents of harassment fuelled by lad culture. This resulted in the launch with our students' union of our [awareness raising] campaign. Catalyst funding allowed us to deliver student led peer to peer bystander training, supported by academic research. In recent years, as well as being influenced by the statement of expectations, we have been heavily influenced by the lived experience  of our students and our ongoing close working with our students' union.” Post-92 provider</a:t>
          </a:r>
        </a:p>
      </dgm:t>
    </dgm:pt>
    <dgm:pt modelId="{C9663B24-7B49-499A-9F55-7E0128E1326B}" type="parTrans" cxnId="{7F00FC2F-5635-4FD5-808F-1958501A0041}">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965110B3-21D1-4F88-AC21-D261EAA32AF2}" type="sibTrans" cxnId="{7F00FC2F-5635-4FD5-808F-1958501A0041}">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0D999895-6509-4B50-B423-CD21B6CB22A7}" type="pres">
      <dgm:prSet presAssocID="{518BF334-6616-4B65-BFCF-D4AB4D88592E}" presName="Name0" presStyleCnt="0">
        <dgm:presLayoutVars>
          <dgm:chPref val="1"/>
          <dgm:dir/>
          <dgm:animOne val="branch"/>
          <dgm:animLvl val="lvl"/>
          <dgm:resizeHandles/>
        </dgm:presLayoutVars>
      </dgm:prSet>
      <dgm:spPr/>
    </dgm:pt>
    <dgm:pt modelId="{67D2C445-A9DF-41DB-807B-AB3622C52901}" type="pres">
      <dgm:prSet presAssocID="{4E1D0A34-E73B-443B-8DC6-D5C66CD61A29}" presName="vertOne" presStyleCnt="0"/>
      <dgm:spPr/>
    </dgm:pt>
    <dgm:pt modelId="{BA9DA19E-E3E8-44DA-9C27-F3CB2946AA5E}" type="pres">
      <dgm:prSet presAssocID="{4E1D0A34-E73B-443B-8DC6-D5C66CD61A29}" presName="txOne" presStyleLbl="node0" presStyleIdx="0" presStyleCnt="2">
        <dgm:presLayoutVars>
          <dgm:chPref val="3"/>
        </dgm:presLayoutVars>
      </dgm:prSet>
      <dgm:spPr/>
    </dgm:pt>
    <dgm:pt modelId="{DD2641A3-7496-4E01-8360-0F9AB91E9CED}" type="pres">
      <dgm:prSet presAssocID="{4E1D0A34-E73B-443B-8DC6-D5C66CD61A29}" presName="horzOne" presStyleCnt="0"/>
      <dgm:spPr/>
    </dgm:pt>
    <dgm:pt modelId="{E627085C-C391-4FBE-903C-339495A77CE3}" type="pres">
      <dgm:prSet presAssocID="{2539452E-91C7-419D-A617-EE0870D88653}" presName="sibSpaceOne" presStyleCnt="0"/>
      <dgm:spPr/>
    </dgm:pt>
    <dgm:pt modelId="{E0ACB127-04D8-45AB-A1CD-FC6CBEE8D702}" type="pres">
      <dgm:prSet presAssocID="{AD432080-17D6-4E56-8F2A-158DC1D864DC}" presName="vertOne" presStyleCnt="0"/>
      <dgm:spPr/>
    </dgm:pt>
    <dgm:pt modelId="{8E8BF38F-DC76-4600-8E4C-783C00EAB970}" type="pres">
      <dgm:prSet presAssocID="{AD432080-17D6-4E56-8F2A-158DC1D864DC}" presName="txOne" presStyleLbl="node0" presStyleIdx="1" presStyleCnt="2" custScaleX="133336">
        <dgm:presLayoutVars>
          <dgm:chPref val="3"/>
        </dgm:presLayoutVars>
      </dgm:prSet>
      <dgm:spPr/>
    </dgm:pt>
    <dgm:pt modelId="{12B9D9DC-D6A7-4DCE-AE90-3CB2103BC8B9}" type="pres">
      <dgm:prSet presAssocID="{AD432080-17D6-4E56-8F2A-158DC1D864DC}" presName="horzOne" presStyleCnt="0"/>
      <dgm:spPr/>
    </dgm:pt>
  </dgm:ptLst>
  <dgm:cxnLst>
    <dgm:cxn modelId="{7F00FC2F-5635-4FD5-808F-1958501A0041}" srcId="{518BF334-6616-4B65-BFCF-D4AB4D88592E}" destId="{AD432080-17D6-4E56-8F2A-158DC1D864DC}" srcOrd="1" destOrd="0" parTransId="{C9663B24-7B49-499A-9F55-7E0128E1326B}" sibTransId="{965110B3-21D1-4F88-AC21-D261EAA32AF2}"/>
    <dgm:cxn modelId="{E4488C3E-6479-44C1-B958-8327A4E3A3B3}" type="presOf" srcId="{AD432080-17D6-4E56-8F2A-158DC1D864DC}" destId="{8E8BF38F-DC76-4600-8E4C-783C00EAB970}" srcOrd="0" destOrd="0" presId="urn:microsoft.com/office/officeart/2005/8/layout/architecture"/>
    <dgm:cxn modelId="{3932376B-DBBE-4CE1-97CC-F85D840BB7FE}" type="presOf" srcId="{518BF334-6616-4B65-BFCF-D4AB4D88592E}" destId="{0D999895-6509-4B50-B423-CD21B6CB22A7}" srcOrd="0" destOrd="0" presId="urn:microsoft.com/office/officeart/2005/8/layout/architecture"/>
    <dgm:cxn modelId="{5B38B09A-E12D-4EC1-8EBF-F9657CD93086}" srcId="{518BF334-6616-4B65-BFCF-D4AB4D88592E}" destId="{4E1D0A34-E73B-443B-8DC6-D5C66CD61A29}" srcOrd="0" destOrd="0" parTransId="{9EDB9163-79FC-4951-975D-0B0F82458892}" sibTransId="{2539452E-91C7-419D-A617-EE0870D88653}"/>
    <dgm:cxn modelId="{5D2D45BA-A8E2-488C-9F58-2DEB404CDC09}" type="presOf" srcId="{4E1D0A34-E73B-443B-8DC6-D5C66CD61A29}" destId="{BA9DA19E-E3E8-44DA-9C27-F3CB2946AA5E}" srcOrd="0" destOrd="0" presId="urn:microsoft.com/office/officeart/2005/8/layout/architecture"/>
    <dgm:cxn modelId="{2813DA54-D466-4993-B706-8C626E2518A9}" type="presParOf" srcId="{0D999895-6509-4B50-B423-CD21B6CB22A7}" destId="{67D2C445-A9DF-41DB-807B-AB3622C52901}" srcOrd="0" destOrd="0" presId="urn:microsoft.com/office/officeart/2005/8/layout/architecture"/>
    <dgm:cxn modelId="{BB6CD3D3-1E08-42B8-BCC8-2FD646E8ED8E}" type="presParOf" srcId="{67D2C445-A9DF-41DB-807B-AB3622C52901}" destId="{BA9DA19E-E3E8-44DA-9C27-F3CB2946AA5E}" srcOrd="0" destOrd="0" presId="urn:microsoft.com/office/officeart/2005/8/layout/architecture"/>
    <dgm:cxn modelId="{BFE5DB91-CC5E-4500-A798-2156FB5F71A1}" type="presParOf" srcId="{67D2C445-A9DF-41DB-807B-AB3622C52901}" destId="{DD2641A3-7496-4E01-8360-0F9AB91E9CED}" srcOrd="1" destOrd="0" presId="urn:microsoft.com/office/officeart/2005/8/layout/architecture"/>
    <dgm:cxn modelId="{3B53D64F-7AE6-49FC-8FE5-A9D3723F5F9B}" type="presParOf" srcId="{0D999895-6509-4B50-B423-CD21B6CB22A7}" destId="{E627085C-C391-4FBE-903C-339495A77CE3}" srcOrd="1" destOrd="0" presId="urn:microsoft.com/office/officeart/2005/8/layout/architecture"/>
    <dgm:cxn modelId="{A7B6C470-41B4-4686-8CA3-8C8FC139657A}" type="presParOf" srcId="{0D999895-6509-4B50-B423-CD21B6CB22A7}" destId="{E0ACB127-04D8-45AB-A1CD-FC6CBEE8D702}" srcOrd="2" destOrd="0" presId="urn:microsoft.com/office/officeart/2005/8/layout/architecture"/>
    <dgm:cxn modelId="{F6B07883-6CFA-406E-A431-24CB3A6BC28D}" type="presParOf" srcId="{E0ACB127-04D8-45AB-A1CD-FC6CBEE8D702}" destId="{8E8BF38F-DC76-4600-8E4C-783C00EAB970}" srcOrd="0" destOrd="0" presId="urn:microsoft.com/office/officeart/2005/8/layout/architecture"/>
    <dgm:cxn modelId="{FA076AF1-518C-4012-83C9-208E8291974A}" type="presParOf" srcId="{E0ACB127-04D8-45AB-A1CD-FC6CBEE8D702}" destId="{12B9D9DC-D6A7-4DCE-AE90-3CB2103BC8B9}"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8BF334-6616-4B65-BFCF-D4AB4D88592E}" type="doc">
      <dgm:prSet loTypeId="urn:microsoft.com/office/officeart/2008/layout/PictureAccentList" loCatId="list" qsTypeId="urn:microsoft.com/office/officeart/2005/8/quickstyle/simple1" qsCatId="simple" csTypeId="urn:microsoft.com/office/officeart/2005/8/colors/accent2_2" csCatId="accent2" phldr="1"/>
      <dgm:spPr/>
      <dgm:t>
        <a:bodyPr/>
        <a:lstStyle/>
        <a:p>
          <a:endParaRPr lang="en-GB"/>
        </a:p>
      </dgm:t>
    </dgm:pt>
    <dgm:pt modelId="{88A13960-40FA-46D1-B50A-E9B9B26D018E}">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“Awareness raising has highlighted the issues and encouraged more complaints, students feel safer in reporting incidents” FE provider</a:t>
          </a:r>
        </a:p>
      </dgm:t>
    </dgm:pt>
    <dgm:pt modelId="{49BFC851-8433-4DA5-B23A-7F4DD341A1F4}" type="parTrans" cxnId="{F6A5A693-C71F-4A68-816A-66FE2C3BAC1B}">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67DEBB01-FBCD-41B7-9C74-AE34D8FD7797}" type="sibTrans" cxnId="{F6A5A693-C71F-4A68-816A-66FE2C3BAC1B}">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40670436-D532-40DB-A4C5-6DCE44C0B0A6}">
      <dgm:prSet custT="1"/>
      <dgm:spPr/>
      <dgm:t>
        <a:bodyPr/>
        <a:lstStyle/>
        <a:p>
          <a:r>
            <a:rPr lang="en-GB" sz="1200" b="1" dirty="0">
              <a:latin typeface="Lato" panose="020F0502020204030203" pitchFamily="34" charset="0"/>
              <a:ea typeface="Lato" panose="020F0502020204030203" pitchFamily="34" charset="0"/>
              <a:cs typeface="Lato" panose="020F0502020204030203" pitchFamily="34" charset="0"/>
            </a:rPr>
            <a:t>"Personal view is our campaigns and our sexual violence liaison service has encouraged students to come forward, in addition to development of external partners and relationships.“ Post-1992 provider</a:t>
          </a:r>
        </a:p>
      </dgm:t>
    </dgm:pt>
    <dgm:pt modelId="{F5FF58F1-17B4-4084-A81B-8532BAF24500}" type="parTrans" cxnId="{BD94F370-8219-4F4A-A967-AF87AF9ADA1A}">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D9A71CD7-4AB2-441C-A591-43F1C9DE5874}" type="sibTrans" cxnId="{BD94F370-8219-4F4A-A967-AF87AF9ADA1A}">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86FE302C-AE21-432D-B80D-FC329EFF1B64}">
      <dgm:prSet custT="1"/>
      <dgm:spPr/>
      <dgm:t>
        <a:bodyPr/>
        <a:lstStyle/>
        <a:p>
          <a:r>
            <a:rPr lang="en-GB" sz="1200" b="1" dirty="0">
              <a:latin typeface="Lato" panose="020F0502020204030203" pitchFamily="34" charset="0"/>
              <a:ea typeface="Lato" panose="020F0502020204030203" pitchFamily="34" charset="0"/>
              <a:cs typeface="Lato" panose="020F0502020204030203" pitchFamily="34" charset="0"/>
            </a:rPr>
            <a:t>“Better reporting mechanisms.  Increased awareness of reporting mechanisms.  Confidence building with complainants in systems to manage reports.  Improved awareness of disciplinary procedures and action that can be taken.  Student expectations for action to be taken. Social change leading to increased awareness of abuse. Social change leading to increased disclosure of misconduct.” Research-intensive provider </a:t>
          </a:r>
        </a:p>
      </dgm:t>
    </dgm:pt>
    <dgm:pt modelId="{DED1C798-B049-4D3B-805D-BA182FDA5DB7}" type="parTrans" cxnId="{BB05019E-AA0B-4CA2-B75C-14815A12CA5A}">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5934B15C-6879-44BF-A0E2-FD0AB1AD750B}" type="sibTrans" cxnId="{BB05019E-AA0B-4CA2-B75C-14815A12CA5A}">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7F6B9F4F-11F9-490F-843E-CA8941F54E62}">
      <dgm:prSet custT="1"/>
      <dgm:spPr/>
      <dgm:t>
        <a:bodyPr/>
        <a:lstStyle/>
        <a:p>
          <a:r>
            <a:rPr lang="en-GB" sz="1200" b="1" dirty="0">
              <a:latin typeface="Lato" panose="020F0502020204030203" pitchFamily="34" charset="0"/>
              <a:ea typeface="Lato" panose="020F0502020204030203" pitchFamily="34" charset="0"/>
              <a:cs typeface="Lato" panose="020F0502020204030203" pitchFamily="34" charset="0"/>
            </a:rPr>
            <a:t>“When we first introduced our policy and procedures, and publicised how to make disclosures and what we would do about them, we saw a small increase (previously we rarely received any disclosures - we are a small specialist institution).  This has not significantly changed since the implementation of our policy and procedures in 2019.  Students are however more likely to call out and call in their peers, as they know they will have institutional support.” Small and specialist provider</a:t>
          </a:r>
        </a:p>
      </dgm:t>
    </dgm:pt>
    <dgm:pt modelId="{73DCAD95-D11C-4860-90F7-C84044B40E5D}" type="parTrans" cxnId="{B1C686D1-F1C8-4D34-9E1D-E8C8323DD031}">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281C1077-4F29-430A-8CCA-8222EEE9D5BA}" type="sibTrans" cxnId="{B1C686D1-F1C8-4D34-9E1D-E8C8323DD031}">
      <dgm:prSet/>
      <dgm:spPr/>
      <dgm:t>
        <a:bodyPr/>
        <a:lstStyle/>
        <a:p>
          <a:endParaRPr lang="en-GB">
            <a:latin typeface="Lato" panose="020F0502020204030203" pitchFamily="34" charset="0"/>
            <a:ea typeface="Lato" panose="020F0502020204030203" pitchFamily="34" charset="0"/>
            <a:cs typeface="Lato" panose="020F0502020204030203" pitchFamily="34" charset="0"/>
          </a:endParaRPr>
        </a:p>
      </dgm:t>
    </dgm:pt>
    <dgm:pt modelId="{049DB562-99E0-44B8-8AAD-878A771591EB}" type="pres">
      <dgm:prSet presAssocID="{518BF334-6616-4B65-BFCF-D4AB4D88592E}" presName="layout" presStyleCnt="0">
        <dgm:presLayoutVars>
          <dgm:chMax/>
          <dgm:chPref/>
          <dgm:dir/>
          <dgm:animOne val="branch"/>
          <dgm:animLvl val="lvl"/>
          <dgm:resizeHandles/>
        </dgm:presLayoutVars>
      </dgm:prSet>
      <dgm:spPr/>
    </dgm:pt>
    <dgm:pt modelId="{F81615F8-DCCA-426E-8015-BB0DE902D62F}" type="pres">
      <dgm:prSet presAssocID="{88A13960-40FA-46D1-B50A-E9B9B26D018E}" presName="root" presStyleCnt="0">
        <dgm:presLayoutVars>
          <dgm:chMax/>
          <dgm:chPref val="4"/>
        </dgm:presLayoutVars>
      </dgm:prSet>
      <dgm:spPr/>
    </dgm:pt>
    <dgm:pt modelId="{AB149D15-6ED7-4FC1-AB5B-408C6FEE05DA}" type="pres">
      <dgm:prSet presAssocID="{88A13960-40FA-46D1-B50A-E9B9B26D018E}" presName="rootComposite" presStyleCnt="0">
        <dgm:presLayoutVars/>
      </dgm:prSet>
      <dgm:spPr/>
    </dgm:pt>
    <dgm:pt modelId="{2F64334E-6BDD-4749-AAD8-872D0A34C019}" type="pres">
      <dgm:prSet presAssocID="{88A13960-40FA-46D1-B50A-E9B9B26D018E}" presName="rootText" presStyleLbl="node0" presStyleIdx="0" presStyleCnt="4" custScaleY="1328201">
        <dgm:presLayoutVars>
          <dgm:chMax/>
          <dgm:chPref val="4"/>
        </dgm:presLayoutVars>
      </dgm:prSet>
      <dgm:spPr/>
    </dgm:pt>
    <dgm:pt modelId="{8B44D17C-42B4-472A-9182-213A027F9764}" type="pres">
      <dgm:prSet presAssocID="{88A13960-40FA-46D1-B50A-E9B9B26D018E}" presName="childShape" presStyleCnt="0">
        <dgm:presLayoutVars>
          <dgm:chMax val="0"/>
          <dgm:chPref val="0"/>
        </dgm:presLayoutVars>
      </dgm:prSet>
      <dgm:spPr/>
    </dgm:pt>
    <dgm:pt modelId="{66A70ADA-8FDD-4AAE-9D4D-066448F32BAF}" type="pres">
      <dgm:prSet presAssocID="{40670436-D532-40DB-A4C5-6DCE44C0B0A6}" presName="root" presStyleCnt="0">
        <dgm:presLayoutVars>
          <dgm:chMax/>
          <dgm:chPref val="4"/>
        </dgm:presLayoutVars>
      </dgm:prSet>
      <dgm:spPr/>
    </dgm:pt>
    <dgm:pt modelId="{B73BC640-C70F-4EE9-A617-2DEC3AFE3782}" type="pres">
      <dgm:prSet presAssocID="{40670436-D532-40DB-A4C5-6DCE44C0B0A6}" presName="rootComposite" presStyleCnt="0">
        <dgm:presLayoutVars/>
      </dgm:prSet>
      <dgm:spPr/>
    </dgm:pt>
    <dgm:pt modelId="{48A667D5-9F2C-4D11-BE3A-C5A51945D4A0}" type="pres">
      <dgm:prSet presAssocID="{40670436-D532-40DB-A4C5-6DCE44C0B0A6}" presName="rootText" presStyleLbl="node0" presStyleIdx="1" presStyleCnt="4" custScaleX="98716" custScaleY="1328201">
        <dgm:presLayoutVars>
          <dgm:chMax/>
          <dgm:chPref val="4"/>
        </dgm:presLayoutVars>
      </dgm:prSet>
      <dgm:spPr/>
    </dgm:pt>
    <dgm:pt modelId="{92CADAA5-201B-4649-B1B0-4F157E730497}" type="pres">
      <dgm:prSet presAssocID="{40670436-D532-40DB-A4C5-6DCE44C0B0A6}" presName="childShape" presStyleCnt="0">
        <dgm:presLayoutVars>
          <dgm:chMax val="0"/>
          <dgm:chPref val="0"/>
        </dgm:presLayoutVars>
      </dgm:prSet>
      <dgm:spPr/>
    </dgm:pt>
    <dgm:pt modelId="{5B7A1E5B-AFEE-4AEF-9A61-AD12801A471B}" type="pres">
      <dgm:prSet presAssocID="{86FE302C-AE21-432D-B80D-FC329EFF1B64}" presName="root" presStyleCnt="0">
        <dgm:presLayoutVars>
          <dgm:chMax/>
          <dgm:chPref val="4"/>
        </dgm:presLayoutVars>
      </dgm:prSet>
      <dgm:spPr/>
    </dgm:pt>
    <dgm:pt modelId="{3BBA2F8C-DA01-4052-831B-FAF4A8D2549C}" type="pres">
      <dgm:prSet presAssocID="{86FE302C-AE21-432D-B80D-FC329EFF1B64}" presName="rootComposite" presStyleCnt="0">
        <dgm:presLayoutVars/>
      </dgm:prSet>
      <dgm:spPr/>
    </dgm:pt>
    <dgm:pt modelId="{2BEB3204-0A94-4888-8BA7-DD728EA563D4}" type="pres">
      <dgm:prSet presAssocID="{86FE302C-AE21-432D-B80D-FC329EFF1B64}" presName="rootText" presStyleLbl="node0" presStyleIdx="2" presStyleCnt="4" custScaleX="117873" custScaleY="1328201" custLinFactNeighborX="-431" custLinFactNeighborY="9321">
        <dgm:presLayoutVars>
          <dgm:chMax/>
          <dgm:chPref val="4"/>
        </dgm:presLayoutVars>
      </dgm:prSet>
      <dgm:spPr/>
    </dgm:pt>
    <dgm:pt modelId="{7E86E4BD-6E50-4612-8D47-817F105D16CA}" type="pres">
      <dgm:prSet presAssocID="{86FE302C-AE21-432D-B80D-FC329EFF1B64}" presName="childShape" presStyleCnt="0">
        <dgm:presLayoutVars>
          <dgm:chMax val="0"/>
          <dgm:chPref val="0"/>
        </dgm:presLayoutVars>
      </dgm:prSet>
      <dgm:spPr/>
    </dgm:pt>
    <dgm:pt modelId="{2DAA433C-74B9-4B3D-9FA5-A5691C4AA459}" type="pres">
      <dgm:prSet presAssocID="{7F6B9F4F-11F9-490F-843E-CA8941F54E62}" presName="root" presStyleCnt="0">
        <dgm:presLayoutVars>
          <dgm:chMax/>
          <dgm:chPref val="4"/>
        </dgm:presLayoutVars>
      </dgm:prSet>
      <dgm:spPr/>
    </dgm:pt>
    <dgm:pt modelId="{79528DB6-66A8-4F00-B17C-80C5FDD061ED}" type="pres">
      <dgm:prSet presAssocID="{7F6B9F4F-11F9-490F-843E-CA8941F54E62}" presName="rootComposite" presStyleCnt="0">
        <dgm:presLayoutVars/>
      </dgm:prSet>
      <dgm:spPr/>
    </dgm:pt>
    <dgm:pt modelId="{7B1D5685-7C9C-40D4-A66D-3D2213C5D62E}" type="pres">
      <dgm:prSet presAssocID="{7F6B9F4F-11F9-490F-843E-CA8941F54E62}" presName="rootText" presStyleLbl="node0" presStyleIdx="3" presStyleCnt="4" custScaleX="118362" custScaleY="1328201">
        <dgm:presLayoutVars>
          <dgm:chMax/>
          <dgm:chPref val="4"/>
        </dgm:presLayoutVars>
      </dgm:prSet>
      <dgm:spPr/>
    </dgm:pt>
    <dgm:pt modelId="{0A9D9F5C-B7FD-4F25-B33F-EAEDA4044EAF}" type="pres">
      <dgm:prSet presAssocID="{7F6B9F4F-11F9-490F-843E-CA8941F54E62}" presName="childShape" presStyleCnt="0">
        <dgm:presLayoutVars>
          <dgm:chMax val="0"/>
          <dgm:chPref val="0"/>
        </dgm:presLayoutVars>
      </dgm:prSet>
      <dgm:spPr/>
    </dgm:pt>
  </dgm:ptLst>
  <dgm:cxnLst>
    <dgm:cxn modelId="{3B125F05-9475-49BA-8DA3-19AD232E2511}" type="presOf" srcId="{86FE302C-AE21-432D-B80D-FC329EFF1B64}" destId="{2BEB3204-0A94-4888-8BA7-DD728EA563D4}" srcOrd="0" destOrd="0" presId="urn:microsoft.com/office/officeart/2008/layout/PictureAccentList"/>
    <dgm:cxn modelId="{7F16D108-CE7A-49DA-A983-97917244E75F}" type="presOf" srcId="{7F6B9F4F-11F9-490F-843E-CA8941F54E62}" destId="{7B1D5685-7C9C-40D4-A66D-3D2213C5D62E}" srcOrd="0" destOrd="0" presId="urn:microsoft.com/office/officeart/2008/layout/PictureAccentList"/>
    <dgm:cxn modelId="{46312E3D-22AA-407D-A1E8-843027077527}" type="presOf" srcId="{40670436-D532-40DB-A4C5-6DCE44C0B0A6}" destId="{48A667D5-9F2C-4D11-BE3A-C5A51945D4A0}" srcOrd="0" destOrd="0" presId="urn:microsoft.com/office/officeart/2008/layout/PictureAccentList"/>
    <dgm:cxn modelId="{BD94F370-8219-4F4A-A967-AF87AF9ADA1A}" srcId="{518BF334-6616-4B65-BFCF-D4AB4D88592E}" destId="{40670436-D532-40DB-A4C5-6DCE44C0B0A6}" srcOrd="1" destOrd="0" parTransId="{F5FF58F1-17B4-4084-A81B-8532BAF24500}" sibTransId="{D9A71CD7-4AB2-441C-A591-43F1C9DE5874}"/>
    <dgm:cxn modelId="{611A6B8E-E171-4D44-B017-CA7D4F6B08CD}" type="presOf" srcId="{88A13960-40FA-46D1-B50A-E9B9B26D018E}" destId="{2F64334E-6BDD-4749-AAD8-872D0A34C019}" srcOrd="0" destOrd="0" presId="urn:microsoft.com/office/officeart/2008/layout/PictureAccentList"/>
    <dgm:cxn modelId="{F6A5A693-C71F-4A68-816A-66FE2C3BAC1B}" srcId="{518BF334-6616-4B65-BFCF-D4AB4D88592E}" destId="{88A13960-40FA-46D1-B50A-E9B9B26D018E}" srcOrd="0" destOrd="0" parTransId="{49BFC851-8433-4DA5-B23A-7F4DD341A1F4}" sibTransId="{67DEBB01-FBCD-41B7-9C74-AE34D8FD7797}"/>
    <dgm:cxn modelId="{BB05019E-AA0B-4CA2-B75C-14815A12CA5A}" srcId="{518BF334-6616-4B65-BFCF-D4AB4D88592E}" destId="{86FE302C-AE21-432D-B80D-FC329EFF1B64}" srcOrd="2" destOrd="0" parTransId="{DED1C798-B049-4D3B-805D-BA182FDA5DB7}" sibTransId="{5934B15C-6879-44BF-A0E2-FD0AB1AD750B}"/>
    <dgm:cxn modelId="{B1C686D1-F1C8-4D34-9E1D-E8C8323DD031}" srcId="{518BF334-6616-4B65-BFCF-D4AB4D88592E}" destId="{7F6B9F4F-11F9-490F-843E-CA8941F54E62}" srcOrd="3" destOrd="0" parTransId="{73DCAD95-D11C-4860-90F7-C84044B40E5D}" sibTransId="{281C1077-4F29-430A-8CCA-8222EEE9D5BA}"/>
    <dgm:cxn modelId="{A82FA7E8-2978-4441-902C-48DA64FFEA07}" type="presOf" srcId="{518BF334-6616-4B65-BFCF-D4AB4D88592E}" destId="{049DB562-99E0-44B8-8AAD-878A771591EB}" srcOrd="0" destOrd="0" presId="urn:microsoft.com/office/officeart/2008/layout/PictureAccentList"/>
    <dgm:cxn modelId="{9E4BDCD4-3306-469E-9F6A-F584DC9E01A5}" type="presParOf" srcId="{049DB562-99E0-44B8-8AAD-878A771591EB}" destId="{F81615F8-DCCA-426E-8015-BB0DE902D62F}" srcOrd="0" destOrd="0" presId="urn:microsoft.com/office/officeart/2008/layout/PictureAccentList"/>
    <dgm:cxn modelId="{621BFBD7-D808-44FB-96E5-D9A5505340E8}" type="presParOf" srcId="{F81615F8-DCCA-426E-8015-BB0DE902D62F}" destId="{AB149D15-6ED7-4FC1-AB5B-408C6FEE05DA}" srcOrd="0" destOrd="0" presId="urn:microsoft.com/office/officeart/2008/layout/PictureAccentList"/>
    <dgm:cxn modelId="{A5F02139-349D-490C-952B-35D37C433DB9}" type="presParOf" srcId="{AB149D15-6ED7-4FC1-AB5B-408C6FEE05DA}" destId="{2F64334E-6BDD-4749-AAD8-872D0A34C019}" srcOrd="0" destOrd="0" presId="urn:microsoft.com/office/officeart/2008/layout/PictureAccentList"/>
    <dgm:cxn modelId="{A5C15191-5B0F-4DCB-85CC-0E4AB58F4CD0}" type="presParOf" srcId="{F81615F8-DCCA-426E-8015-BB0DE902D62F}" destId="{8B44D17C-42B4-472A-9182-213A027F9764}" srcOrd="1" destOrd="0" presId="urn:microsoft.com/office/officeart/2008/layout/PictureAccentList"/>
    <dgm:cxn modelId="{E275809C-2AFE-471C-9528-E0F0490BA29D}" type="presParOf" srcId="{049DB562-99E0-44B8-8AAD-878A771591EB}" destId="{66A70ADA-8FDD-4AAE-9D4D-066448F32BAF}" srcOrd="1" destOrd="0" presId="urn:microsoft.com/office/officeart/2008/layout/PictureAccentList"/>
    <dgm:cxn modelId="{42B96435-8804-4D34-8AE0-FDC0160AEF1D}" type="presParOf" srcId="{66A70ADA-8FDD-4AAE-9D4D-066448F32BAF}" destId="{B73BC640-C70F-4EE9-A617-2DEC3AFE3782}" srcOrd="0" destOrd="0" presId="urn:microsoft.com/office/officeart/2008/layout/PictureAccentList"/>
    <dgm:cxn modelId="{15D8993D-F54B-48EC-BDB7-EB9AD6447A6C}" type="presParOf" srcId="{B73BC640-C70F-4EE9-A617-2DEC3AFE3782}" destId="{48A667D5-9F2C-4D11-BE3A-C5A51945D4A0}" srcOrd="0" destOrd="0" presId="urn:microsoft.com/office/officeart/2008/layout/PictureAccentList"/>
    <dgm:cxn modelId="{685DECC0-A074-4793-BC1B-5A754AA47FB6}" type="presParOf" srcId="{66A70ADA-8FDD-4AAE-9D4D-066448F32BAF}" destId="{92CADAA5-201B-4649-B1B0-4F157E730497}" srcOrd="1" destOrd="0" presId="urn:microsoft.com/office/officeart/2008/layout/PictureAccentList"/>
    <dgm:cxn modelId="{B89143BA-0383-42AE-BFC7-9B1CDDD4C2AF}" type="presParOf" srcId="{049DB562-99E0-44B8-8AAD-878A771591EB}" destId="{5B7A1E5B-AFEE-4AEF-9A61-AD12801A471B}" srcOrd="2" destOrd="0" presId="urn:microsoft.com/office/officeart/2008/layout/PictureAccentList"/>
    <dgm:cxn modelId="{0C161594-4E00-45A0-900A-AD3E9DF969BA}" type="presParOf" srcId="{5B7A1E5B-AFEE-4AEF-9A61-AD12801A471B}" destId="{3BBA2F8C-DA01-4052-831B-FAF4A8D2549C}" srcOrd="0" destOrd="0" presId="urn:microsoft.com/office/officeart/2008/layout/PictureAccentList"/>
    <dgm:cxn modelId="{11D77742-0B75-471A-8A1E-EFE092AF2D2A}" type="presParOf" srcId="{3BBA2F8C-DA01-4052-831B-FAF4A8D2549C}" destId="{2BEB3204-0A94-4888-8BA7-DD728EA563D4}" srcOrd="0" destOrd="0" presId="urn:microsoft.com/office/officeart/2008/layout/PictureAccentList"/>
    <dgm:cxn modelId="{D16DDB31-05A4-488A-A9D2-EA4EFA19FB50}" type="presParOf" srcId="{5B7A1E5B-AFEE-4AEF-9A61-AD12801A471B}" destId="{7E86E4BD-6E50-4612-8D47-817F105D16CA}" srcOrd="1" destOrd="0" presId="urn:microsoft.com/office/officeart/2008/layout/PictureAccentList"/>
    <dgm:cxn modelId="{1DD822FC-F0F3-47BD-A25F-F67ADD590A24}" type="presParOf" srcId="{049DB562-99E0-44B8-8AAD-878A771591EB}" destId="{2DAA433C-74B9-4B3D-9FA5-A5691C4AA459}" srcOrd="3" destOrd="0" presId="urn:microsoft.com/office/officeart/2008/layout/PictureAccentList"/>
    <dgm:cxn modelId="{B7CBD665-7576-4894-9757-0C501F9ADAC9}" type="presParOf" srcId="{2DAA433C-74B9-4B3D-9FA5-A5691C4AA459}" destId="{79528DB6-66A8-4F00-B17C-80C5FDD061ED}" srcOrd="0" destOrd="0" presId="urn:microsoft.com/office/officeart/2008/layout/PictureAccentList"/>
    <dgm:cxn modelId="{98B02CF7-C156-4EBE-A5DE-0B51F79632A1}" type="presParOf" srcId="{79528DB6-66A8-4F00-B17C-80C5FDD061ED}" destId="{7B1D5685-7C9C-40D4-A66D-3D2213C5D62E}" srcOrd="0" destOrd="0" presId="urn:microsoft.com/office/officeart/2008/layout/PictureAccentList"/>
    <dgm:cxn modelId="{068FA256-CA0E-46B2-8329-CD0DB30EA6E4}" type="presParOf" srcId="{2DAA433C-74B9-4B3D-9FA5-A5691C4AA459}" destId="{0A9D9F5C-B7FD-4F25-B33F-EAEDA4044EA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A5DE66-D5F3-4D92-90BE-ECA67B96727A}"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05EE9640-2689-459E-9B37-559735AFBD15}">
      <dgm:prSet phldrT="[Tex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“Our Governing body does not see individual cases; this is part of our Senior Management remit.  They do, however have oversight of the process and risk monitoring” FE provider</a:t>
          </a:r>
          <a:endParaRPr lang="en-GB" sz="1200" dirty="0">
            <a:latin typeface="Lato" panose="020F0502020204030203" pitchFamily="34" charset="0"/>
            <a:ea typeface="Lato" panose="020F0502020204030203" pitchFamily="34" charset="0"/>
            <a:cs typeface="Lato" panose="020F0502020204030203" pitchFamily="34" charset="0"/>
          </a:endParaRPr>
        </a:p>
      </dgm:t>
    </dgm:pt>
    <dgm:pt modelId="{DD16E8D4-4FCD-482A-A6B6-67B4D14A6E68}" type="parTrans" cxnId="{5C944F28-6F0C-4E80-9465-119B5DBBEA5C}">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D790C715-D2C0-4E0C-A933-E03E8CD8D5F0}" type="sibTrans" cxnId="{5C944F28-6F0C-4E80-9465-119B5DBBEA5C}">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4B86E8BD-9BE3-460F-AC40-47EE01B14700}">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“Since reviewing the statement updates have been provided on the action plan following the review of expectations. A presentation is planned this summer to provide a further update and the Board now regularly receive and monitor the number of incidents and cases” Other provider</a:t>
          </a:r>
        </a:p>
      </dgm:t>
    </dgm:pt>
    <dgm:pt modelId="{A75CD7A9-C630-4E3E-8C9B-8AB1DF4E98B0}" type="parTrans" cxnId="{31025192-EBC7-4A1B-81F8-8E871084695C}">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7F5CDCAA-93CA-4AA0-B974-02997484D844}" type="sibTrans" cxnId="{31025192-EBC7-4A1B-81F8-8E871084695C}">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C896C23A-EF84-436C-B068-32F019DB7694}">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“The close interest of the governor Chair of [the] Student Matters Committee, and the appointment of a Governor Safeguarding Lead has been extremely helpful in driving forward improved governance” Post-1992 provider</a:t>
          </a:r>
        </a:p>
      </dgm:t>
    </dgm:pt>
    <dgm:pt modelId="{E9BC9887-7A0F-4204-AAC1-46E558D008A7}" type="parTrans" cxnId="{0EB7A15D-27C2-4EE7-81F4-9ECA3C9B4F25}">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0C694F54-F8F0-4702-883E-E7FCFA45238B}" type="sibTrans" cxnId="{0EB7A15D-27C2-4EE7-81F4-9ECA3C9B4F25}">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6CEC83D4-B144-4BA8-87C9-18E8DAC8D612}">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“Harassment and sexual misconduct policy is reviewed internally on an annual basis by the SLT and goes to governors if there are significant changes” FE provider </a:t>
          </a:r>
        </a:p>
      </dgm:t>
    </dgm:pt>
    <dgm:pt modelId="{4A1A08B2-3626-4D9A-BF20-D4EB8684580B}" type="parTrans" cxnId="{FA03A102-0AEC-4F90-8700-8CEA60DFB5A3}">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1FC234B7-34B1-4787-88AE-FBBF42404945}" type="sibTrans" cxnId="{FA03A102-0AEC-4F90-8700-8CEA60DFB5A3}">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D22ED2C4-880C-474D-8554-87B5C0C92C3C}">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“The Governing body receive comprehensive annual Safeguarding reports.  The College has a dedicated Safeguarding Governor who attends termly Safeguarding Committee meetings and provides feedback / assurance to the wider Governing body on all Safeguarding practices at the college.  The college corporation annually review and approve the College Child Protection and Safeguarding Policy” FE provider</a:t>
          </a:r>
        </a:p>
      </dgm:t>
    </dgm:pt>
    <dgm:pt modelId="{188A94AD-BDD4-490E-818C-F80C31981C50}" type="parTrans" cxnId="{39EB1F7E-C64A-43FD-B2F6-EFE6D9C792BD}">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86695F46-FBBF-4CCC-A7EE-E9BAEB4CD455}" type="sibTrans" cxnId="{39EB1F7E-C64A-43FD-B2F6-EFE6D9C792BD}">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41EC6CB7-453C-4D84-B388-18B0DAAF77B3}">
      <dgm:prSet custT="1"/>
      <dgm:spPr/>
      <dgm:t>
        <a:bodyPr/>
        <a:lstStyle/>
        <a:p>
          <a:r>
            <a:rPr lang="en-GB" sz="1200" b="1" i="0" dirty="0">
              <a:latin typeface="Lato" panose="020F0502020204030203" pitchFamily="34" charset="0"/>
              <a:ea typeface="Lato" panose="020F0502020204030203" pitchFamily="34" charset="0"/>
              <a:cs typeface="Lato" panose="020F0502020204030203" pitchFamily="34" charset="0"/>
            </a:rPr>
            <a:t>“In 2019/20 Senate and Executive [team] received information on [the] approach to sexual misconduct and bullying and harassment as part of review of student and staff policies. There is also an annual report to Senate on student cases including those relating to sexual misconduct and bullying and harassment. [The institution] underwent a governance review in 2021/22 and the recommendation from internal audit against OfS Statement of expectations was that 'a termly report might be appropriate’ once governance structures were established. These governance structures have now been agreed and the [relevant] Steering Group reports into the EDI Board which reports into SLT. The EDI Board receives termly reports on B&amp;H and sexual misconduct and this is shared also with Senate as relevant. As part of institutional strategy refresh for 2022 -2027 the work to prevent bullying and harassment and sexual misconduct is being reviewed” Other provider </a:t>
          </a:r>
        </a:p>
      </dgm:t>
    </dgm:pt>
    <dgm:pt modelId="{27FBD3B6-EBF4-4E06-BE29-77DF4E9A7464}" type="parTrans" cxnId="{06C1B753-AD5E-467E-B876-332CC3D43180}">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03D02C4B-94A6-4B34-83DE-B2290B3E17C0}" type="sibTrans" cxnId="{06C1B753-AD5E-467E-B876-332CC3D43180}">
      <dgm:prSet/>
      <dgm:spPr/>
      <dgm:t>
        <a:bodyPr/>
        <a:lstStyle/>
        <a:p>
          <a:endParaRPr lang="en-GB" sz="1200">
            <a:latin typeface="Lato" panose="020F0502020204030203" pitchFamily="34" charset="0"/>
            <a:ea typeface="Lato" panose="020F0502020204030203" pitchFamily="34" charset="0"/>
            <a:cs typeface="Lato" panose="020F0502020204030203" pitchFamily="34" charset="0"/>
          </a:endParaRPr>
        </a:p>
      </dgm:t>
    </dgm:pt>
    <dgm:pt modelId="{06E29040-E86D-4D0C-A392-70F2AF929BB3}" type="pres">
      <dgm:prSet presAssocID="{8BA5DE66-D5F3-4D92-90BE-ECA67B96727A}" presName="diagram" presStyleCnt="0">
        <dgm:presLayoutVars>
          <dgm:dir/>
          <dgm:resizeHandles val="exact"/>
        </dgm:presLayoutVars>
      </dgm:prSet>
      <dgm:spPr/>
    </dgm:pt>
    <dgm:pt modelId="{0CD5B0C8-11ED-4C4C-B1C1-38DD32274F08}" type="pres">
      <dgm:prSet presAssocID="{05EE9640-2689-459E-9B37-559735AFBD15}" presName="node" presStyleLbl="node1" presStyleIdx="0" presStyleCnt="6" custScaleX="93079" custScaleY="98127" custLinFactNeighborX="3640" custLinFactNeighborY="4861">
        <dgm:presLayoutVars>
          <dgm:bulletEnabled val="1"/>
        </dgm:presLayoutVars>
      </dgm:prSet>
      <dgm:spPr/>
    </dgm:pt>
    <dgm:pt modelId="{FC8AB555-227C-471B-837D-ADBF55AB8E59}" type="pres">
      <dgm:prSet presAssocID="{D790C715-D2C0-4E0C-A933-E03E8CD8D5F0}" presName="sibTrans" presStyleCnt="0"/>
      <dgm:spPr/>
    </dgm:pt>
    <dgm:pt modelId="{3A64B67F-29E0-4D0D-8D2D-67F9C0BB53E1}" type="pres">
      <dgm:prSet presAssocID="{4B86E8BD-9BE3-460F-AC40-47EE01B14700}" presName="node" presStyleLbl="node1" presStyleIdx="1" presStyleCnt="6" custScaleX="130371" custScaleY="97952" custLinFactY="9857" custLinFactNeighborX="-90628" custLinFactNeighborY="100000">
        <dgm:presLayoutVars>
          <dgm:bulletEnabled val="1"/>
        </dgm:presLayoutVars>
      </dgm:prSet>
      <dgm:spPr/>
    </dgm:pt>
    <dgm:pt modelId="{D17F5740-0479-45A7-B43B-F1F4BB9FCFB6}" type="pres">
      <dgm:prSet presAssocID="{7F5CDCAA-93CA-4AA0-B974-02997484D844}" presName="sibTrans" presStyleCnt="0"/>
      <dgm:spPr/>
    </dgm:pt>
    <dgm:pt modelId="{A96EF2D5-0747-4470-8343-C05F0B6B63DF}" type="pres">
      <dgm:prSet presAssocID="{C896C23A-EF84-436C-B068-32F019DB7694}" presName="node" presStyleLbl="node1" presStyleIdx="2" presStyleCnt="6" custScaleX="93079" custScaleY="97952" custLinFactNeighborX="-26149" custLinFactNeighborY="4925">
        <dgm:presLayoutVars>
          <dgm:bulletEnabled val="1"/>
        </dgm:presLayoutVars>
      </dgm:prSet>
      <dgm:spPr/>
    </dgm:pt>
    <dgm:pt modelId="{05107A80-9AB1-494F-9578-8039ADF3F0A8}" type="pres">
      <dgm:prSet presAssocID="{0C694F54-F8F0-4702-883E-E7FCFA45238B}" presName="sibTrans" presStyleCnt="0"/>
      <dgm:spPr/>
    </dgm:pt>
    <dgm:pt modelId="{06CC17C6-72DA-47D6-AA24-985D0D2EF2E2}" type="pres">
      <dgm:prSet presAssocID="{6CEC83D4-B144-4BA8-87C9-18E8DAC8D612}" presName="node" presStyleLbl="node1" presStyleIdx="3" presStyleCnt="6" custScaleX="93079" custScaleY="97779" custLinFactY="-9411" custLinFactNeighborX="60499" custLinFactNeighborY="-100000">
        <dgm:presLayoutVars>
          <dgm:bulletEnabled val="1"/>
        </dgm:presLayoutVars>
      </dgm:prSet>
      <dgm:spPr/>
    </dgm:pt>
    <dgm:pt modelId="{C963DDEF-94F6-49EA-8F68-B13026CFF0C6}" type="pres">
      <dgm:prSet presAssocID="{1FC234B7-34B1-4787-88AE-FBBF42404945}" presName="sibTrans" presStyleCnt="0"/>
      <dgm:spPr/>
    </dgm:pt>
    <dgm:pt modelId="{EEAFB962-A0C0-4744-B690-D52A22C0036B}" type="pres">
      <dgm:prSet presAssocID="{D22ED2C4-880C-474D-8554-87B5C0C92C3C}" presName="node" presStyleLbl="node1" presStyleIdx="4" presStyleCnt="6" custScaleX="130371" custScaleY="97779" custLinFactNeighborX="17527" custLinFactNeighborY="-4878">
        <dgm:presLayoutVars>
          <dgm:bulletEnabled val="1"/>
        </dgm:presLayoutVars>
      </dgm:prSet>
      <dgm:spPr/>
    </dgm:pt>
    <dgm:pt modelId="{BA7FF2A3-8B21-436B-A636-1D17A0CE3438}" type="pres">
      <dgm:prSet presAssocID="{86695F46-FBBF-4CCC-A7EE-E9BAEB4CD455}" presName="sibTrans" presStyleCnt="0"/>
      <dgm:spPr/>
    </dgm:pt>
    <dgm:pt modelId="{31D13C0C-9B1F-4C45-9F85-84E65E59DE35}" type="pres">
      <dgm:prSet presAssocID="{41EC6CB7-453C-4D84-B388-18B0DAAF77B3}" presName="node" presStyleLbl="node1" presStyleIdx="5" presStyleCnt="6" custScaleX="363713" custScaleY="86312" custLinFactNeighborX="26" custLinFactNeighborY="-13957">
        <dgm:presLayoutVars>
          <dgm:bulletEnabled val="1"/>
        </dgm:presLayoutVars>
      </dgm:prSet>
      <dgm:spPr/>
    </dgm:pt>
  </dgm:ptLst>
  <dgm:cxnLst>
    <dgm:cxn modelId="{FA03A102-0AEC-4F90-8700-8CEA60DFB5A3}" srcId="{8BA5DE66-D5F3-4D92-90BE-ECA67B96727A}" destId="{6CEC83D4-B144-4BA8-87C9-18E8DAC8D612}" srcOrd="3" destOrd="0" parTransId="{4A1A08B2-3626-4D9A-BF20-D4EB8684580B}" sibTransId="{1FC234B7-34B1-4787-88AE-FBBF42404945}"/>
    <dgm:cxn modelId="{5C944F28-6F0C-4E80-9465-119B5DBBEA5C}" srcId="{8BA5DE66-D5F3-4D92-90BE-ECA67B96727A}" destId="{05EE9640-2689-459E-9B37-559735AFBD15}" srcOrd="0" destOrd="0" parTransId="{DD16E8D4-4FCD-482A-A6B6-67B4D14A6E68}" sibTransId="{D790C715-D2C0-4E0C-A933-E03E8CD8D5F0}"/>
    <dgm:cxn modelId="{130B593D-C7CD-42AA-87AA-FDBF706006AD}" type="presOf" srcId="{6CEC83D4-B144-4BA8-87C9-18E8DAC8D612}" destId="{06CC17C6-72DA-47D6-AA24-985D0D2EF2E2}" srcOrd="0" destOrd="0" presId="urn:microsoft.com/office/officeart/2005/8/layout/default"/>
    <dgm:cxn modelId="{AED67F40-A8F1-42E1-9AE1-7DC3D4830AE3}" type="presOf" srcId="{D22ED2C4-880C-474D-8554-87B5C0C92C3C}" destId="{EEAFB962-A0C0-4744-B690-D52A22C0036B}" srcOrd="0" destOrd="0" presId="urn:microsoft.com/office/officeart/2005/8/layout/default"/>
    <dgm:cxn modelId="{0EB7A15D-27C2-4EE7-81F4-9ECA3C9B4F25}" srcId="{8BA5DE66-D5F3-4D92-90BE-ECA67B96727A}" destId="{C896C23A-EF84-436C-B068-32F019DB7694}" srcOrd="2" destOrd="0" parTransId="{E9BC9887-7A0F-4204-AAC1-46E558D008A7}" sibTransId="{0C694F54-F8F0-4702-883E-E7FCFA45238B}"/>
    <dgm:cxn modelId="{06C1B753-AD5E-467E-B876-332CC3D43180}" srcId="{8BA5DE66-D5F3-4D92-90BE-ECA67B96727A}" destId="{41EC6CB7-453C-4D84-B388-18B0DAAF77B3}" srcOrd="5" destOrd="0" parTransId="{27FBD3B6-EBF4-4E06-BE29-77DF4E9A7464}" sibTransId="{03D02C4B-94A6-4B34-83DE-B2290B3E17C0}"/>
    <dgm:cxn modelId="{39EB1F7E-C64A-43FD-B2F6-EFE6D9C792BD}" srcId="{8BA5DE66-D5F3-4D92-90BE-ECA67B96727A}" destId="{D22ED2C4-880C-474D-8554-87B5C0C92C3C}" srcOrd="4" destOrd="0" parTransId="{188A94AD-BDD4-490E-818C-F80C31981C50}" sibTransId="{86695F46-FBBF-4CCC-A7EE-E9BAEB4CD455}"/>
    <dgm:cxn modelId="{31025192-EBC7-4A1B-81F8-8E871084695C}" srcId="{8BA5DE66-D5F3-4D92-90BE-ECA67B96727A}" destId="{4B86E8BD-9BE3-460F-AC40-47EE01B14700}" srcOrd="1" destOrd="0" parTransId="{A75CD7A9-C630-4E3E-8C9B-8AB1DF4E98B0}" sibTransId="{7F5CDCAA-93CA-4AA0-B974-02997484D844}"/>
    <dgm:cxn modelId="{03544C9D-AF07-4918-A950-4B1517DED4F7}" type="presOf" srcId="{41EC6CB7-453C-4D84-B388-18B0DAAF77B3}" destId="{31D13C0C-9B1F-4C45-9F85-84E65E59DE35}" srcOrd="0" destOrd="0" presId="urn:microsoft.com/office/officeart/2005/8/layout/default"/>
    <dgm:cxn modelId="{FDE36BB1-E947-4FF3-AB45-3E490FB70280}" type="presOf" srcId="{8BA5DE66-D5F3-4D92-90BE-ECA67B96727A}" destId="{06E29040-E86D-4D0C-A392-70F2AF929BB3}" srcOrd="0" destOrd="0" presId="urn:microsoft.com/office/officeart/2005/8/layout/default"/>
    <dgm:cxn modelId="{03482EBC-C91B-4E0C-BDDE-84BF8B895DD2}" type="presOf" srcId="{C896C23A-EF84-436C-B068-32F019DB7694}" destId="{A96EF2D5-0747-4470-8343-C05F0B6B63DF}" srcOrd="0" destOrd="0" presId="urn:microsoft.com/office/officeart/2005/8/layout/default"/>
    <dgm:cxn modelId="{0B3830D1-789F-4CDE-B8BC-6098BC548B3E}" type="presOf" srcId="{4B86E8BD-9BE3-460F-AC40-47EE01B14700}" destId="{3A64B67F-29E0-4D0D-8D2D-67F9C0BB53E1}" srcOrd="0" destOrd="0" presId="urn:microsoft.com/office/officeart/2005/8/layout/default"/>
    <dgm:cxn modelId="{BE26FAEA-E34C-4C78-BD13-AE2A874C8E87}" type="presOf" srcId="{05EE9640-2689-459E-9B37-559735AFBD15}" destId="{0CD5B0C8-11ED-4C4C-B1C1-38DD32274F08}" srcOrd="0" destOrd="0" presId="urn:microsoft.com/office/officeart/2005/8/layout/default"/>
    <dgm:cxn modelId="{A70DA5FF-E670-40FD-9F61-37FA34DEC0B1}" type="presParOf" srcId="{06E29040-E86D-4D0C-A392-70F2AF929BB3}" destId="{0CD5B0C8-11ED-4C4C-B1C1-38DD32274F08}" srcOrd="0" destOrd="0" presId="urn:microsoft.com/office/officeart/2005/8/layout/default"/>
    <dgm:cxn modelId="{7633AA49-B1BC-48F9-B67E-7C1FCE2FC359}" type="presParOf" srcId="{06E29040-E86D-4D0C-A392-70F2AF929BB3}" destId="{FC8AB555-227C-471B-837D-ADBF55AB8E59}" srcOrd="1" destOrd="0" presId="urn:microsoft.com/office/officeart/2005/8/layout/default"/>
    <dgm:cxn modelId="{EE6E4094-9BFB-439C-9221-ED3C935E4C33}" type="presParOf" srcId="{06E29040-E86D-4D0C-A392-70F2AF929BB3}" destId="{3A64B67F-29E0-4D0D-8D2D-67F9C0BB53E1}" srcOrd="2" destOrd="0" presId="urn:microsoft.com/office/officeart/2005/8/layout/default"/>
    <dgm:cxn modelId="{845FD65E-47D6-46D0-9407-7E429905EF7B}" type="presParOf" srcId="{06E29040-E86D-4D0C-A392-70F2AF929BB3}" destId="{D17F5740-0479-45A7-B43B-F1F4BB9FCFB6}" srcOrd="3" destOrd="0" presId="urn:microsoft.com/office/officeart/2005/8/layout/default"/>
    <dgm:cxn modelId="{4BF0C1C3-9C67-4E9B-BC32-39C416F64A24}" type="presParOf" srcId="{06E29040-E86D-4D0C-A392-70F2AF929BB3}" destId="{A96EF2D5-0747-4470-8343-C05F0B6B63DF}" srcOrd="4" destOrd="0" presId="urn:microsoft.com/office/officeart/2005/8/layout/default"/>
    <dgm:cxn modelId="{487A993F-48B5-4EE5-8EA2-570B83A2CE30}" type="presParOf" srcId="{06E29040-E86D-4D0C-A392-70F2AF929BB3}" destId="{05107A80-9AB1-494F-9578-8039ADF3F0A8}" srcOrd="5" destOrd="0" presId="urn:microsoft.com/office/officeart/2005/8/layout/default"/>
    <dgm:cxn modelId="{9A1D2885-CF87-4C97-A3DA-D7CC254C53E2}" type="presParOf" srcId="{06E29040-E86D-4D0C-A392-70F2AF929BB3}" destId="{06CC17C6-72DA-47D6-AA24-985D0D2EF2E2}" srcOrd="6" destOrd="0" presId="urn:microsoft.com/office/officeart/2005/8/layout/default"/>
    <dgm:cxn modelId="{CC344FD0-670C-4C16-B194-C3C6E061BFE0}" type="presParOf" srcId="{06E29040-E86D-4D0C-A392-70F2AF929BB3}" destId="{C963DDEF-94F6-49EA-8F68-B13026CFF0C6}" srcOrd="7" destOrd="0" presId="urn:microsoft.com/office/officeart/2005/8/layout/default"/>
    <dgm:cxn modelId="{BD857185-E222-4E9F-8735-13DCE29ACC02}" type="presParOf" srcId="{06E29040-E86D-4D0C-A392-70F2AF929BB3}" destId="{EEAFB962-A0C0-4744-B690-D52A22C0036B}" srcOrd="8" destOrd="0" presId="urn:microsoft.com/office/officeart/2005/8/layout/default"/>
    <dgm:cxn modelId="{264BC1FE-7D04-4067-AFD4-F6AEB955FF13}" type="presParOf" srcId="{06E29040-E86D-4D0C-A392-70F2AF929BB3}" destId="{BA7FF2A3-8B21-436B-A636-1D17A0CE3438}" srcOrd="9" destOrd="0" presId="urn:microsoft.com/office/officeart/2005/8/layout/default"/>
    <dgm:cxn modelId="{C8687FC5-D4AE-4121-B5C7-AF44417F5D32}" type="presParOf" srcId="{06E29040-E86D-4D0C-A392-70F2AF929BB3}" destId="{31D13C0C-9B1F-4C45-9F85-84E65E59DE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8BF334-6616-4B65-BFCF-D4AB4D88592E}" type="doc">
      <dgm:prSet loTypeId="urn:microsoft.com/office/officeart/2005/8/layout/hierarchy4" loCatId="list" qsTypeId="urn:microsoft.com/office/officeart/2005/8/quickstyle/simple1" qsCatId="simple" csTypeId="urn:microsoft.com/office/officeart/2005/8/colors/accent2_2" csCatId="accent2" phldr="1"/>
      <dgm:spPr/>
      <dgm:t>
        <a:bodyPr/>
        <a:lstStyle/>
        <a:p>
          <a:endParaRPr lang="en-GB"/>
        </a:p>
      </dgm:t>
    </dgm:pt>
    <dgm:pt modelId="{FB622C92-D9A9-4E9C-A11A-28E6C5E8EAFA}">
      <dgm:prSet custT="1"/>
      <dgm:spPr/>
      <dgm:t>
        <a:bodyPr/>
        <a:lstStyle/>
        <a:p>
          <a:r>
            <a:rPr lang="en-GB" sz="1200" b="1" dirty="0">
              <a:solidFill>
                <a:schemeClr val="bg1"/>
              </a:solidFill>
              <a:latin typeface="Lato" panose="020F0502020204030203" pitchFamily="34" charset="0"/>
              <a:ea typeface="Lato" panose="020F0502020204030203" pitchFamily="34" charset="0"/>
              <a:cs typeface="Lato" panose="020F0502020204030203" pitchFamily="34" charset="0"/>
            </a:rPr>
            <a:t>“The statement of expectations has been the key document that we have used to underpin our work around this agenda. We used it to review and adapt our current strategies, policies and procedures to increase their rigor. It was an excellent tool to use as a self assessment, to identify key areas for development, enabling action planning to continue to embed this agenda with our HE student population. FE college provider</a:t>
          </a:r>
        </a:p>
      </dgm:t>
    </dgm:pt>
    <dgm:pt modelId="{DA2C0F6E-6F64-4231-B739-62D496A0FFBB}" type="parTrans" cxnId="{17D13BAC-961C-49DA-A980-505D47A109C8}">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4F40439D-5435-4FFD-8E50-18CEEC50CDCB}" type="sibTrans" cxnId="{17D13BAC-961C-49DA-A980-505D47A109C8}">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928A7077-CA08-4D57-9B30-C4DFBA548158}">
      <dgm:prSet custT="1"/>
      <dgm:spPr/>
      <dgm:t>
        <a:bodyPr/>
        <a:lstStyle/>
        <a:p>
          <a:r>
            <a:rPr lang="en-GB" sz="1200" b="1">
              <a:solidFill>
                <a:schemeClr val="bg1"/>
              </a:solidFill>
              <a:latin typeface="Lato" panose="020F0502020204030203" pitchFamily="34" charset="0"/>
              <a:ea typeface="Lato" panose="020F0502020204030203" pitchFamily="34" charset="0"/>
              <a:cs typeface="Lato" panose="020F0502020204030203" pitchFamily="34" charset="0"/>
            </a:rPr>
            <a:t>“It has given us a framework and structure for the work already started in 2019 and has helped us  address some gaps, including some initiatives moving forward e.g. introducing a Sexual Violence Liaison Officer model.” Post-1992 provider</a:t>
          </a:r>
          <a:endParaRPr lang="en-GB" sz="1200" b="1" dirty="0">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B52DA22F-6737-4EFF-8F1B-D0A99EC39B90}" type="parTrans" cxnId="{A30D31B3-FCE2-4D77-A537-6BAA4ABF5CBC}">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08FEAD44-BF0D-4FF1-9A2A-264D1ABC5ED5}" type="sibTrans" cxnId="{A30D31B3-FCE2-4D77-A537-6BAA4ABF5CBC}">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D98A68DE-9AA7-4A22-B50B-20514337647E}">
      <dgm:prSet custT="1"/>
      <dgm:spPr/>
      <dgm:t>
        <a:bodyPr/>
        <a:lstStyle/>
        <a:p>
          <a:r>
            <a:rPr lang="en-GB" sz="1200" b="1" dirty="0">
              <a:solidFill>
                <a:schemeClr val="bg1"/>
              </a:solidFill>
              <a:latin typeface="Lato" panose="020F0502020204030203" pitchFamily="34" charset="0"/>
              <a:ea typeface="Lato" panose="020F0502020204030203" pitchFamily="34" charset="0"/>
              <a:cs typeface="Lato" panose="020F0502020204030203" pitchFamily="34" charset="0"/>
            </a:rPr>
            <a:t>“One main effect is to clarify the role of the whole organisation including senior leaders in preventing and responding to harassment and sexual misconduct.  It has also underlined areas in which we were already well-developed, as well as areas for improvement.” Research-intensive provider</a:t>
          </a:r>
        </a:p>
      </dgm:t>
    </dgm:pt>
    <dgm:pt modelId="{0EA3A8FF-8007-4AF5-9D16-B50B1D5B197E}" type="parTrans" cxnId="{31DE9A29-6102-4543-9705-5949BFA0A18C}">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F46ADB12-99F2-4A2C-8DEE-4D7A16B03FC4}" type="sibTrans" cxnId="{31DE9A29-6102-4543-9705-5949BFA0A18C}">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F9A65559-FD89-4C93-8DD1-F44919DA78D7}">
      <dgm:prSet custT="1"/>
      <dgm:spPr/>
      <dgm:t>
        <a:bodyPr/>
        <a:lstStyle/>
        <a:p>
          <a:r>
            <a:rPr lang="en-GB" sz="1200" b="1" dirty="0">
              <a:solidFill>
                <a:schemeClr val="bg1"/>
              </a:solidFill>
              <a:latin typeface="Lato" panose="020F0502020204030203" pitchFamily="34" charset="0"/>
              <a:ea typeface="Lato" panose="020F0502020204030203" pitchFamily="34" charset="0"/>
              <a:cs typeface="Lato" panose="020F0502020204030203" pitchFamily="34" charset="0"/>
            </a:rPr>
            <a:t>“The University is more actively collaborating with the SU and the wider student body to  review and further develop our policies and processes” Post 1992 provider</a:t>
          </a:r>
        </a:p>
      </dgm:t>
    </dgm:pt>
    <dgm:pt modelId="{4B4644D0-8321-47EE-AC9E-4DC0AAAB91D1}" type="parTrans" cxnId="{DE4D2637-C39E-4C91-8B44-2C7F498D8232}">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438542DB-CB85-407D-9D09-AFDA513C9283}" type="sibTrans" cxnId="{DE4D2637-C39E-4C91-8B44-2C7F498D8232}">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284A007A-F084-45BC-ABE8-F541FF670043}" type="pres">
      <dgm:prSet presAssocID="{518BF334-6616-4B65-BFCF-D4AB4D88592E}" presName="Name0" presStyleCnt="0">
        <dgm:presLayoutVars>
          <dgm:chPref val="1"/>
          <dgm:dir/>
          <dgm:animOne val="branch"/>
          <dgm:animLvl val="lvl"/>
          <dgm:resizeHandles/>
        </dgm:presLayoutVars>
      </dgm:prSet>
      <dgm:spPr/>
    </dgm:pt>
    <dgm:pt modelId="{D56C6186-9864-4AEA-BA37-C0D923411A05}" type="pres">
      <dgm:prSet presAssocID="{FB622C92-D9A9-4E9C-A11A-28E6C5E8EAFA}" presName="vertOne" presStyleCnt="0"/>
      <dgm:spPr/>
    </dgm:pt>
    <dgm:pt modelId="{60485E3C-4BFB-4C93-826A-85B8A9E99112}" type="pres">
      <dgm:prSet presAssocID="{FB622C92-D9A9-4E9C-A11A-28E6C5E8EAFA}" presName="txOne" presStyleLbl="node0" presStyleIdx="0" presStyleCnt="4">
        <dgm:presLayoutVars>
          <dgm:chPref val="3"/>
        </dgm:presLayoutVars>
      </dgm:prSet>
      <dgm:spPr/>
    </dgm:pt>
    <dgm:pt modelId="{AFCEBFDC-C185-498C-89E2-604D2B0DBBED}" type="pres">
      <dgm:prSet presAssocID="{FB622C92-D9A9-4E9C-A11A-28E6C5E8EAFA}" presName="horzOne" presStyleCnt="0"/>
      <dgm:spPr/>
    </dgm:pt>
    <dgm:pt modelId="{68322EA5-6CCA-4969-A2A6-8688B0B8B40C}" type="pres">
      <dgm:prSet presAssocID="{4F40439D-5435-4FFD-8E50-18CEEC50CDCB}" presName="sibSpaceOne" presStyleCnt="0"/>
      <dgm:spPr/>
    </dgm:pt>
    <dgm:pt modelId="{14C41057-312C-4362-BC0E-191B7D19A88D}" type="pres">
      <dgm:prSet presAssocID="{928A7077-CA08-4D57-9B30-C4DFBA548158}" presName="vertOne" presStyleCnt="0"/>
      <dgm:spPr/>
    </dgm:pt>
    <dgm:pt modelId="{8066F0F3-8CED-4E93-8BA1-65E6C5BFD7AF}" type="pres">
      <dgm:prSet presAssocID="{928A7077-CA08-4D57-9B30-C4DFBA548158}" presName="txOne" presStyleLbl="node0" presStyleIdx="1" presStyleCnt="4">
        <dgm:presLayoutVars>
          <dgm:chPref val="3"/>
        </dgm:presLayoutVars>
      </dgm:prSet>
      <dgm:spPr/>
    </dgm:pt>
    <dgm:pt modelId="{BCB363D7-052F-4E29-A4CC-BCAD7D03B12C}" type="pres">
      <dgm:prSet presAssocID="{928A7077-CA08-4D57-9B30-C4DFBA548158}" presName="horzOne" presStyleCnt="0"/>
      <dgm:spPr/>
    </dgm:pt>
    <dgm:pt modelId="{F6DC7FED-9A2C-4264-8AD4-7484E6345602}" type="pres">
      <dgm:prSet presAssocID="{08FEAD44-BF0D-4FF1-9A2A-264D1ABC5ED5}" presName="sibSpaceOne" presStyleCnt="0"/>
      <dgm:spPr/>
    </dgm:pt>
    <dgm:pt modelId="{E33B7082-CDE1-4F72-A99E-DFA9D6E24978}" type="pres">
      <dgm:prSet presAssocID="{D98A68DE-9AA7-4A22-B50B-20514337647E}" presName="vertOne" presStyleCnt="0"/>
      <dgm:spPr/>
    </dgm:pt>
    <dgm:pt modelId="{096AAFC1-B553-4294-9BB8-A9606653D083}" type="pres">
      <dgm:prSet presAssocID="{D98A68DE-9AA7-4A22-B50B-20514337647E}" presName="txOne" presStyleLbl="node0" presStyleIdx="2" presStyleCnt="4">
        <dgm:presLayoutVars>
          <dgm:chPref val="3"/>
        </dgm:presLayoutVars>
      </dgm:prSet>
      <dgm:spPr/>
    </dgm:pt>
    <dgm:pt modelId="{AA0D8CE2-D934-4628-A562-05EAC6D1FCAF}" type="pres">
      <dgm:prSet presAssocID="{D98A68DE-9AA7-4A22-B50B-20514337647E}" presName="horzOne" presStyleCnt="0"/>
      <dgm:spPr/>
    </dgm:pt>
    <dgm:pt modelId="{C8908141-C953-498F-A3DD-36689CD37DAB}" type="pres">
      <dgm:prSet presAssocID="{F46ADB12-99F2-4A2C-8DEE-4D7A16B03FC4}" presName="sibSpaceOne" presStyleCnt="0"/>
      <dgm:spPr/>
    </dgm:pt>
    <dgm:pt modelId="{B131E161-4EA5-4094-8FDE-00BAE10989E0}" type="pres">
      <dgm:prSet presAssocID="{F9A65559-FD89-4C93-8DD1-F44919DA78D7}" presName="vertOne" presStyleCnt="0"/>
      <dgm:spPr/>
    </dgm:pt>
    <dgm:pt modelId="{D7352BAA-0399-4782-AD3D-5F1336733385}" type="pres">
      <dgm:prSet presAssocID="{F9A65559-FD89-4C93-8DD1-F44919DA78D7}" presName="txOne" presStyleLbl="node0" presStyleIdx="3" presStyleCnt="4">
        <dgm:presLayoutVars>
          <dgm:chPref val="3"/>
        </dgm:presLayoutVars>
      </dgm:prSet>
      <dgm:spPr/>
    </dgm:pt>
    <dgm:pt modelId="{E6A6F053-709F-4793-B698-9E7AB367C616}" type="pres">
      <dgm:prSet presAssocID="{F9A65559-FD89-4C93-8DD1-F44919DA78D7}" presName="horzOne" presStyleCnt="0"/>
      <dgm:spPr/>
    </dgm:pt>
  </dgm:ptLst>
  <dgm:cxnLst>
    <dgm:cxn modelId="{31DE9A29-6102-4543-9705-5949BFA0A18C}" srcId="{518BF334-6616-4B65-BFCF-D4AB4D88592E}" destId="{D98A68DE-9AA7-4A22-B50B-20514337647E}" srcOrd="2" destOrd="0" parTransId="{0EA3A8FF-8007-4AF5-9D16-B50B1D5B197E}" sibTransId="{F46ADB12-99F2-4A2C-8DEE-4D7A16B03FC4}"/>
    <dgm:cxn modelId="{DE4D2637-C39E-4C91-8B44-2C7F498D8232}" srcId="{518BF334-6616-4B65-BFCF-D4AB4D88592E}" destId="{F9A65559-FD89-4C93-8DD1-F44919DA78D7}" srcOrd="3" destOrd="0" parTransId="{4B4644D0-8321-47EE-AC9E-4DC0AAAB91D1}" sibTransId="{438542DB-CB85-407D-9D09-AFDA513C9283}"/>
    <dgm:cxn modelId="{1E052851-9406-49E6-B1EE-0AD7856CDB14}" type="presOf" srcId="{D98A68DE-9AA7-4A22-B50B-20514337647E}" destId="{096AAFC1-B553-4294-9BB8-A9606653D083}" srcOrd="0" destOrd="0" presId="urn:microsoft.com/office/officeart/2005/8/layout/hierarchy4"/>
    <dgm:cxn modelId="{9142378A-BD7F-48E1-B455-9323B09EA6DA}" type="presOf" srcId="{FB622C92-D9A9-4E9C-A11A-28E6C5E8EAFA}" destId="{60485E3C-4BFB-4C93-826A-85B8A9E99112}" srcOrd="0" destOrd="0" presId="urn:microsoft.com/office/officeart/2005/8/layout/hierarchy4"/>
    <dgm:cxn modelId="{C251A0A1-06DE-459B-93D0-5857B93EAC9D}" type="presOf" srcId="{928A7077-CA08-4D57-9B30-C4DFBA548158}" destId="{8066F0F3-8CED-4E93-8BA1-65E6C5BFD7AF}" srcOrd="0" destOrd="0" presId="urn:microsoft.com/office/officeart/2005/8/layout/hierarchy4"/>
    <dgm:cxn modelId="{602C1BA4-753A-426D-9E79-BD4C47D95CA4}" type="presOf" srcId="{F9A65559-FD89-4C93-8DD1-F44919DA78D7}" destId="{D7352BAA-0399-4782-AD3D-5F1336733385}" srcOrd="0" destOrd="0" presId="urn:microsoft.com/office/officeart/2005/8/layout/hierarchy4"/>
    <dgm:cxn modelId="{17D13BAC-961C-49DA-A980-505D47A109C8}" srcId="{518BF334-6616-4B65-BFCF-D4AB4D88592E}" destId="{FB622C92-D9A9-4E9C-A11A-28E6C5E8EAFA}" srcOrd="0" destOrd="0" parTransId="{DA2C0F6E-6F64-4231-B739-62D496A0FFBB}" sibTransId="{4F40439D-5435-4FFD-8E50-18CEEC50CDCB}"/>
    <dgm:cxn modelId="{27EFB9B2-42CD-41B7-B6E6-891A465BCB42}" type="presOf" srcId="{518BF334-6616-4B65-BFCF-D4AB4D88592E}" destId="{284A007A-F084-45BC-ABE8-F541FF670043}" srcOrd="0" destOrd="0" presId="urn:microsoft.com/office/officeart/2005/8/layout/hierarchy4"/>
    <dgm:cxn modelId="{A30D31B3-FCE2-4D77-A537-6BAA4ABF5CBC}" srcId="{518BF334-6616-4B65-BFCF-D4AB4D88592E}" destId="{928A7077-CA08-4D57-9B30-C4DFBA548158}" srcOrd="1" destOrd="0" parTransId="{B52DA22F-6737-4EFF-8F1B-D0A99EC39B90}" sibTransId="{08FEAD44-BF0D-4FF1-9A2A-264D1ABC5ED5}"/>
    <dgm:cxn modelId="{CF117370-8A1A-4907-BA59-DC39F68FCDE4}" type="presParOf" srcId="{284A007A-F084-45BC-ABE8-F541FF670043}" destId="{D56C6186-9864-4AEA-BA37-C0D923411A05}" srcOrd="0" destOrd="0" presId="urn:microsoft.com/office/officeart/2005/8/layout/hierarchy4"/>
    <dgm:cxn modelId="{E40E8ED8-E122-4090-8C2E-F092263DC118}" type="presParOf" srcId="{D56C6186-9864-4AEA-BA37-C0D923411A05}" destId="{60485E3C-4BFB-4C93-826A-85B8A9E99112}" srcOrd="0" destOrd="0" presId="urn:microsoft.com/office/officeart/2005/8/layout/hierarchy4"/>
    <dgm:cxn modelId="{0B2DDD7F-29F8-4800-9047-4E7B82513DC2}" type="presParOf" srcId="{D56C6186-9864-4AEA-BA37-C0D923411A05}" destId="{AFCEBFDC-C185-498C-89E2-604D2B0DBBED}" srcOrd="1" destOrd="0" presId="urn:microsoft.com/office/officeart/2005/8/layout/hierarchy4"/>
    <dgm:cxn modelId="{900384A3-E490-4970-8D7F-571D736F4B00}" type="presParOf" srcId="{284A007A-F084-45BC-ABE8-F541FF670043}" destId="{68322EA5-6CCA-4969-A2A6-8688B0B8B40C}" srcOrd="1" destOrd="0" presId="urn:microsoft.com/office/officeart/2005/8/layout/hierarchy4"/>
    <dgm:cxn modelId="{F186D6D8-0D0F-4B57-9B30-B57CE3A08126}" type="presParOf" srcId="{284A007A-F084-45BC-ABE8-F541FF670043}" destId="{14C41057-312C-4362-BC0E-191B7D19A88D}" srcOrd="2" destOrd="0" presId="urn:microsoft.com/office/officeart/2005/8/layout/hierarchy4"/>
    <dgm:cxn modelId="{D3D99D2C-4AE9-4E8E-AE24-76B6E5232F66}" type="presParOf" srcId="{14C41057-312C-4362-BC0E-191B7D19A88D}" destId="{8066F0F3-8CED-4E93-8BA1-65E6C5BFD7AF}" srcOrd="0" destOrd="0" presId="urn:microsoft.com/office/officeart/2005/8/layout/hierarchy4"/>
    <dgm:cxn modelId="{227AD602-7B3C-499F-9AA9-3ABE7FB3EE77}" type="presParOf" srcId="{14C41057-312C-4362-BC0E-191B7D19A88D}" destId="{BCB363D7-052F-4E29-A4CC-BCAD7D03B12C}" srcOrd="1" destOrd="0" presId="urn:microsoft.com/office/officeart/2005/8/layout/hierarchy4"/>
    <dgm:cxn modelId="{17F684DE-4E6A-4D1A-B0C3-0F4EE318C5B6}" type="presParOf" srcId="{284A007A-F084-45BC-ABE8-F541FF670043}" destId="{F6DC7FED-9A2C-4264-8AD4-7484E6345602}" srcOrd="3" destOrd="0" presId="urn:microsoft.com/office/officeart/2005/8/layout/hierarchy4"/>
    <dgm:cxn modelId="{75440C69-3841-44E9-B4FE-8A17BE77BBBC}" type="presParOf" srcId="{284A007A-F084-45BC-ABE8-F541FF670043}" destId="{E33B7082-CDE1-4F72-A99E-DFA9D6E24978}" srcOrd="4" destOrd="0" presId="urn:microsoft.com/office/officeart/2005/8/layout/hierarchy4"/>
    <dgm:cxn modelId="{31333244-5758-461F-8775-D4A2D195FEE0}" type="presParOf" srcId="{E33B7082-CDE1-4F72-A99E-DFA9D6E24978}" destId="{096AAFC1-B553-4294-9BB8-A9606653D083}" srcOrd="0" destOrd="0" presId="urn:microsoft.com/office/officeart/2005/8/layout/hierarchy4"/>
    <dgm:cxn modelId="{5050EC31-5B77-467E-B478-DDE65AA0D1A7}" type="presParOf" srcId="{E33B7082-CDE1-4F72-A99E-DFA9D6E24978}" destId="{AA0D8CE2-D934-4628-A562-05EAC6D1FCAF}" srcOrd="1" destOrd="0" presId="urn:microsoft.com/office/officeart/2005/8/layout/hierarchy4"/>
    <dgm:cxn modelId="{03DADD4D-A20B-4C75-9239-CE4100B95E0D}" type="presParOf" srcId="{284A007A-F084-45BC-ABE8-F541FF670043}" destId="{C8908141-C953-498F-A3DD-36689CD37DAB}" srcOrd="5" destOrd="0" presId="urn:microsoft.com/office/officeart/2005/8/layout/hierarchy4"/>
    <dgm:cxn modelId="{27E9CA35-882B-4E38-9E26-E3C62402E735}" type="presParOf" srcId="{284A007A-F084-45BC-ABE8-F541FF670043}" destId="{B131E161-4EA5-4094-8FDE-00BAE10989E0}" srcOrd="6" destOrd="0" presId="urn:microsoft.com/office/officeart/2005/8/layout/hierarchy4"/>
    <dgm:cxn modelId="{E85F80A8-F124-4A9E-ABE3-31CE5F869B74}" type="presParOf" srcId="{B131E161-4EA5-4094-8FDE-00BAE10989E0}" destId="{D7352BAA-0399-4782-AD3D-5F1336733385}" srcOrd="0" destOrd="0" presId="urn:microsoft.com/office/officeart/2005/8/layout/hierarchy4"/>
    <dgm:cxn modelId="{D5AA2F3B-CAED-426B-B00D-F3E19446DB93}" type="presParOf" srcId="{B131E161-4EA5-4094-8FDE-00BAE10989E0}" destId="{E6A6F053-709F-4793-B698-9E7AB367C61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8BF334-6616-4B65-BFCF-D4AB4D88592E}" type="doc">
      <dgm:prSet loTypeId="urn:microsoft.com/office/officeart/2005/8/layout/hierarchy4" loCatId="list" qsTypeId="urn:microsoft.com/office/officeart/2005/8/quickstyle/simple1" qsCatId="simple" csTypeId="urn:microsoft.com/office/officeart/2005/8/colors/accent2_2" csCatId="accent2" phldr="1"/>
      <dgm:spPr/>
      <dgm:t>
        <a:bodyPr/>
        <a:lstStyle/>
        <a:p>
          <a:endParaRPr lang="en-GB"/>
        </a:p>
      </dgm:t>
    </dgm:pt>
    <dgm:pt modelId="{FB622C92-D9A9-4E9C-A11A-28E6C5E8EAFA}">
      <dgm:prSet custT="1"/>
      <dgm:spPr/>
      <dgm:t>
        <a:bodyPr/>
        <a:lstStyle/>
        <a:p>
          <a:r>
            <a:rPr lang="en-GB" sz="1200" b="1" dirty="0">
              <a:solidFill>
                <a:schemeClr val="bg1"/>
              </a:solidFill>
              <a:latin typeface="Lato" panose="020F0502020204030203" pitchFamily="34" charset="0"/>
              <a:ea typeface="Lato" panose="020F0502020204030203" pitchFamily="34" charset="0"/>
              <a:cs typeface="Lato" panose="020F0502020204030203" pitchFamily="34" charset="0"/>
            </a:rPr>
            <a:t>“The University provides a range of training for staff that includes SVLO training, investigation training and panel training. Training provision has increased over the past two years with further contextualisation. A training matrix developed to determine which training required for different staff groups. Training developed for students became mandatory and included in induction over past two year.”  Research-intensive provider</a:t>
          </a:r>
        </a:p>
      </dgm:t>
    </dgm:pt>
    <dgm:pt modelId="{DA2C0F6E-6F64-4231-B739-62D496A0FFBB}" type="parTrans" cxnId="{17D13BAC-961C-49DA-A980-505D47A109C8}">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4F40439D-5435-4FFD-8E50-18CEEC50CDCB}" type="sibTrans" cxnId="{17D13BAC-961C-49DA-A980-505D47A109C8}">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D6269BFA-E5A6-41CA-B07B-FA571A4E46C9}">
      <dgm:prSet custT="1"/>
      <dgm:spPr/>
      <dgm:t>
        <a:bodyPr/>
        <a:lstStyle/>
        <a:p>
          <a:r>
            <a:rPr lang="en-GB" sz="1200" b="1" dirty="0">
              <a:solidFill>
                <a:schemeClr val="bg1"/>
              </a:solidFill>
              <a:latin typeface="Lato" panose="020F0502020204030203" pitchFamily="34" charset="0"/>
              <a:ea typeface="Lato" panose="020F0502020204030203" pitchFamily="34" charset="0"/>
              <a:cs typeface="Lato" panose="020F0502020204030203" pitchFamily="34" charset="0"/>
            </a:rPr>
            <a:t>“Student Services has had a long-standing staff training programme which is continually reviewed to cover all aspects of this work. In response to the Statement of Expectations this is now being considered across the whole organization with an institutional training strategy in production. The first significant step was to include basic awareness raising within our mandatory Safeguarding Level One course for all staff.  As part of this strategy, we are reviewing specialist training for our investigating officers, the People Team, and the student body specifically.”   Post 1992 provider</a:t>
          </a:r>
        </a:p>
      </dgm:t>
    </dgm:pt>
    <dgm:pt modelId="{D6B151F8-15C5-4FC0-B5B4-899D7C751533}" type="parTrans" cxnId="{60D1B4A0-B25B-4D84-9575-417CC55817A0}">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7A1B62A4-7C5A-4F3A-876F-45164F4DA200}" type="sibTrans" cxnId="{60D1B4A0-B25B-4D84-9575-417CC55817A0}">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2A6C0DD6-B46B-4C89-8E88-AFDAA10DEAC4}">
      <dgm:prSet custT="1"/>
      <dgm:spPr/>
      <dgm:t>
        <a:bodyPr/>
        <a:lstStyle/>
        <a:p>
          <a:r>
            <a:rPr lang="en-GB" sz="1200" b="1" dirty="0">
              <a:solidFill>
                <a:schemeClr val="bg1"/>
              </a:solidFill>
              <a:latin typeface="Lato" panose="020F0502020204030203" pitchFamily="34" charset="0"/>
              <a:ea typeface="Lato" panose="020F0502020204030203" pitchFamily="34" charset="0"/>
              <a:cs typeface="Lato" panose="020F0502020204030203" pitchFamily="34" charset="0"/>
            </a:rPr>
            <a:t>“We previously provided staff with safeguarding and prevent training online but following a review of the statement of expectations we have broadened the training to cover harassment and sexual misconduct and also produced training for students and trustees” Other provider</a:t>
          </a:r>
        </a:p>
      </dgm:t>
    </dgm:pt>
    <dgm:pt modelId="{E8E6F0FA-D9AB-4898-B9EF-F26E39747577}" type="parTrans" cxnId="{048F2A13-382C-4D15-9C4C-62BBB36CE6D3}">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CE7C3F21-5BC9-4A15-91E8-5313A2B9BA4F}" type="sibTrans" cxnId="{048F2A13-382C-4D15-9C4C-62BBB36CE6D3}">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0BB458A8-950F-45CE-87AC-A030B90B2052}">
      <dgm:prSet custT="1"/>
      <dgm:spPr/>
      <dgm:t>
        <a:bodyPr/>
        <a:lstStyle/>
        <a:p>
          <a:r>
            <a:rPr lang="en-GB" sz="1200" b="1">
              <a:solidFill>
                <a:schemeClr val="bg1"/>
              </a:solidFill>
              <a:latin typeface="Lato" panose="020F0502020204030203" pitchFamily="34" charset="0"/>
              <a:ea typeface="Lato" panose="020F0502020204030203" pitchFamily="34" charset="0"/>
              <a:cs typeface="Lato" panose="020F0502020204030203" pitchFamily="34" charset="0"/>
            </a:rPr>
            <a:t>We have built on our Diversity and Inclusion training to explicitly cover bullying, harassment, hate crime. The College is currently [conducting] intensive activities around anti-racism, which extends to other forms of discrimination and harassment. And is creating standards of behaviour to create more safe and inclusive learning and working environment. We are taking a much more conversational approach in developing staff skills and confidence to recognise and understand what sexual harassment looks like, including daily including sexism body language behaviours and their responsibility in challenging this sort of behaviour. FE provider</a:t>
          </a:r>
          <a:endParaRPr lang="en-GB" sz="1200" b="1" dirty="0">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9577CA4C-902B-4C29-B0E5-28579153EB7C}" type="parTrans" cxnId="{7098497F-E86A-4712-B57B-0812408EA914}">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0739FAE4-FBCB-45F6-9C4C-85CFF1E64312}" type="sibTrans" cxnId="{7098497F-E86A-4712-B57B-0812408EA914}">
      <dgm:prSet/>
      <dgm:spPr/>
      <dgm:t>
        <a:bodyPr/>
        <a:lstStyle/>
        <a:p>
          <a:endParaRPr lang="en-GB" sz="1200" b="1">
            <a:solidFill>
              <a:schemeClr val="bg1"/>
            </a:solidFill>
            <a:latin typeface="Lato" panose="020F0502020204030203" pitchFamily="34" charset="0"/>
            <a:ea typeface="Lato" panose="020F0502020204030203" pitchFamily="34" charset="0"/>
            <a:cs typeface="Lato" panose="020F0502020204030203" pitchFamily="34" charset="0"/>
          </a:endParaRPr>
        </a:p>
      </dgm:t>
    </dgm:pt>
    <dgm:pt modelId="{284A007A-F084-45BC-ABE8-F541FF670043}" type="pres">
      <dgm:prSet presAssocID="{518BF334-6616-4B65-BFCF-D4AB4D88592E}" presName="Name0" presStyleCnt="0">
        <dgm:presLayoutVars>
          <dgm:chPref val="1"/>
          <dgm:dir/>
          <dgm:animOne val="branch"/>
          <dgm:animLvl val="lvl"/>
          <dgm:resizeHandles/>
        </dgm:presLayoutVars>
      </dgm:prSet>
      <dgm:spPr/>
    </dgm:pt>
    <dgm:pt modelId="{D56C6186-9864-4AEA-BA37-C0D923411A05}" type="pres">
      <dgm:prSet presAssocID="{FB622C92-D9A9-4E9C-A11A-28E6C5E8EAFA}" presName="vertOne" presStyleCnt="0"/>
      <dgm:spPr/>
    </dgm:pt>
    <dgm:pt modelId="{60485E3C-4BFB-4C93-826A-85B8A9E99112}" type="pres">
      <dgm:prSet presAssocID="{FB622C92-D9A9-4E9C-A11A-28E6C5E8EAFA}" presName="txOne" presStyleLbl="node0" presStyleIdx="0" presStyleCnt="4">
        <dgm:presLayoutVars>
          <dgm:chPref val="3"/>
        </dgm:presLayoutVars>
      </dgm:prSet>
      <dgm:spPr/>
    </dgm:pt>
    <dgm:pt modelId="{AFCEBFDC-C185-498C-89E2-604D2B0DBBED}" type="pres">
      <dgm:prSet presAssocID="{FB622C92-D9A9-4E9C-A11A-28E6C5E8EAFA}" presName="horzOne" presStyleCnt="0"/>
      <dgm:spPr/>
    </dgm:pt>
    <dgm:pt modelId="{68322EA5-6CCA-4969-A2A6-8688B0B8B40C}" type="pres">
      <dgm:prSet presAssocID="{4F40439D-5435-4FFD-8E50-18CEEC50CDCB}" presName="sibSpaceOne" presStyleCnt="0"/>
      <dgm:spPr/>
    </dgm:pt>
    <dgm:pt modelId="{C4955CB2-CBBC-4A1E-824B-796A48381DAE}" type="pres">
      <dgm:prSet presAssocID="{D6269BFA-E5A6-41CA-B07B-FA571A4E46C9}" presName="vertOne" presStyleCnt="0"/>
      <dgm:spPr/>
    </dgm:pt>
    <dgm:pt modelId="{A0FAA287-A4C2-4804-BF56-8F93C8F58793}" type="pres">
      <dgm:prSet presAssocID="{D6269BFA-E5A6-41CA-B07B-FA571A4E46C9}" presName="txOne" presStyleLbl="node0" presStyleIdx="1" presStyleCnt="4">
        <dgm:presLayoutVars>
          <dgm:chPref val="3"/>
        </dgm:presLayoutVars>
      </dgm:prSet>
      <dgm:spPr/>
    </dgm:pt>
    <dgm:pt modelId="{C5026242-BFEE-4249-825F-13A2690D035A}" type="pres">
      <dgm:prSet presAssocID="{D6269BFA-E5A6-41CA-B07B-FA571A4E46C9}" presName="horzOne" presStyleCnt="0"/>
      <dgm:spPr/>
    </dgm:pt>
    <dgm:pt modelId="{C34AE6C4-DAA7-4EF6-87E6-20284E2E21DD}" type="pres">
      <dgm:prSet presAssocID="{7A1B62A4-7C5A-4F3A-876F-45164F4DA200}" presName="sibSpaceOne" presStyleCnt="0"/>
      <dgm:spPr/>
    </dgm:pt>
    <dgm:pt modelId="{CC0F8CA0-7C6D-4739-82A7-744421F3A3C2}" type="pres">
      <dgm:prSet presAssocID="{2A6C0DD6-B46B-4C89-8E88-AFDAA10DEAC4}" presName="vertOne" presStyleCnt="0"/>
      <dgm:spPr/>
    </dgm:pt>
    <dgm:pt modelId="{6E818D90-191E-4DC7-B5F6-571C8386193F}" type="pres">
      <dgm:prSet presAssocID="{2A6C0DD6-B46B-4C89-8E88-AFDAA10DEAC4}" presName="txOne" presStyleLbl="node0" presStyleIdx="2" presStyleCnt="4">
        <dgm:presLayoutVars>
          <dgm:chPref val="3"/>
        </dgm:presLayoutVars>
      </dgm:prSet>
      <dgm:spPr/>
    </dgm:pt>
    <dgm:pt modelId="{5C96CDF4-61F5-4530-8EDD-0C3A28B9B000}" type="pres">
      <dgm:prSet presAssocID="{2A6C0DD6-B46B-4C89-8E88-AFDAA10DEAC4}" presName="horzOne" presStyleCnt="0"/>
      <dgm:spPr/>
    </dgm:pt>
    <dgm:pt modelId="{FBCBCAB2-D572-47A0-8D9C-C554015ACE3F}" type="pres">
      <dgm:prSet presAssocID="{CE7C3F21-5BC9-4A15-91E8-5313A2B9BA4F}" presName="sibSpaceOne" presStyleCnt="0"/>
      <dgm:spPr/>
    </dgm:pt>
    <dgm:pt modelId="{CAE2D361-D82A-4442-AE4D-A67A1320FE14}" type="pres">
      <dgm:prSet presAssocID="{0BB458A8-950F-45CE-87AC-A030B90B2052}" presName="vertOne" presStyleCnt="0"/>
      <dgm:spPr/>
    </dgm:pt>
    <dgm:pt modelId="{A474B0E5-1ED2-497F-9F67-465642A5F730}" type="pres">
      <dgm:prSet presAssocID="{0BB458A8-950F-45CE-87AC-A030B90B2052}" presName="txOne" presStyleLbl="node0" presStyleIdx="3" presStyleCnt="4">
        <dgm:presLayoutVars>
          <dgm:chPref val="3"/>
        </dgm:presLayoutVars>
      </dgm:prSet>
      <dgm:spPr/>
    </dgm:pt>
    <dgm:pt modelId="{EC4C7574-B37B-4925-A838-BE9E179123B5}" type="pres">
      <dgm:prSet presAssocID="{0BB458A8-950F-45CE-87AC-A030B90B2052}" presName="horzOne" presStyleCnt="0"/>
      <dgm:spPr/>
    </dgm:pt>
  </dgm:ptLst>
  <dgm:cxnLst>
    <dgm:cxn modelId="{048F2A13-382C-4D15-9C4C-62BBB36CE6D3}" srcId="{518BF334-6616-4B65-BFCF-D4AB4D88592E}" destId="{2A6C0DD6-B46B-4C89-8E88-AFDAA10DEAC4}" srcOrd="2" destOrd="0" parTransId="{E8E6F0FA-D9AB-4898-B9EF-F26E39747577}" sibTransId="{CE7C3F21-5BC9-4A15-91E8-5313A2B9BA4F}"/>
    <dgm:cxn modelId="{8804D749-6D63-47AC-ACAE-FA610AFEAFDE}" type="presOf" srcId="{2A6C0DD6-B46B-4C89-8E88-AFDAA10DEAC4}" destId="{6E818D90-191E-4DC7-B5F6-571C8386193F}" srcOrd="0" destOrd="0" presId="urn:microsoft.com/office/officeart/2005/8/layout/hierarchy4"/>
    <dgm:cxn modelId="{236C7550-E475-4577-98FE-EA1BFB1AB05F}" type="presOf" srcId="{D6269BFA-E5A6-41CA-B07B-FA571A4E46C9}" destId="{A0FAA287-A4C2-4804-BF56-8F93C8F58793}" srcOrd="0" destOrd="0" presId="urn:microsoft.com/office/officeart/2005/8/layout/hierarchy4"/>
    <dgm:cxn modelId="{B7068B7A-6654-4A40-9500-C8D60575F6FE}" type="presOf" srcId="{0BB458A8-950F-45CE-87AC-A030B90B2052}" destId="{A474B0E5-1ED2-497F-9F67-465642A5F730}" srcOrd="0" destOrd="0" presId="urn:microsoft.com/office/officeart/2005/8/layout/hierarchy4"/>
    <dgm:cxn modelId="{7098497F-E86A-4712-B57B-0812408EA914}" srcId="{518BF334-6616-4B65-BFCF-D4AB4D88592E}" destId="{0BB458A8-950F-45CE-87AC-A030B90B2052}" srcOrd="3" destOrd="0" parTransId="{9577CA4C-902B-4C29-B0E5-28579153EB7C}" sibTransId="{0739FAE4-FBCB-45F6-9C4C-85CFF1E64312}"/>
    <dgm:cxn modelId="{9142378A-BD7F-48E1-B455-9323B09EA6DA}" type="presOf" srcId="{FB622C92-D9A9-4E9C-A11A-28E6C5E8EAFA}" destId="{60485E3C-4BFB-4C93-826A-85B8A9E99112}" srcOrd="0" destOrd="0" presId="urn:microsoft.com/office/officeart/2005/8/layout/hierarchy4"/>
    <dgm:cxn modelId="{60D1B4A0-B25B-4D84-9575-417CC55817A0}" srcId="{518BF334-6616-4B65-BFCF-D4AB4D88592E}" destId="{D6269BFA-E5A6-41CA-B07B-FA571A4E46C9}" srcOrd="1" destOrd="0" parTransId="{D6B151F8-15C5-4FC0-B5B4-899D7C751533}" sibTransId="{7A1B62A4-7C5A-4F3A-876F-45164F4DA200}"/>
    <dgm:cxn modelId="{17D13BAC-961C-49DA-A980-505D47A109C8}" srcId="{518BF334-6616-4B65-BFCF-D4AB4D88592E}" destId="{FB622C92-D9A9-4E9C-A11A-28E6C5E8EAFA}" srcOrd="0" destOrd="0" parTransId="{DA2C0F6E-6F64-4231-B739-62D496A0FFBB}" sibTransId="{4F40439D-5435-4FFD-8E50-18CEEC50CDCB}"/>
    <dgm:cxn modelId="{27EFB9B2-42CD-41B7-B6E6-891A465BCB42}" type="presOf" srcId="{518BF334-6616-4B65-BFCF-D4AB4D88592E}" destId="{284A007A-F084-45BC-ABE8-F541FF670043}" srcOrd="0" destOrd="0" presId="urn:microsoft.com/office/officeart/2005/8/layout/hierarchy4"/>
    <dgm:cxn modelId="{CF117370-8A1A-4907-BA59-DC39F68FCDE4}" type="presParOf" srcId="{284A007A-F084-45BC-ABE8-F541FF670043}" destId="{D56C6186-9864-4AEA-BA37-C0D923411A05}" srcOrd="0" destOrd="0" presId="urn:microsoft.com/office/officeart/2005/8/layout/hierarchy4"/>
    <dgm:cxn modelId="{E40E8ED8-E122-4090-8C2E-F092263DC118}" type="presParOf" srcId="{D56C6186-9864-4AEA-BA37-C0D923411A05}" destId="{60485E3C-4BFB-4C93-826A-85B8A9E99112}" srcOrd="0" destOrd="0" presId="urn:microsoft.com/office/officeart/2005/8/layout/hierarchy4"/>
    <dgm:cxn modelId="{0B2DDD7F-29F8-4800-9047-4E7B82513DC2}" type="presParOf" srcId="{D56C6186-9864-4AEA-BA37-C0D923411A05}" destId="{AFCEBFDC-C185-498C-89E2-604D2B0DBBED}" srcOrd="1" destOrd="0" presId="urn:microsoft.com/office/officeart/2005/8/layout/hierarchy4"/>
    <dgm:cxn modelId="{900384A3-E490-4970-8D7F-571D736F4B00}" type="presParOf" srcId="{284A007A-F084-45BC-ABE8-F541FF670043}" destId="{68322EA5-6CCA-4969-A2A6-8688B0B8B40C}" srcOrd="1" destOrd="0" presId="urn:microsoft.com/office/officeart/2005/8/layout/hierarchy4"/>
    <dgm:cxn modelId="{7FE02955-2B8A-4259-A784-079CC8A35BF5}" type="presParOf" srcId="{284A007A-F084-45BC-ABE8-F541FF670043}" destId="{C4955CB2-CBBC-4A1E-824B-796A48381DAE}" srcOrd="2" destOrd="0" presId="urn:microsoft.com/office/officeart/2005/8/layout/hierarchy4"/>
    <dgm:cxn modelId="{B9D187BA-8283-43D5-902F-04949712022A}" type="presParOf" srcId="{C4955CB2-CBBC-4A1E-824B-796A48381DAE}" destId="{A0FAA287-A4C2-4804-BF56-8F93C8F58793}" srcOrd="0" destOrd="0" presId="urn:microsoft.com/office/officeart/2005/8/layout/hierarchy4"/>
    <dgm:cxn modelId="{AF4D5320-383A-4985-A942-25DCFAE91C4D}" type="presParOf" srcId="{C4955CB2-CBBC-4A1E-824B-796A48381DAE}" destId="{C5026242-BFEE-4249-825F-13A2690D035A}" srcOrd="1" destOrd="0" presId="urn:microsoft.com/office/officeart/2005/8/layout/hierarchy4"/>
    <dgm:cxn modelId="{4C3EB068-1CB2-4FB2-8B78-CBC611967BCE}" type="presParOf" srcId="{284A007A-F084-45BC-ABE8-F541FF670043}" destId="{C34AE6C4-DAA7-4EF6-87E6-20284E2E21DD}" srcOrd="3" destOrd="0" presId="urn:microsoft.com/office/officeart/2005/8/layout/hierarchy4"/>
    <dgm:cxn modelId="{20E3F71C-E6C9-4723-96D2-E75B3C31A064}" type="presParOf" srcId="{284A007A-F084-45BC-ABE8-F541FF670043}" destId="{CC0F8CA0-7C6D-4739-82A7-744421F3A3C2}" srcOrd="4" destOrd="0" presId="urn:microsoft.com/office/officeart/2005/8/layout/hierarchy4"/>
    <dgm:cxn modelId="{BB0C4331-2506-4319-98B5-EA6682F326ED}" type="presParOf" srcId="{CC0F8CA0-7C6D-4739-82A7-744421F3A3C2}" destId="{6E818D90-191E-4DC7-B5F6-571C8386193F}" srcOrd="0" destOrd="0" presId="urn:microsoft.com/office/officeart/2005/8/layout/hierarchy4"/>
    <dgm:cxn modelId="{3D2198DB-C05F-454C-BB97-53A0B1FB34C7}" type="presParOf" srcId="{CC0F8CA0-7C6D-4739-82A7-744421F3A3C2}" destId="{5C96CDF4-61F5-4530-8EDD-0C3A28B9B000}" srcOrd="1" destOrd="0" presId="urn:microsoft.com/office/officeart/2005/8/layout/hierarchy4"/>
    <dgm:cxn modelId="{72A5D924-4CB5-417A-B22D-4670D838002B}" type="presParOf" srcId="{284A007A-F084-45BC-ABE8-F541FF670043}" destId="{FBCBCAB2-D572-47A0-8D9C-C554015ACE3F}" srcOrd="5" destOrd="0" presId="urn:microsoft.com/office/officeart/2005/8/layout/hierarchy4"/>
    <dgm:cxn modelId="{DD7F1A86-A880-4073-81D6-037B32DD9D43}" type="presParOf" srcId="{284A007A-F084-45BC-ABE8-F541FF670043}" destId="{CAE2D361-D82A-4442-AE4D-A67A1320FE14}" srcOrd="6" destOrd="0" presId="urn:microsoft.com/office/officeart/2005/8/layout/hierarchy4"/>
    <dgm:cxn modelId="{F11B8A6C-95E3-46B7-BFF6-1CDC725AC384}" type="presParOf" srcId="{CAE2D361-D82A-4442-AE4D-A67A1320FE14}" destId="{A474B0E5-1ED2-497F-9F67-465642A5F730}" srcOrd="0" destOrd="0" presId="urn:microsoft.com/office/officeart/2005/8/layout/hierarchy4"/>
    <dgm:cxn modelId="{1FA2B24C-4426-4BAB-B628-2BC4246E8316}" type="presParOf" srcId="{CAE2D361-D82A-4442-AE4D-A67A1320FE14}" destId="{EC4C7574-B37B-4925-A838-BE9E179123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53042-A573-4995-B5BE-8573325A501E}">
      <dsp:nvSpPr>
        <dsp:cNvPr id="0" name=""/>
        <dsp:cNvSpPr/>
      </dsp:nvSpPr>
      <dsp:spPr>
        <a:xfrm>
          <a:off x="351517" y="2398"/>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The contribution of the overall statement of expectations to any changes </a:t>
          </a:r>
        </a:p>
      </dsp:txBody>
      <dsp:txXfrm>
        <a:off x="351517" y="2398"/>
        <a:ext cx="2326024" cy="1395614"/>
      </dsp:txXfrm>
    </dsp:sp>
    <dsp:sp modelId="{04A97D28-00A6-4CA0-A5EC-D191D1A22C55}">
      <dsp:nvSpPr>
        <dsp:cNvPr id="0" name=""/>
        <dsp:cNvSpPr/>
      </dsp:nvSpPr>
      <dsp:spPr>
        <a:xfrm>
          <a:off x="2910143" y="2398"/>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b="1" kern="1200" dirty="0">
              <a:latin typeface="Lato" panose="020F0502020204030203" pitchFamily="34" charset="0"/>
              <a:ea typeface="Lato" panose="020F0502020204030203" pitchFamily="34" charset="0"/>
              <a:cs typeface="Lato" panose="020F0502020204030203" pitchFamily="34" charset="0"/>
            </a:rPr>
            <a:t>The OfS' approach to disseminating the statement of expectations</a:t>
          </a:r>
        </a:p>
      </dsp:txBody>
      <dsp:txXfrm>
        <a:off x="2910143" y="2398"/>
        <a:ext cx="2326024" cy="1395614"/>
      </dsp:txXfrm>
    </dsp:sp>
    <dsp:sp modelId="{E8A8796E-2378-4894-AAB8-75C520AA524C}">
      <dsp:nvSpPr>
        <dsp:cNvPr id="0" name=""/>
        <dsp:cNvSpPr/>
      </dsp:nvSpPr>
      <dsp:spPr>
        <a:xfrm>
          <a:off x="5468770" y="2398"/>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b="1" kern="1200" dirty="0">
              <a:latin typeface="Lato" panose="020F0502020204030203" pitchFamily="34" charset="0"/>
              <a:ea typeface="Lato" panose="020F0502020204030203" pitchFamily="34" charset="0"/>
              <a:cs typeface="Lato" panose="020F0502020204030203" pitchFamily="34" charset="0"/>
            </a:rPr>
            <a:t>#1Taking a whole provider approach</a:t>
          </a:r>
        </a:p>
      </dsp:txBody>
      <dsp:txXfrm>
        <a:off x="5468770" y="2398"/>
        <a:ext cx="2326024" cy="1395614"/>
      </dsp:txXfrm>
    </dsp:sp>
    <dsp:sp modelId="{1F5DB06E-92AE-4138-BD24-B2CE0B967714}">
      <dsp:nvSpPr>
        <dsp:cNvPr id="0" name=""/>
        <dsp:cNvSpPr/>
      </dsp:nvSpPr>
      <dsp:spPr>
        <a:xfrm>
          <a:off x="8027396" y="2398"/>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#2 Embedding in governance structures</a:t>
          </a:r>
        </a:p>
      </dsp:txBody>
      <dsp:txXfrm>
        <a:off x="8027396" y="2398"/>
        <a:ext cx="2326024" cy="1395614"/>
      </dsp:txXfrm>
    </dsp:sp>
    <dsp:sp modelId="{195F28B7-E9C3-4C9B-9EF7-B10369B7A94A}">
      <dsp:nvSpPr>
        <dsp:cNvPr id="0" name=""/>
        <dsp:cNvSpPr/>
      </dsp:nvSpPr>
      <dsp:spPr>
        <a:xfrm>
          <a:off x="351517" y="1630615"/>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#3 Engaging students and co-creation of policies and processes</a:t>
          </a:r>
        </a:p>
      </dsp:txBody>
      <dsp:txXfrm>
        <a:off x="351517" y="1630615"/>
        <a:ext cx="2326024" cy="1395614"/>
      </dsp:txXfrm>
    </dsp:sp>
    <dsp:sp modelId="{EDB1E101-1164-4D59-8E50-4A7D5C90FB71}">
      <dsp:nvSpPr>
        <dsp:cNvPr id="0" name=""/>
        <dsp:cNvSpPr/>
      </dsp:nvSpPr>
      <dsp:spPr>
        <a:xfrm>
          <a:off x="2910143" y="1630615"/>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#4 Prevention; training of staff and students and awareness raising</a:t>
          </a:r>
        </a:p>
      </dsp:txBody>
      <dsp:txXfrm>
        <a:off x="2910143" y="1630615"/>
        <a:ext cx="2326024" cy="1395614"/>
      </dsp:txXfrm>
    </dsp:sp>
    <dsp:sp modelId="{CB447DDF-890F-4E80-A53E-A6C3F66F5140}">
      <dsp:nvSpPr>
        <dsp:cNvPr id="0" name=""/>
        <dsp:cNvSpPr/>
      </dsp:nvSpPr>
      <dsp:spPr>
        <a:xfrm>
          <a:off x="5468770" y="1630615"/>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#5 Reporting and referral policies and processes</a:t>
          </a:r>
        </a:p>
      </dsp:txBody>
      <dsp:txXfrm>
        <a:off x="5468770" y="1630615"/>
        <a:ext cx="2326024" cy="1395614"/>
      </dsp:txXfrm>
    </dsp:sp>
    <dsp:sp modelId="{3B69319A-78D4-44A7-B187-41AD6EDCABF4}">
      <dsp:nvSpPr>
        <dsp:cNvPr id="0" name=""/>
        <dsp:cNvSpPr/>
      </dsp:nvSpPr>
      <dsp:spPr>
        <a:xfrm>
          <a:off x="8027396" y="1630615"/>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#6 Approach to taking action in response to misconduct</a:t>
          </a:r>
        </a:p>
      </dsp:txBody>
      <dsp:txXfrm>
        <a:off x="8027396" y="1630615"/>
        <a:ext cx="2326024" cy="1395614"/>
      </dsp:txXfrm>
    </dsp:sp>
    <dsp:sp modelId="{8B39BE05-F00D-4D74-86BD-54116C609832}">
      <dsp:nvSpPr>
        <dsp:cNvPr id="0" name=""/>
        <dsp:cNvSpPr/>
      </dsp:nvSpPr>
      <dsp:spPr>
        <a:xfrm>
          <a:off x="1630830" y="3258832"/>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Lato" panose="020F0502020204030203" pitchFamily="34" charset="0"/>
              <a:ea typeface="Lato" panose="020F0502020204030203" pitchFamily="34" charset="0"/>
              <a:cs typeface="Lato" panose="020F0502020204030203" pitchFamily="34" charset="0"/>
            </a:rPr>
            <a:t>#7 Provision of support to students </a:t>
          </a:r>
        </a:p>
      </dsp:txBody>
      <dsp:txXfrm>
        <a:off x="1630830" y="3258832"/>
        <a:ext cx="2326024" cy="1395614"/>
      </dsp:txXfrm>
    </dsp:sp>
    <dsp:sp modelId="{0258015A-9CFC-4E19-94D6-E39CD62CB602}">
      <dsp:nvSpPr>
        <dsp:cNvPr id="0" name=""/>
        <dsp:cNvSpPr/>
      </dsp:nvSpPr>
      <dsp:spPr>
        <a:xfrm>
          <a:off x="4189456" y="3258832"/>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b="1" kern="1200" dirty="0">
              <a:latin typeface="Lato" panose="020F0502020204030203" pitchFamily="34" charset="0"/>
              <a:ea typeface="Lato" panose="020F0502020204030203" pitchFamily="34" charset="0"/>
              <a:cs typeface="Lato" panose="020F0502020204030203" pitchFamily="34" charset="0"/>
            </a:rPr>
            <a:t>Implications and informing future decision-making</a:t>
          </a:r>
        </a:p>
      </dsp:txBody>
      <dsp:txXfrm>
        <a:off x="4189456" y="3258832"/>
        <a:ext cx="2326024" cy="1395614"/>
      </dsp:txXfrm>
    </dsp:sp>
    <dsp:sp modelId="{F894E39F-47CD-489A-807B-C7D813F3BEDE}">
      <dsp:nvSpPr>
        <dsp:cNvPr id="0" name=""/>
        <dsp:cNvSpPr/>
      </dsp:nvSpPr>
      <dsp:spPr>
        <a:xfrm>
          <a:off x="6748083" y="3258832"/>
          <a:ext cx="2326024" cy="13956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b="1" kern="1200" dirty="0">
              <a:latin typeface="Lato" panose="020F0502020204030203" pitchFamily="34" charset="0"/>
              <a:ea typeface="Lato" panose="020F0502020204030203" pitchFamily="34" charset="0"/>
              <a:cs typeface="Lato" panose="020F0502020204030203" pitchFamily="34" charset="0"/>
            </a:rPr>
            <a:t>Understanding intended longer-term impact from the statement of expectations </a:t>
          </a:r>
        </a:p>
      </dsp:txBody>
      <dsp:txXfrm>
        <a:off x="6748083" y="3258832"/>
        <a:ext cx="2326024" cy="1395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DA19E-E3E8-44DA-9C27-F3CB2946AA5E}">
      <dsp:nvSpPr>
        <dsp:cNvPr id="0" name=""/>
        <dsp:cNvSpPr/>
      </dsp:nvSpPr>
      <dsp:spPr>
        <a:xfrm>
          <a:off x="7958" y="0"/>
          <a:ext cx="3218219" cy="23756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Lato" panose="020F0502020204030203" pitchFamily="34" charset="0"/>
              <a:ea typeface="Lato" panose="020F0502020204030203" pitchFamily="34" charset="0"/>
              <a:cs typeface="Lato" panose="020F0502020204030203" pitchFamily="34" charset="0"/>
            </a:rPr>
            <a:t>“Ensuring that staff are aware of and apply the relevant policies and procedures consistently can be a barrier” Post 1992 provider</a:t>
          </a:r>
        </a:p>
      </dsp:txBody>
      <dsp:txXfrm>
        <a:off x="77540" y="69582"/>
        <a:ext cx="3079055" cy="2236530"/>
      </dsp:txXfrm>
    </dsp:sp>
    <dsp:sp modelId="{88CB8559-C9F7-4A37-B625-249FACB59FEE}">
      <dsp:nvSpPr>
        <dsp:cNvPr id="0" name=""/>
        <dsp:cNvSpPr/>
      </dsp:nvSpPr>
      <dsp:spPr>
        <a:xfrm>
          <a:off x="3766838" y="0"/>
          <a:ext cx="3218219" cy="23756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Lato" panose="020F0502020204030203" pitchFamily="34" charset="0"/>
              <a:ea typeface="Lato" panose="020F0502020204030203" pitchFamily="34" charset="0"/>
              <a:cs typeface="Lato" panose="020F0502020204030203" pitchFamily="34" charset="0"/>
            </a:rPr>
            <a:t>“Speaking to someone they trust in the first instance clarifying that some behaviour constitutes harassment and getting full understanding from potential victim that there is a process in place to report and investigate.” FE provider</a:t>
          </a:r>
        </a:p>
      </dsp:txBody>
      <dsp:txXfrm>
        <a:off x="3836420" y="69582"/>
        <a:ext cx="3079055" cy="2236530"/>
      </dsp:txXfrm>
    </dsp:sp>
    <dsp:sp modelId="{5844D467-0B17-4970-AD54-0F9BEA30DAA5}">
      <dsp:nvSpPr>
        <dsp:cNvPr id="0" name=""/>
        <dsp:cNvSpPr/>
      </dsp:nvSpPr>
      <dsp:spPr>
        <a:xfrm>
          <a:off x="7525718" y="0"/>
          <a:ext cx="3218219" cy="23756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Lato" panose="020F0502020204030203" pitchFamily="34" charset="0"/>
              <a:ea typeface="Lato" panose="020F0502020204030203" pitchFamily="34" charset="0"/>
              <a:cs typeface="Lato" panose="020F0502020204030203" pitchFamily="34" charset="0"/>
            </a:rPr>
            <a:t>“Delays with criminal cases.  Low conviction rate for criminal cases.” Research-intensive provider</a:t>
          </a:r>
        </a:p>
      </dsp:txBody>
      <dsp:txXfrm>
        <a:off x="7595300" y="69582"/>
        <a:ext cx="3079055" cy="2236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DA19E-E3E8-44DA-9C27-F3CB2946AA5E}">
      <dsp:nvSpPr>
        <dsp:cNvPr id="0" name=""/>
        <dsp:cNvSpPr/>
      </dsp:nvSpPr>
      <dsp:spPr>
        <a:xfrm>
          <a:off x="4636" y="0"/>
          <a:ext cx="2018749" cy="18555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Lato" panose="020F0502020204030203" pitchFamily="34" charset="0"/>
              <a:ea typeface="Lato" panose="020F0502020204030203" pitchFamily="34" charset="0"/>
              <a:cs typeface="Lato" panose="020F0502020204030203" pitchFamily="34" charset="0"/>
            </a:rPr>
            <a:t>“More sharing of good practice to know what works as education is just one piece of the puzzle” FE provider</a:t>
          </a:r>
        </a:p>
      </dsp:txBody>
      <dsp:txXfrm>
        <a:off x="58984" y="54348"/>
        <a:ext cx="1910053" cy="1746895"/>
      </dsp:txXfrm>
    </dsp:sp>
    <dsp:sp modelId="{5208F427-E6B8-481B-B3F3-60568EF8CDE4}">
      <dsp:nvSpPr>
        <dsp:cNvPr id="0" name=""/>
        <dsp:cNvSpPr/>
      </dsp:nvSpPr>
      <dsp:spPr>
        <a:xfrm>
          <a:off x="2362535" y="0"/>
          <a:ext cx="2018749" cy="18555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Lato" panose="020F0502020204030203" pitchFamily="34" charset="0"/>
              <a:ea typeface="Lato" panose="020F0502020204030203" pitchFamily="34" charset="0"/>
              <a:cs typeface="Lato" panose="020F0502020204030203" pitchFamily="34" charset="0"/>
            </a:rPr>
            <a:t>“The effective sharing of what works - we are all trying to fix the same problems, and we should be learning from each other in doing so” Research-intensive university</a:t>
          </a:r>
        </a:p>
      </dsp:txBody>
      <dsp:txXfrm>
        <a:off x="2416883" y="54348"/>
        <a:ext cx="1910053" cy="1746895"/>
      </dsp:txXfrm>
    </dsp:sp>
    <dsp:sp modelId="{60AA9B9C-5DDC-44D9-A8F3-CF547E5C6AE9}">
      <dsp:nvSpPr>
        <dsp:cNvPr id="0" name=""/>
        <dsp:cNvSpPr/>
      </dsp:nvSpPr>
      <dsp:spPr>
        <a:xfrm>
          <a:off x="4720434" y="0"/>
          <a:ext cx="2254741" cy="18555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Lato" panose="020F0502020204030203" pitchFamily="34" charset="0"/>
              <a:ea typeface="Lato" panose="020F0502020204030203" pitchFamily="34" charset="0"/>
              <a:cs typeface="Lato" panose="020F0502020204030203" pitchFamily="34" charset="0"/>
            </a:rPr>
            <a:t>“Sharing of good practice/toolkits across universities. A platform for universities to work together, learn from one another and develop best practice for the sector”  Research-intensive university</a:t>
          </a:r>
        </a:p>
      </dsp:txBody>
      <dsp:txXfrm>
        <a:off x="4774782" y="54348"/>
        <a:ext cx="2146045" cy="1746895"/>
      </dsp:txXfrm>
    </dsp:sp>
    <dsp:sp modelId="{DA44F8DC-911A-47B6-B026-CAB2C5A16F3F}">
      <dsp:nvSpPr>
        <dsp:cNvPr id="0" name=""/>
        <dsp:cNvSpPr/>
      </dsp:nvSpPr>
      <dsp:spPr>
        <a:xfrm>
          <a:off x="7314325" y="0"/>
          <a:ext cx="2018749" cy="18555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Lato" panose="020F0502020204030203" pitchFamily="34" charset="0"/>
              <a:ea typeface="Lato" panose="020F0502020204030203" pitchFamily="34" charset="0"/>
              <a:cs typeface="Lato" panose="020F0502020204030203" pitchFamily="34" charset="0"/>
            </a:rPr>
            <a:t>“Increased training / webinars and guidance to small HE in FE provision to ensure that we access the correct support and develop appropriate networks”  FE provider</a:t>
          </a:r>
        </a:p>
      </dsp:txBody>
      <dsp:txXfrm>
        <a:off x="7368673" y="54348"/>
        <a:ext cx="1910053" cy="1746895"/>
      </dsp:txXfrm>
    </dsp:sp>
    <dsp:sp modelId="{D0883430-19B8-4F31-ADC9-FCB6A142E7D2}">
      <dsp:nvSpPr>
        <dsp:cNvPr id="0" name=""/>
        <dsp:cNvSpPr/>
      </dsp:nvSpPr>
      <dsp:spPr>
        <a:xfrm>
          <a:off x="9672225" y="0"/>
          <a:ext cx="2018749" cy="18555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Lato" panose="020F0502020204030203" pitchFamily="34" charset="0"/>
              <a:ea typeface="Lato" panose="020F0502020204030203" pitchFamily="34" charset="0"/>
              <a:cs typeface="Lato" panose="020F0502020204030203" pitchFamily="34" charset="0"/>
            </a:rPr>
            <a:t>“Shared training and resources across the sector would be  very helpful” Small &amp; Specialist provider </a:t>
          </a:r>
        </a:p>
      </dsp:txBody>
      <dsp:txXfrm>
        <a:off x="9726573" y="54348"/>
        <a:ext cx="1910053" cy="1746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D3FB3-9E7D-44CA-9408-341E400975ED}">
      <dsp:nvSpPr>
        <dsp:cNvPr id="0" name=""/>
        <dsp:cNvSpPr/>
      </dsp:nvSpPr>
      <dsp:spPr>
        <a:xfrm>
          <a:off x="0" y="222434"/>
          <a:ext cx="11353800" cy="1269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70764" rIns="881181" bIns="99568" numCol="1" spcCol="1270" anchor="t" anchorCtr="0">
          <a:noAutofit/>
        </a:bodyPr>
        <a:lstStyle/>
        <a:p>
          <a:pPr marL="114300" lvl="1" indent="-114300" algn="l" defTabSz="622300">
            <a:lnSpc>
              <a:spcPct val="100000"/>
            </a:lnSpc>
            <a:spcBef>
              <a:spcPct val="0"/>
            </a:spcBef>
            <a:spcAft>
              <a:spcPct val="1500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84% of responding providers indicated that OfS’ statement of expectations has influenced their approaches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for preventing and responding to harassment and sexual misconduct over the past two years </a:t>
          </a:r>
        </a:p>
        <a:p>
          <a:pPr marL="114300" lvl="1" indent="-114300" algn="l" defTabSz="622300">
            <a:lnSpc>
              <a:spcPct val="100000"/>
            </a:lnSpc>
            <a:spcBef>
              <a:spcPct val="0"/>
            </a:spcBef>
            <a:spcAft>
              <a:spcPct val="15000"/>
            </a:spcAft>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This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varies across types of provider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and it suggests that the statement has been far more influential for universities than for FE colleges and other types of provider</a:t>
          </a:r>
        </a:p>
      </dsp:txBody>
      <dsp:txXfrm>
        <a:off x="0" y="222434"/>
        <a:ext cx="11353800" cy="1269450"/>
      </dsp:txXfrm>
    </dsp:sp>
    <dsp:sp modelId="{E4D7EF42-EDE0-4660-8118-ED8553B53EA9}">
      <dsp:nvSpPr>
        <dsp:cNvPr id="0" name=""/>
        <dsp:cNvSpPr/>
      </dsp:nvSpPr>
      <dsp:spPr>
        <a:xfrm>
          <a:off x="567690" y="30554"/>
          <a:ext cx="794766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Lato" panose="020F0502020204030203" pitchFamily="34" charset="0"/>
              <a:ea typeface="Lato" panose="020F0502020204030203" pitchFamily="34" charset="0"/>
              <a:cs typeface="Lato" panose="020F0502020204030203" pitchFamily="34" charset="0"/>
            </a:rPr>
            <a:t>Influence of the statement of expectations on providers’ approaches</a:t>
          </a:r>
        </a:p>
      </dsp:txBody>
      <dsp:txXfrm>
        <a:off x="586424" y="49288"/>
        <a:ext cx="7910192" cy="346292"/>
      </dsp:txXfrm>
    </dsp:sp>
    <dsp:sp modelId="{FA2E9E3C-7BBF-4F9A-96D0-924C3583465A}">
      <dsp:nvSpPr>
        <dsp:cNvPr id="0" name=""/>
        <dsp:cNvSpPr/>
      </dsp:nvSpPr>
      <dsp:spPr>
        <a:xfrm>
          <a:off x="0" y="1753965"/>
          <a:ext cx="11353800" cy="1228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70764" rIns="881181" bIns="99568" numCol="1" spcCol="1270" anchor="t" anchorCtr="0">
          <a:noAutofit/>
        </a:bodyPr>
        <a:lstStyle/>
        <a:p>
          <a:pPr marL="85725" lvl="1" indent="-85725" algn="l" defTabSz="622300">
            <a:lnSpc>
              <a:spcPct val="90000"/>
            </a:lnSpc>
            <a:spcBef>
              <a:spcPct val="0"/>
            </a:spcBef>
            <a:spcAft>
              <a:spcPct val="15000"/>
            </a:spcAft>
            <a:buFont typeface="Arial" panose="020B0604020202020204" pitchFamily="34" charset="0"/>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Respondents indicated that the statement of expectations has been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one of the most important factors in shaping providers’ approaches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past two years, compared with other interventions and factors </a:t>
          </a:r>
        </a:p>
        <a:p>
          <a:pPr marL="85725" lvl="1" indent="-85725" algn="l" defTabSz="622300">
            <a:lnSpc>
              <a:spcPct val="100000"/>
            </a:lnSpc>
            <a:spcBef>
              <a:spcPct val="0"/>
            </a:spcBef>
            <a:spcAft>
              <a:spcPct val="15000"/>
            </a:spcAft>
            <a:buFont typeface="Arial" panose="020B0604020202020204" pitchFamily="34" charset="0"/>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Other key influences on responding providers’ approaches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indicated</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have been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harassment and sexual misconduct incidents affecting their own students, and input from victim-survivors of harassment and sexual misconduct</a:t>
          </a:r>
        </a:p>
      </dsp:txBody>
      <dsp:txXfrm>
        <a:off x="0" y="1753965"/>
        <a:ext cx="11353800" cy="1228500"/>
      </dsp:txXfrm>
    </dsp:sp>
    <dsp:sp modelId="{B837E656-11C1-4608-9011-04569D04F213}">
      <dsp:nvSpPr>
        <dsp:cNvPr id="0" name=""/>
        <dsp:cNvSpPr/>
      </dsp:nvSpPr>
      <dsp:spPr>
        <a:xfrm>
          <a:off x="567690" y="1562084"/>
          <a:ext cx="794766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Lato" panose="020F0502020204030203" pitchFamily="34" charset="0"/>
              <a:ea typeface="Lato" panose="020F0502020204030203" pitchFamily="34" charset="0"/>
              <a:cs typeface="Lato" panose="020F0502020204030203" pitchFamily="34" charset="0"/>
            </a:rPr>
            <a:t>Relative contribution of the statement of expectations</a:t>
          </a:r>
        </a:p>
      </dsp:txBody>
      <dsp:txXfrm>
        <a:off x="586424" y="1580818"/>
        <a:ext cx="7910192" cy="346292"/>
      </dsp:txXfrm>
    </dsp:sp>
    <dsp:sp modelId="{386624C1-C98D-44AE-BACA-16841267EB36}">
      <dsp:nvSpPr>
        <dsp:cNvPr id="0" name=""/>
        <dsp:cNvSpPr/>
      </dsp:nvSpPr>
      <dsp:spPr>
        <a:xfrm>
          <a:off x="0" y="3275100"/>
          <a:ext cx="11353800" cy="2211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270764" rIns="881181" bIns="99568" numCol="1" spcCol="1270" anchor="t" anchorCtr="0">
          <a:noAutofit/>
        </a:bodyPr>
        <a:lstStyle/>
        <a:p>
          <a:pPr marL="114300" lvl="1" indent="-114300" algn="l" defTabSz="622300">
            <a:lnSpc>
              <a:spcPct val="100000"/>
            </a:lnSpc>
            <a:spcBef>
              <a:spcPct val="0"/>
            </a:spcBef>
            <a:spcAft>
              <a:spcPct val="1500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Responding providers indicated that the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volume of sexual misconduct reports has increased in over half (57%) of the responding providers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the past two years – however the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volume of disciplinary proceedings did not increase at a corresponding rate</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p>
        <a:p>
          <a:pPr marL="114300" lvl="1" indent="-114300" algn="l" defTabSz="622300">
            <a:lnSpc>
              <a:spcPct val="100000"/>
            </a:lnSpc>
            <a:spcBef>
              <a:spcPct val="0"/>
            </a:spcBef>
            <a:spcAft>
              <a:spcPct val="1500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Highest increases in sexual misconduct reports were within responding ‘research intensive’ and ‘post-92’ universities</a:t>
          </a:r>
          <a:endPar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marL="114300" lvl="1" indent="-114300" algn="l" defTabSz="622300">
            <a:lnSpc>
              <a:spcPct val="100000"/>
            </a:lnSpc>
            <a:spcBef>
              <a:spcPct val="0"/>
            </a:spcBef>
            <a:spcAft>
              <a:spcPct val="15000"/>
            </a:spcAft>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Increasing reports of harassment and sexual misconduct suggest that students have greater confidence that their provider will respond positively</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endPar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marL="114300" lvl="1" indent="-114300" algn="l" defTabSz="622300">
            <a:lnSpc>
              <a:spcPct val="100000"/>
            </a:lnSpc>
            <a:spcBef>
              <a:spcPct val="0"/>
            </a:spcBef>
            <a:spcAft>
              <a:spcPct val="1500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Responding providers indicated there has been less change in reporting of other forms of harassment </a:t>
          </a: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the past two years – and in related disciplinary proceedings (in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half of responding providers these have stayed about the same)</a:t>
          </a:r>
        </a:p>
      </dsp:txBody>
      <dsp:txXfrm>
        <a:off x="0" y="3275100"/>
        <a:ext cx="11353800" cy="2211300"/>
      </dsp:txXfrm>
    </dsp:sp>
    <dsp:sp modelId="{C8F90ECE-522F-49B8-9470-6996A9E88D99}">
      <dsp:nvSpPr>
        <dsp:cNvPr id="0" name=""/>
        <dsp:cNvSpPr/>
      </dsp:nvSpPr>
      <dsp:spPr>
        <a:xfrm>
          <a:off x="567690" y="3052665"/>
          <a:ext cx="794766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Lato" panose="020F0502020204030203" pitchFamily="34" charset="0"/>
              <a:ea typeface="Lato" panose="020F0502020204030203" pitchFamily="34" charset="0"/>
              <a:cs typeface="Lato" panose="020F0502020204030203" pitchFamily="34" charset="0"/>
            </a:rPr>
            <a:t>Changes in volumes of reports and disciplinary proceedings </a:t>
          </a:r>
        </a:p>
      </dsp:txBody>
      <dsp:txXfrm>
        <a:off x="586424" y="3071399"/>
        <a:ext cx="791019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D3FB3-9E7D-44CA-9408-341E400975ED}">
      <dsp:nvSpPr>
        <dsp:cNvPr id="0" name=""/>
        <dsp:cNvSpPr/>
      </dsp:nvSpPr>
      <dsp:spPr>
        <a:xfrm>
          <a:off x="0" y="135179"/>
          <a:ext cx="11354399"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228" tIns="187452" rIns="881228" bIns="99568" numCol="1" spcCol="1270" anchor="t" anchorCtr="0">
          <a:noAutofit/>
        </a:bodyPr>
        <a:lstStyle/>
        <a:p>
          <a:pPr marL="114300" lvl="1" indent="-114300" algn="l" defTabSz="622300">
            <a:lnSpc>
              <a:spcPct val="100000"/>
            </a:lnSpc>
            <a:spcBef>
              <a:spcPct val="0"/>
            </a:spcBef>
            <a:spcAft>
              <a:spcPts val="250"/>
            </a:spcAft>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Accountability for tackling harassment and sexual misconduct is within more senior leadership teams now (across all provider types)</a:t>
          </a:r>
        </a:p>
        <a:p>
          <a:pPr marL="114300" lvl="1" indent="-114300" algn="l" defTabSz="622300">
            <a:lnSpc>
              <a:spcPct val="100000"/>
            </a:lnSpc>
            <a:spcBef>
              <a:spcPct val="0"/>
            </a:spcBef>
            <a:spcAft>
              <a:spcPts val="250"/>
            </a:spcAft>
            <a:buChar char="•"/>
          </a:pPr>
          <a:r>
            <a:rPr lang="en-GB" sz="140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Governing bodies / boards are more involved in ensuring their organisation’s approach to addressing harassment and sexual misconduct is adequate and effective</a:t>
          </a:r>
        </a:p>
      </dsp:txBody>
      <dsp:txXfrm>
        <a:off x="0" y="135179"/>
        <a:ext cx="11354399" cy="1190700"/>
      </dsp:txXfrm>
    </dsp:sp>
    <dsp:sp modelId="{E4D7EF42-EDE0-4660-8118-ED8553B53EA9}">
      <dsp:nvSpPr>
        <dsp:cNvPr id="0" name=""/>
        <dsp:cNvSpPr/>
      </dsp:nvSpPr>
      <dsp:spPr>
        <a:xfrm>
          <a:off x="567720" y="2339"/>
          <a:ext cx="794808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19" tIns="0" rIns="300419" bIns="0" numCol="1" spcCol="1270" anchor="ctr" anchorCtr="0">
          <a:noAutofit/>
        </a:bodyPr>
        <a:lstStyle/>
        <a:p>
          <a:pPr marL="0" lvl="0" indent="0" algn="l" defTabSz="755650">
            <a:lnSpc>
              <a:spcPct val="100000"/>
            </a:lnSpc>
            <a:spcBef>
              <a:spcPct val="0"/>
            </a:spcBef>
            <a:spcAft>
              <a:spcPts val="250"/>
            </a:spcAft>
            <a:buNone/>
          </a:pPr>
          <a:r>
            <a:rPr lang="en-GB" sz="1700" b="1" kern="1200" dirty="0">
              <a:latin typeface="Lato" panose="020F0502020204030203" pitchFamily="34" charset="0"/>
              <a:ea typeface="Lato" panose="020F0502020204030203" pitchFamily="34" charset="0"/>
              <a:cs typeface="Lato" panose="020F0502020204030203" pitchFamily="34" charset="0"/>
            </a:rPr>
            <a:t>Leadership and governance </a:t>
          </a:r>
        </a:p>
      </dsp:txBody>
      <dsp:txXfrm>
        <a:off x="580689" y="15308"/>
        <a:ext cx="7922142" cy="239742"/>
      </dsp:txXfrm>
    </dsp:sp>
    <dsp:sp modelId="{FA2E9E3C-7BBF-4F9A-96D0-924C3583465A}">
      <dsp:nvSpPr>
        <dsp:cNvPr id="0" name=""/>
        <dsp:cNvSpPr/>
      </dsp:nvSpPr>
      <dsp:spPr>
        <a:xfrm>
          <a:off x="0" y="1501339"/>
          <a:ext cx="11354399" cy="1871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228" tIns="187452" rIns="881228" bIns="99568" numCol="1" spcCol="1270" anchor="t" anchorCtr="0">
          <a:noAutofit/>
        </a:bodyPr>
        <a:lstStyle/>
        <a:p>
          <a:pPr marL="114300" lvl="1" indent="-114300" algn="l" defTabSz="622300">
            <a:lnSpc>
              <a:spcPct val="100000"/>
            </a:lnSpc>
            <a:spcBef>
              <a:spcPct val="0"/>
            </a:spcBef>
            <a:spcAft>
              <a:spcPts val="25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Common preventative activities</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collaboration with students’ unions or similar bodies, awareness-raising campaigns and collecting data on reported incidents ​</a:t>
          </a:r>
          <a:endParaRPr lang="en-GB" sz="18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marL="114300" lvl="1" indent="-114300" algn="l" defTabSz="622300">
            <a:lnSpc>
              <a:spcPct val="100000"/>
            </a:lnSpc>
            <a:spcBef>
              <a:spcPct val="0"/>
            </a:spcBef>
            <a:spcAft>
              <a:spcPts val="250"/>
            </a:spcAft>
            <a:buChar char="•"/>
          </a:pP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Less common activities</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engaging with local schools and colleges to ensure a joined-up approach, and publishing data on reported incidents or the outcomes of cases ​</a:t>
          </a:r>
        </a:p>
        <a:p>
          <a:pPr marL="114300" lvl="1" indent="-114300" algn="l" defTabSz="622300">
            <a:lnSpc>
              <a:spcPct val="100000"/>
            </a:lnSpc>
            <a:spcBef>
              <a:spcPct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Students and staff undertake relevant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training</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in most providers, but this is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not usually mandatory</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where mandatory training exists this is for sexual consent training for students, and awareness-raising and handling disclosures training for staff; a clear issue for providers is in resourcing specialist investigations </a:t>
          </a:r>
        </a:p>
      </dsp:txBody>
      <dsp:txXfrm>
        <a:off x="0" y="1501339"/>
        <a:ext cx="11354399" cy="1871100"/>
      </dsp:txXfrm>
    </dsp:sp>
    <dsp:sp modelId="{B837E656-11C1-4608-9011-04569D04F213}">
      <dsp:nvSpPr>
        <dsp:cNvPr id="0" name=""/>
        <dsp:cNvSpPr/>
      </dsp:nvSpPr>
      <dsp:spPr>
        <a:xfrm>
          <a:off x="567720" y="1374480"/>
          <a:ext cx="794808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19" tIns="0" rIns="300419" bIns="0" numCol="1" spcCol="1270" anchor="ctr" anchorCtr="0">
          <a:noAutofit/>
        </a:bodyPr>
        <a:lstStyle/>
        <a:p>
          <a:pPr marL="0" lvl="0" indent="0" algn="l" defTabSz="755650">
            <a:lnSpc>
              <a:spcPct val="100000"/>
            </a:lnSpc>
            <a:spcBef>
              <a:spcPct val="0"/>
            </a:spcBef>
            <a:spcAft>
              <a:spcPts val="250"/>
            </a:spcAft>
            <a:buNone/>
          </a:pPr>
          <a:r>
            <a:rPr lang="en-GB" sz="1700" b="1" kern="1200" dirty="0">
              <a:latin typeface="Lato" panose="020F0502020204030203" pitchFamily="34" charset="0"/>
              <a:ea typeface="Lato" panose="020F0502020204030203" pitchFamily="34" charset="0"/>
              <a:cs typeface="Lato" panose="020F0502020204030203" pitchFamily="34" charset="0"/>
            </a:rPr>
            <a:t>Prevention of harassment and sexual misconduct </a:t>
          </a:r>
        </a:p>
      </dsp:txBody>
      <dsp:txXfrm>
        <a:off x="580689" y="1387449"/>
        <a:ext cx="7922142" cy="239742"/>
      </dsp:txXfrm>
    </dsp:sp>
    <dsp:sp modelId="{386624C1-C98D-44AE-BACA-16841267EB36}">
      <dsp:nvSpPr>
        <dsp:cNvPr id="0" name=""/>
        <dsp:cNvSpPr/>
      </dsp:nvSpPr>
      <dsp:spPr>
        <a:xfrm>
          <a:off x="0" y="3562199"/>
          <a:ext cx="11354399" cy="1927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228" tIns="187452" rIns="881228" bIns="99568" numCol="1" spcCol="1270" anchor="t" anchorCtr="0">
          <a:noAutofit/>
        </a:bodyPr>
        <a:lstStyle/>
        <a:p>
          <a:pPr marL="114300" lvl="1" indent="-114300" algn="l" defTabSz="622300">
            <a:lnSpc>
              <a:spcPct val="100000"/>
            </a:lnSpc>
            <a:spcBef>
              <a:spcPct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Most providers indicated that their students can report incidents of harassment or sexual misconduct in-person, but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online reporting is available at only 75% of the providers </a:t>
          </a:r>
        </a:p>
        <a:p>
          <a:pPr marL="114300" lvl="1" indent="-114300" algn="l" defTabSz="622300">
            <a:lnSpc>
              <a:spcPct val="100000"/>
            </a:lnSpc>
            <a:spcBef>
              <a:spcPct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60% of providers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said they have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implemented the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hlinkClick xmlns:r="http://schemas.openxmlformats.org/officeDocument/2006/relationships" r:id="rId1"/>
            </a:rPr>
            <a:t>Pinsent Masons guidance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on handling situations where a student disciplinary offence may also constitute a criminal offence – but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 have not yet started to do so</a:t>
          </a:r>
        </a:p>
        <a:p>
          <a:pPr marL="114300" lvl="1" indent="-114300" algn="l" defTabSz="622300">
            <a:lnSpc>
              <a:spcPct val="100000"/>
            </a:lnSpc>
            <a:spcBef>
              <a:spcPct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91% of providers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offer support </a:t>
          </a: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to both reporting and responding students when a disclosure is made</a:t>
          </a:r>
        </a:p>
        <a:p>
          <a:pPr marL="114300" lvl="1" indent="-114300" algn="l" defTabSz="622300">
            <a:lnSpc>
              <a:spcPct val="100000"/>
            </a:lnSpc>
            <a:spcBef>
              <a:spcPct val="0"/>
            </a:spcBef>
            <a:spcAft>
              <a:spcPts val="250"/>
            </a:spcAft>
            <a:buChar char="•"/>
          </a:pPr>
          <a:r>
            <a:rPr lang="en-GB" sz="1400" b="0"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Over </a:t>
          </a:r>
          <a:r>
            <a:rPr lang="en-GB" sz="1400" b="1" kern="12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70% of providers indicated that they have fully implemented communicating the outcome of investigatory processes and any actions the provider has taken to both the reporting and responding students  </a:t>
          </a:r>
        </a:p>
      </dsp:txBody>
      <dsp:txXfrm>
        <a:off x="0" y="3562199"/>
        <a:ext cx="11354399" cy="1927800"/>
      </dsp:txXfrm>
    </dsp:sp>
    <dsp:sp modelId="{C8F90ECE-522F-49B8-9470-6996A9E88D99}">
      <dsp:nvSpPr>
        <dsp:cNvPr id="0" name=""/>
        <dsp:cNvSpPr/>
      </dsp:nvSpPr>
      <dsp:spPr>
        <a:xfrm>
          <a:off x="567720" y="3427020"/>
          <a:ext cx="794808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19" tIns="0" rIns="300419" bIns="0" numCol="1" spcCol="1270" anchor="ctr" anchorCtr="0">
          <a:noAutofit/>
        </a:bodyPr>
        <a:lstStyle/>
        <a:p>
          <a:pPr marL="0" lvl="0" indent="0" algn="l" defTabSz="755650">
            <a:lnSpc>
              <a:spcPct val="100000"/>
            </a:lnSpc>
            <a:spcBef>
              <a:spcPct val="0"/>
            </a:spcBef>
            <a:spcAft>
              <a:spcPts val="250"/>
            </a:spcAft>
            <a:buNone/>
          </a:pPr>
          <a:r>
            <a:rPr lang="en-GB" sz="1700" b="1" kern="1200" dirty="0">
              <a:latin typeface="Lato" panose="020F0502020204030203" pitchFamily="34" charset="0"/>
              <a:ea typeface="Lato" panose="020F0502020204030203" pitchFamily="34" charset="0"/>
              <a:cs typeface="Lato" panose="020F0502020204030203" pitchFamily="34" charset="0"/>
            </a:rPr>
            <a:t>Responding to harassment and sexual misconduct </a:t>
          </a:r>
        </a:p>
      </dsp:txBody>
      <dsp:txXfrm>
        <a:off x="580689" y="3439989"/>
        <a:ext cx="7922142" cy="23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5A37D-31C1-4396-9333-EB1EDEC6493E}">
      <dsp:nvSpPr>
        <dsp:cNvPr id="0" name=""/>
        <dsp:cNvSpPr/>
      </dsp:nvSpPr>
      <dsp:spPr>
        <a:xfrm>
          <a:off x="1453" y="0"/>
          <a:ext cx="1830094" cy="26243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“This has provided a framework for us to be able to develop necessary support and information to our campus community” Small and specialist provider</a:t>
          </a:r>
        </a:p>
      </dsp:txBody>
      <dsp:txXfrm>
        <a:off x="55055" y="53602"/>
        <a:ext cx="1722890" cy="2517118"/>
      </dsp:txXfrm>
    </dsp:sp>
    <dsp:sp modelId="{F482EB75-6689-4D51-9A47-FA7FC672D3F1}">
      <dsp:nvSpPr>
        <dsp:cNvPr id="0" name=""/>
        <dsp:cNvSpPr/>
      </dsp:nvSpPr>
      <dsp:spPr>
        <a:xfrm>
          <a:off x="2139004" y="0"/>
          <a:ext cx="1830094" cy="26243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“The expectations have formed the basis of our institution's approach in this respect and informed actions within the College's wider EDI development plan</a:t>
          </a:r>
          <a:r>
            <a:rPr lang="en-GB" sz="1200" b="1" i="0" kern="1200">
              <a:latin typeface="Lato" panose="020F0502020204030203" pitchFamily="34" charset="0"/>
              <a:ea typeface="Lato" panose="020F0502020204030203" pitchFamily="34" charset="0"/>
              <a:cs typeface="Lato" panose="020F0502020204030203" pitchFamily="34" charset="0"/>
            </a:rPr>
            <a:t>” </a:t>
          </a:r>
          <a:br>
            <a:rPr lang="en-GB" sz="1200" b="1" i="0" kern="1200">
              <a:latin typeface="Lato" panose="020F0502020204030203" pitchFamily="34" charset="0"/>
              <a:ea typeface="Lato" panose="020F0502020204030203" pitchFamily="34" charset="0"/>
              <a:cs typeface="Lato" panose="020F0502020204030203" pitchFamily="34" charset="0"/>
            </a:rPr>
          </a:br>
          <a:r>
            <a:rPr lang="en-GB" sz="1200" b="1" i="0" kern="1200">
              <a:latin typeface="Lato" panose="020F0502020204030203" pitchFamily="34" charset="0"/>
              <a:ea typeface="Lato" panose="020F0502020204030203" pitchFamily="34" charset="0"/>
              <a:cs typeface="Lato" panose="020F0502020204030203" pitchFamily="34" charset="0"/>
            </a:rPr>
            <a:t>FE </a:t>
          </a:r>
          <a:r>
            <a:rPr lang="en-GB" sz="1200" b="1" i="0" kern="1200" dirty="0">
              <a:latin typeface="Lato" panose="020F0502020204030203" pitchFamily="34" charset="0"/>
              <a:ea typeface="Lato" panose="020F0502020204030203" pitchFamily="34" charset="0"/>
              <a:cs typeface="Lato" panose="020F0502020204030203" pitchFamily="34" charset="0"/>
            </a:rPr>
            <a:t>College provider</a:t>
          </a:r>
        </a:p>
      </dsp:txBody>
      <dsp:txXfrm>
        <a:off x="2192606" y="53602"/>
        <a:ext cx="1722890" cy="2517118"/>
      </dsp:txXfrm>
    </dsp:sp>
    <dsp:sp modelId="{CF4F8094-6D71-4E89-8F70-5C7E931E550A}">
      <dsp:nvSpPr>
        <dsp:cNvPr id="0" name=""/>
        <dsp:cNvSpPr/>
      </dsp:nvSpPr>
      <dsp:spPr>
        <a:xfrm>
          <a:off x="4276554" y="0"/>
          <a:ext cx="1830094" cy="26243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“The expectations have set a benchmark for us to meet and exceed. They also provide a framework for internal reporting.” Research-intensive provider</a:t>
          </a:r>
        </a:p>
      </dsp:txBody>
      <dsp:txXfrm>
        <a:off x="4330156" y="53602"/>
        <a:ext cx="1722890" cy="2517118"/>
      </dsp:txXfrm>
    </dsp:sp>
    <dsp:sp modelId="{6682319B-FFB3-4511-A3A5-BDFDF24A9B44}">
      <dsp:nvSpPr>
        <dsp:cNvPr id="0" name=""/>
        <dsp:cNvSpPr/>
      </dsp:nvSpPr>
      <dsp:spPr>
        <a:xfrm>
          <a:off x="6414105" y="0"/>
          <a:ext cx="1830094" cy="26243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“It led us to undertake a comprehensive review of policies and procedures and also to ensure that there was a focus on student and staff training and awareness raising.” Other provider</a:t>
          </a:r>
        </a:p>
      </dsp:txBody>
      <dsp:txXfrm>
        <a:off x="6467707" y="53602"/>
        <a:ext cx="1722890" cy="2517118"/>
      </dsp:txXfrm>
    </dsp:sp>
    <dsp:sp modelId="{9ED15772-4AA5-4E69-B8D5-C343609D60BF}">
      <dsp:nvSpPr>
        <dsp:cNvPr id="0" name=""/>
        <dsp:cNvSpPr/>
      </dsp:nvSpPr>
      <dsp:spPr>
        <a:xfrm>
          <a:off x="8551656" y="0"/>
          <a:ext cx="2719173" cy="26243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“We have reviewed and updated all of our core/key policies, informed by the OfS expectations and in collaboration with our students’ union. We have also  delivered training to twenty senior colleagues (again, including our SU) in relation to sexual misconduct, informed - in part - by the OfS expectations. The OfS expectations - and our response to them - have also been discussed at various University committees, including at Board of Governors level.” Post-1992 provider</a:t>
          </a:r>
        </a:p>
      </dsp:txBody>
      <dsp:txXfrm>
        <a:off x="8628520" y="76864"/>
        <a:ext cx="2565445" cy="2470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DA19E-E3E8-44DA-9C27-F3CB2946AA5E}">
      <dsp:nvSpPr>
        <dsp:cNvPr id="0" name=""/>
        <dsp:cNvSpPr/>
      </dsp:nvSpPr>
      <dsp:spPr>
        <a:xfrm>
          <a:off x="4131" y="0"/>
          <a:ext cx="3580755" cy="1870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Lato" panose="020F0502020204030203" pitchFamily="34" charset="0"/>
              <a:ea typeface="Lato" panose="020F0502020204030203" pitchFamily="34" charset="0"/>
              <a:cs typeface="Lato" panose="020F0502020204030203" pitchFamily="34" charset="0"/>
            </a:rPr>
            <a:t>“Informed use of external resources and experiences, but work - and commitment to improve in this area - pre-dates sectoral initiatives” Small and specialist provider</a:t>
          </a:r>
        </a:p>
      </dsp:txBody>
      <dsp:txXfrm>
        <a:off x="58927" y="54796"/>
        <a:ext cx="3471163" cy="1761271"/>
      </dsp:txXfrm>
    </dsp:sp>
    <dsp:sp modelId="{8E8BF38F-DC76-4600-8E4C-783C00EAB970}">
      <dsp:nvSpPr>
        <dsp:cNvPr id="0" name=""/>
        <dsp:cNvSpPr/>
      </dsp:nvSpPr>
      <dsp:spPr>
        <a:xfrm>
          <a:off x="4186453" y="0"/>
          <a:ext cx="4774435" cy="1870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Lato" panose="020F0502020204030203" pitchFamily="34" charset="0"/>
              <a:ea typeface="Lato" panose="020F0502020204030203" pitchFamily="34" charset="0"/>
              <a:cs typeface="Lato" panose="020F0502020204030203" pitchFamily="34" charset="0"/>
            </a:rPr>
            <a:t>“Our work in this area began in earnest in 2015, influenced by student campaigns / activism and incidents of harassment fuelled by lad culture. This resulted in the launch with our students' union of our [awareness raising] campaign. Catalyst funding allowed us to deliver student led peer to peer bystander training, supported by academic research. In recent years, as well as being influenced by the statement of expectations, we have been heavily influenced by the lived experience  of our students and our ongoing close working with our students' union.” Post-92 provider</a:t>
          </a:r>
        </a:p>
      </dsp:txBody>
      <dsp:txXfrm>
        <a:off x="4241249" y="54796"/>
        <a:ext cx="4664843" cy="1761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4334E-6BDD-4749-AAD8-872D0A34C019}">
      <dsp:nvSpPr>
        <dsp:cNvPr id="0" name=""/>
        <dsp:cNvSpPr/>
      </dsp:nvSpPr>
      <dsp:spPr>
        <a:xfrm>
          <a:off x="6165" y="484521"/>
          <a:ext cx="2448949" cy="24119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“Awareness raising has highlighted the issues and encouraged more complaints, students feel safer in reporting incidents” FE provider</a:t>
          </a:r>
        </a:p>
      </dsp:txBody>
      <dsp:txXfrm>
        <a:off x="76810" y="555166"/>
        <a:ext cx="2307659" cy="2270709"/>
      </dsp:txXfrm>
    </dsp:sp>
    <dsp:sp modelId="{48A667D5-9F2C-4D11-BE3A-C5A51945D4A0}">
      <dsp:nvSpPr>
        <dsp:cNvPr id="0" name=""/>
        <dsp:cNvSpPr/>
      </dsp:nvSpPr>
      <dsp:spPr>
        <a:xfrm>
          <a:off x="2700009" y="484521"/>
          <a:ext cx="2417504" cy="24119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Lato" panose="020F0502020204030203" pitchFamily="34" charset="0"/>
              <a:ea typeface="Lato" panose="020F0502020204030203" pitchFamily="34" charset="0"/>
              <a:cs typeface="Lato" panose="020F0502020204030203" pitchFamily="34" charset="0"/>
            </a:rPr>
            <a:t>"Personal view is our campaigns and our sexual violence liaison service has encouraged students to come forward, in addition to development of external partners and relationships.“ Post-1992 provider</a:t>
          </a:r>
        </a:p>
      </dsp:txBody>
      <dsp:txXfrm>
        <a:off x="2770654" y="555166"/>
        <a:ext cx="2276214" cy="2270709"/>
      </dsp:txXfrm>
    </dsp:sp>
    <dsp:sp modelId="{2BEB3204-0A94-4888-8BA7-DD728EA563D4}">
      <dsp:nvSpPr>
        <dsp:cNvPr id="0" name=""/>
        <dsp:cNvSpPr/>
      </dsp:nvSpPr>
      <dsp:spPr>
        <a:xfrm>
          <a:off x="5351854" y="501448"/>
          <a:ext cx="2886649" cy="24119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Lato" panose="020F0502020204030203" pitchFamily="34" charset="0"/>
              <a:ea typeface="Lato" panose="020F0502020204030203" pitchFamily="34" charset="0"/>
              <a:cs typeface="Lato" panose="020F0502020204030203" pitchFamily="34" charset="0"/>
            </a:rPr>
            <a:t>“Better reporting mechanisms.  Increased awareness of reporting mechanisms.  Confidence building with complainants in systems to manage reports.  Improved awareness of disciplinary procedures and action that can be taken.  Student expectations for action to be taken. Social change leading to increased awareness of abuse. Social change leading to increased disclosure of misconduct.” Research-intensive provider </a:t>
          </a:r>
        </a:p>
      </dsp:txBody>
      <dsp:txXfrm>
        <a:off x="5422499" y="572093"/>
        <a:ext cx="2745359" cy="2270709"/>
      </dsp:txXfrm>
    </dsp:sp>
    <dsp:sp modelId="{7B1D5685-7C9C-40D4-A66D-3D2213C5D62E}">
      <dsp:nvSpPr>
        <dsp:cNvPr id="0" name=""/>
        <dsp:cNvSpPr/>
      </dsp:nvSpPr>
      <dsp:spPr>
        <a:xfrm>
          <a:off x="8493954" y="484521"/>
          <a:ext cx="2898625" cy="24119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Lato" panose="020F0502020204030203" pitchFamily="34" charset="0"/>
              <a:ea typeface="Lato" panose="020F0502020204030203" pitchFamily="34" charset="0"/>
              <a:cs typeface="Lato" panose="020F0502020204030203" pitchFamily="34" charset="0"/>
            </a:rPr>
            <a:t>“When we first introduced our policy and procedures, and publicised how to make disclosures and what we would do about them, we saw a small increase (previously we rarely received any disclosures - we are a small specialist institution).  This has not significantly changed since the implementation of our policy and procedures in 2019.  Students are however more likely to call out and call in their peers, as they know they will have institutional support.” Small and specialist provider</a:t>
          </a:r>
        </a:p>
      </dsp:txBody>
      <dsp:txXfrm>
        <a:off x="8564599" y="555166"/>
        <a:ext cx="2757335" cy="2270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5B0C8-11ED-4C4C-B1C1-38DD32274F08}">
      <dsp:nvSpPr>
        <dsp:cNvPr id="0" name=""/>
        <dsp:cNvSpPr/>
      </dsp:nvSpPr>
      <dsp:spPr>
        <a:xfrm>
          <a:off x="476560" y="175834"/>
          <a:ext cx="2570230" cy="16257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“Our Governing body does not see individual cases; this is part of our Senior Management remit.  They do, however have oversight of the process and risk monitoring” FE provider</a:t>
          </a:r>
          <a:endParaRPr lang="en-GB" sz="1200" kern="1200" dirty="0">
            <a:latin typeface="Lato" panose="020F0502020204030203" pitchFamily="34" charset="0"/>
            <a:ea typeface="Lato" panose="020F0502020204030203" pitchFamily="34" charset="0"/>
            <a:cs typeface="Lato" panose="020F0502020204030203" pitchFamily="34" charset="0"/>
          </a:endParaRPr>
        </a:p>
      </dsp:txBody>
      <dsp:txXfrm>
        <a:off x="476560" y="175834"/>
        <a:ext cx="2570230" cy="1625773"/>
      </dsp:txXfrm>
    </dsp:sp>
    <dsp:sp modelId="{3A64B67F-29E0-4D0D-8D2D-67F9C0BB53E1}">
      <dsp:nvSpPr>
        <dsp:cNvPr id="0" name=""/>
        <dsp:cNvSpPr/>
      </dsp:nvSpPr>
      <dsp:spPr>
        <a:xfrm>
          <a:off x="719861" y="1916863"/>
          <a:ext cx="3599990" cy="16228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“Since reviewing the statement updates have been provided on the action plan following the review of expectations. A presentation is planned this summer to provide a further update and the Board now regularly receive and monitor the number of incidents and cases” Other provider</a:t>
          </a:r>
        </a:p>
      </dsp:txBody>
      <dsp:txXfrm>
        <a:off x="719861" y="1916863"/>
        <a:ext cx="3599990" cy="1622874"/>
      </dsp:txXfrm>
    </dsp:sp>
    <dsp:sp modelId="{A96EF2D5-0747-4470-8343-C05F0B6B63DF}">
      <dsp:nvSpPr>
        <dsp:cNvPr id="0" name=""/>
        <dsp:cNvSpPr/>
      </dsp:nvSpPr>
      <dsp:spPr>
        <a:xfrm>
          <a:off x="6376472" y="178344"/>
          <a:ext cx="2570230" cy="16228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“The close interest of the governor Chair of [the] Student Matters Committee, and the appointment of a Governor Safeguarding Lead has been extremely helpful in driving forward improved governance” Post-1992 provider</a:t>
          </a:r>
        </a:p>
      </dsp:txBody>
      <dsp:txXfrm>
        <a:off x="6376472" y="178344"/>
        <a:ext cx="2570230" cy="1622874"/>
      </dsp:txXfrm>
    </dsp:sp>
    <dsp:sp modelId="{06CC17C6-72DA-47D6-AA24-985D0D2EF2E2}">
      <dsp:nvSpPr>
        <dsp:cNvPr id="0" name=""/>
        <dsp:cNvSpPr/>
      </dsp:nvSpPr>
      <dsp:spPr>
        <a:xfrm>
          <a:off x="3469814" y="184477"/>
          <a:ext cx="2570230" cy="1620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“Harassment and sexual misconduct policy is reviewed internally on an annual basis by the SLT and goes to governors if there are significant changes” FE provider </a:t>
          </a:r>
        </a:p>
      </dsp:txBody>
      <dsp:txXfrm>
        <a:off x="3469814" y="184477"/>
        <a:ext cx="2570230" cy="1620008"/>
      </dsp:txXfrm>
    </dsp:sp>
    <dsp:sp modelId="{EEAFB962-A0C0-4744-B690-D52A22C0036B}">
      <dsp:nvSpPr>
        <dsp:cNvPr id="0" name=""/>
        <dsp:cNvSpPr/>
      </dsp:nvSpPr>
      <dsp:spPr>
        <a:xfrm>
          <a:off x="5129574" y="1916386"/>
          <a:ext cx="3599990" cy="1620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“The Governing body receive comprehensive annual Safeguarding reports.  The College has a dedicated Safeguarding Governor who attends termly Safeguarding Committee meetings and provides feedback / assurance to the wider Governing body on all Safeguarding practices at the college.  The college corporation annually review and approve the College Child Protection and Safeguarding Policy” FE provider</a:t>
          </a:r>
        </a:p>
      </dsp:txBody>
      <dsp:txXfrm>
        <a:off x="5129574" y="1916386"/>
        <a:ext cx="3599990" cy="1620008"/>
      </dsp:txXfrm>
    </dsp:sp>
    <dsp:sp modelId="{31D13C0C-9B1F-4C45-9F85-84E65E59DE35}">
      <dsp:nvSpPr>
        <dsp:cNvPr id="0" name=""/>
        <dsp:cNvSpPr/>
      </dsp:nvSpPr>
      <dsp:spPr>
        <a:xfrm>
          <a:off x="1443" y="3662107"/>
          <a:ext cx="10043363" cy="14300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Lato" panose="020F0502020204030203" pitchFamily="34" charset="0"/>
              <a:ea typeface="Lato" panose="020F0502020204030203" pitchFamily="34" charset="0"/>
              <a:cs typeface="Lato" panose="020F0502020204030203" pitchFamily="34" charset="0"/>
            </a:rPr>
            <a:t>“In 2019/20 Senate and Executive [team] received information on [the] approach to sexual misconduct and bullying and harassment as part of review of student and staff policies. There is also an annual report to Senate on student cases including those relating to sexual misconduct and bullying and harassment. [The institution] underwent a governance review in 2021/22 and the recommendation from internal audit against OfS Statement of expectations was that 'a termly report might be appropriate’ once governance structures were established. These governance structures have now been agreed and the [relevant] Steering Group reports into the EDI Board which reports into SLT. The EDI Board receives termly reports on B&amp;H and sexual misconduct and this is shared also with Senate as relevant. As part of institutional strategy refresh for 2022 -2027 the work to prevent bullying and harassment and sexual misconduct is being reviewed” Other provider </a:t>
          </a:r>
        </a:p>
      </dsp:txBody>
      <dsp:txXfrm>
        <a:off x="1443" y="3662107"/>
        <a:ext cx="10043363" cy="14300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85E3C-4BFB-4C93-826A-85B8A9E99112}">
      <dsp:nvSpPr>
        <dsp:cNvPr id="0" name=""/>
        <dsp:cNvSpPr/>
      </dsp:nvSpPr>
      <dsp:spPr>
        <a:xfrm>
          <a:off x="2564" y="0"/>
          <a:ext cx="2501588" cy="2388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rPr>
            <a:t>“The statement of expectations has been the key document that we have used to underpin our work around this agenda. We used it to review and adapt our current strategies, policies and procedures to increase their rigor. It was an excellent tool to use as a self assessment, to identify key areas for development, enabling action planning to continue to embed this agenda with our HE student population. FE college provider</a:t>
          </a:r>
        </a:p>
      </dsp:txBody>
      <dsp:txXfrm>
        <a:off x="72507" y="69943"/>
        <a:ext cx="2361702" cy="2248131"/>
      </dsp:txXfrm>
    </dsp:sp>
    <dsp:sp modelId="{8066F0F3-8CED-4E93-8BA1-65E6C5BFD7AF}">
      <dsp:nvSpPr>
        <dsp:cNvPr id="0" name=""/>
        <dsp:cNvSpPr/>
      </dsp:nvSpPr>
      <dsp:spPr>
        <a:xfrm>
          <a:off x="2924419" y="0"/>
          <a:ext cx="2501588" cy="2388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Lato" panose="020F0502020204030203" pitchFamily="34" charset="0"/>
              <a:ea typeface="Lato" panose="020F0502020204030203" pitchFamily="34" charset="0"/>
              <a:cs typeface="Lato" panose="020F0502020204030203" pitchFamily="34" charset="0"/>
            </a:rPr>
            <a:t>“It has given us a framework and structure for the work already started in 2019 and has helped us  address some gaps, including some initiatives moving forward e.g. introducing a Sexual Violence Liaison Officer model.” Post-1992 provider</a:t>
          </a:r>
          <a:endPar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endParaRPr>
        </a:p>
      </dsp:txBody>
      <dsp:txXfrm>
        <a:off x="2994362" y="69943"/>
        <a:ext cx="2361702" cy="2248131"/>
      </dsp:txXfrm>
    </dsp:sp>
    <dsp:sp modelId="{096AAFC1-B553-4294-9BB8-A9606653D083}">
      <dsp:nvSpPr>
        <dsp:cNvPr id="0" name=""/>
        <dsp:cNvSpPr/>
      </dsp:nvSpPr>
      <dsp:spPr>
        <a:xfrm>
          <a:off x="5846274" y="0"/>
          <a:ext cx="2501588" cy="2388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rPr>
            <a:t>“One main effect is to clarify the role of the whole organisation including senior leaders in preventing and responding to harassment and sexual misconduct.  It has also underlined areas in which we were already well-developed, as well as areas for improvement.” Research-intensive provider</a:t>
          </a:r>
        </a:p>
      </dsp:txBody>
      <dsp:txXfrm>
        <a:off x="5916217" y="69943"/>
        <a:ext cx="2361702" cy="2248131"/>
      </dsp:txXfrm>
    </dsp:sp>
    <dsp:sp modelId="{D7352BAA-0399-4782-AD3D-5F1336733385}">
      <dsp:nvSpPr>
        <dsp:cNvPr id="0" name=""/>
        <dsp:cNvSpPr/>
      </dsp:nvSpPr>
      <dsp:spPr>
        <a:xfrm>
          <a:off x="8768129" y="0"/>
          <a:ext cx="2501588" cy="23880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rPr>
            <a:t>“The University is more actively collaborating with the SU and the wider student body to  review and further develop our policies and processes” Post 1992 provider</a:t>
          </a:r>
        </a:p>
      </dsp:txBody>
      <dsp:txXfrm>
        <a:off x="8838072" y="69943"/>
        <a:ext cx="2361702" cy="22481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85E3C-4BFB-4C93-826A-85B8A9E99112}">
      <dsp:nvSpPr>
        <dsp:cNvPr id="0" name=""/>
        <dsp:cNvSpPr/>
      </dsp:nvSpPr>
      <dsp:spPr>
        <a:xfrm>
          <a:off x="2597" y="0"/>
          <a:ext cx="2533507" cy="42026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rPr>
            <a:t>“The University provides a range of training for staff that includes SVLO training, investigation training and panel training. Training provision has increased over the past two years with further contextualisation. A training matrix developed to determine which training required for different staff groups. Training developed for students became mandatory and included in induction over past two year.”  Research-intensive provider</a:t>
          </a:r>
        </a:p>
      </dsp:txBody>
      <dsp:txXfrm>
        <a:off x="76801" y="74204"/>
        <a:ext cx="2385099" cy="4054290"/>
      </dsp:txXfrm>
    </dsp:sp>
    <dsp:sp modelId="{A0FAA287-A4C2-4804-BF56-8F93C8F58793}">
      <dsp:nvSpPr>
        <dsp:cNvPr id="0" name=""/>
        <dsp:cNvSpPr/>
      </dsp:nvSpPr>
      <dsp:spPr>
        <a:xfrm>
          <a:off x="2961734" y="0"/>
          <a:ext cx="2533507" cy="42026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rPr>
            <a:t>“Student Services has had a long-standing staff training programme which is continually reviewed to cover all aspects of this work. In response to the Statement of Expectations this is now being considered across the whole organization with an institutional training strategy in production. The first significant step was to include basic awareness raising within our mandatory Safeguarding Level One course for all staff.  As part of this strategy, we are reviewing specialist training for our investigating officers, the People Team, and the student body specifically.”   Post 1992 provider</a:t>
          </a:r>
        </a:p>
      </dsp:txBody>
      <dsp:txXfrm>
        <a:off x="3035938" y="74204"/>
        <a:ext cx="2385099" cy="4054290"/>
      </dsp:txXfrm>
    </dsp:sp>
    <dsp:sp modelId="{6E818D90-191E-4DC7-B5F6-571C8386193F}">
      <dsp:nvSpPr>
        <dsp:cNvPr id="0" name=""/>
        <dsp:cNvSpPr/>
      </dsp:nvSpPr>
      <dsp:spPr>
        <a:xfrm>
          <a:off x="5920870" y="0"/>
          <a:ext cx="2533507" cy="42026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rPr>
            <a:t>“We previously provided staff with safeguarding and prevent training online but following a review of the statement of expectations we have broadened the training to cover harassment and sexual misconduct and also produced training for students and trustees” Other provider</a:t>
          </a:r>
        </a:p>
      </dsp:txBody>
      <dsp:txXfrm>
        <a:off x="5995074" y="74204"/>
        <a:ext cx="2385099" cy="4054290"/>
      </dsp:txXfrm>
    </dsp:sp>
    <dsp:sp modelId="{A474B0E5-1ED2-497F-9F67-465642A5F730}">
      <dsp:nvSpPr>
        <dsp:cNvPr id="0" name=""/>
        <dsp:cNvSpPr/>
      </dsp:nvSpPr>
      <dsp:spPr>
        <a:xfrm>
          <a:off x="8880007" y="0"/>
          <a:ext cx="2533507" cy="42026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Lato" panose="020F0502020204030203" pitchFamily="34" charset="0"/>
              <a:ea typeface="Lato" panose="020F0502020204030203" pitchFamily="34" charset="0"/>
              <a:cs typeface="Lato" panose="020F0502020204030203" pitchFamily="34" charset="0"/>
            </a:rPr>
            <a:t>We have built on our Diversity and Inclusion training to explicitly cover bullying, harassment, hate crime. The College is currently [conducting] intensive activities around anti-racism, which extends to other forms of discrimination and harassment. And is creating standards of behaviour to create more safe and inclusive learning and working environment. We are taking a much more conversational approach in developing staff skills and confidence to recognise and understand what sexual harassment looks like, including daily including sexism body language behaviours and their responsibility in challenging this sort of behaviour. FE provider</a:t>
          </a:r>
          <a:endParaRPr lang="en-GB" sz="1200" b="1" kern="1200" dirty="0">
            <a:solidFill>
              <a:schemeClr val="bg1"/>
            </a:solidFill>
            <a:latin typeface="Lato" panose="020F0502020204030203" pitchFamily="34" charset="0"/>
            <a:ea typeface="Lato" panose="020F0502020204030203" pitchFamily="34" charset="0"/>
            <a:cs typeface="Lato" panose="020F0502020204030203" pitchFamily="34" charset="0"/>
          </a:endParaRPr>
        </a:p>
      </dsp:txBody>
      <dsp:txXfrm>
        <a:off x="8954211" y="74204"/>
        <a:ext cx="2385099" cy="40542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0CE08-08D8-4090-9FB6-FBEE7FFDA1AD}" type="datetimeFigureOut">
              <a:rPr lang="en-GB" smtClean="0"/>
              <a:pPr/>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0D87-E302-4B5C-A92B-37D79D50499D}" type="slidenum">
              <a:rPr lang="en-GB" smtClean="0"/>
              <a:pPr/>
              <a:t>‹#›</a:t>
            </a:fld>
            <a:endParaRPr lang="en-GB"/>
          </a:p>
        </p:txBody>
      </p:sp>
    </p:spTree>
    <p:extLst>
      <p:ext uri="{BB962C8B-B14F-4D97-AF65-F5344CB8AC3E}">
        <p14:creationId xmlns:p14="http://schemas.microsoft.com/office/powerpoint/2010/main" val="27289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a:t>
            </a:fld>
            <a:endParaRPr lang="en-GB" dirty="0"/>
          </a:p>
        </p:txBody>
      </p:sp>
    </p:spTree>
    <p:extLst>
      <p:ext uri="{BB962C8B-B14F-4D97-AF65-F5344CB8AC3E}">
        <p14:creationId xmlns:p14="http://schemas.microsoft.com/office/powerpoint/2010/main" val="198779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10</a:t>
            </a:fld>
            <a:endParaRPr lang="en-GB"/>
          </a:p>
        </p:txBody>
      </p:sp>
    </p:spTree>
    <p:extLst>
      <p:ext uri="{BB962C8B-B14F-4D97-AF65-F5344CB8AC3E}">
        <p14:creationId xmlns:p14="http://schemas.microsoft.com/office/powerpoint/2010/main" val="752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11</a:t>
            </a:fld>
            <a:endParaRPr lang="en-GB"/>
          </a:p>
        </p:txBody>
      </p:sp>
    </p:spTree>
    <p:extLst>
      <p:ext uri="{BB962C8B-B14F-4D97-AF65-F5344CB8AC3E}">
        <p14:creationId xmlns:p14="http://schemas.microsoft.com/office/powerpoint/2010/main" val="212460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12</a:t>
            </a:fld>
            <a:endParaRPr lang="en-GB"/>
          </a:p>
        </p:txBody>
      </p:sp>
    </p:spTree>
    <p:extLst>
      <p:ext uri="{BB962C8B-B14F-4D97-AF65-F5344CB8AC3E}">
        <p14:creationId xmlns:p14="http://schemas.microsoft.com/office/powerpoint/2010/main" val="154645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13</a:t>
            </a:fld>
            <a:endParaRPr lang="en-GB"/>
          </a:p>
        </p:txBody>
      </p:sp>
    </p:spTree>
    <p:extLst>
      <p:ext uri="{BB962C8B-B14F-4D97-AF65-F5344CB8AC3E}">
        <p14:creationId xmlns:p14="http://schemas.microsoft.com/office/powerpoint/2010/main" val="392355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14</a:t>
            </a:fld>
            <a:endParaRPr lang="en-GB"/>
          </a:p>
        </p:txBody>
      </p:sp>
    </p:spTree>
    <p:extLst>
      <p:ext uri="{BB962C8B-B14F-4D97-AF65-F5344CB8AC3E}">
        <p14:creationId xmlns:p14="http://schemas.microsoft.com/office/powerpoint/2010/main" val="428142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15</a:t>
            </a:fld>
            <a:endParaRPr lang="en-GB"/>
          </a:p>
        </p:txBody>
      </p:sp>
    </p:spTree>
    <p:extLst>
      <p:ext uri="{BB962C8B-B14F-4D97-AF65-F5344CB8AC3E}">
        <p14:creationId xmlns:p14="http://schemas.microsoft.com/office/powerpoint/2010/main" val="57070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16</a:t>
            </a:fld>
            <a:endParaRPr lang="en-GB"/>
          </a:p>
        </p:txBody>
      </p:sp>
    </p:spTree>
    <p:extLst>
      <p:ext uri="{BB962C8B-B14F-4D97-AF65-F5344CB8AC3E}">
        <p14:creationId xmlns:p14="http://schemas.microsoft.com/office/powerpoint/2010/main" val="216100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17</a:t>
            </a:fld>
            <a:endParaRPr lang="en-GB"/>
          </a:p>
        </p:txBody>
      </p:sp>
    </p:spTree>
    <p:extLst>
      <p:ext uri="{BB962C8B-B14F-4D97-AF65-F5344CB8AC3E}">
        <p14:creationId xmlns:p14="http://schemas.microsoft.com/office/powerpoint/2010/main" val="9781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18</a:t>
            </a:fld>
            <a:endParaRPr lang="en-GB"/>
          </a:p>
        </p:txBody>
      </p:sp>
    </p:spTree>
    <p:extLst>
      <p:ext uri="{BB962C8B-B14F-4D97-AF65-F5344CB8AC3E}">
        <p14:creationId xmlns:p14="http://schemas.microsoft.com/office/powerpoint/2010/main" val="120747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19</a:t>
            </a:fld>
            <a:endParaRPr lang="en-GB"/>
          </a:p>
        </p:txBody>
      </p:sp>
    </p:spTree>
    <p:extLst>
      <p:ext uri="{BB962C8B-B14F-4D97-AF65-F5344CB8AC3E}">
        <p14:creationId xmlns:p14="http://schemas.microsoft.com/office/powerpoint/2010/main" val="98027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2</a:t>
            </a:fld>
            <a:endParaRPr lang="en-GB"/>
          </a:p>
        </p:txBody>
      </p:sp>
    </p:spTree>
    <p:extLst>
      <p:ext uri="{BB962C8B-B14F-4D97-AF65-F5344CB8AC3E}">
        <p14:creationId xmlns:p14="http://schemas.microsoft.com/office/powerpoint/2010/main" val="1619150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20</a:t>
            </a:fld>
            <a:endParaRPr lang="en-GB"/>
          </a:p>
        </p:txBody>
      </p:sp>
    </p:spTree>
    <p:extLst>
      <p:ext uri="{BB962C8B-B14F-4D97-AF65-F5344CB8AC3E}">
        <p14:creationId xmlns:p14="http://schemas.microsoft.com/office/powerpoint/2010/main" val="233628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21</a:t>
            </a:fld>
            <a:endParaRPr lang="en-GB"/>
          </a:p>
        </p:txBody>
      </p:sp>
    </p:spTree>
    <p:extLst>
      <p:ext uri="{BB962C8B-B14F-4D97-AF65-F5344CB8AC3E}">
        <p14:creationId xmlns:p14="http://schemas.microsoft.com/office/powerpoint/2010/main" val="285449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22</a:t>
            </a:fld>
            <a:endParaRPr lang="en-GB"/>
          </a:p>
        </p:txBody>
      </p:sp>
    </p:spTree>
    <p:extLst>
      <p:ext uri="{BB962C8B-B14F-4D97-AF65-F5344CB8AC3E}">
        <p14:creationId xmlns:p14="http://schemas.microsoft.com/office/powerpoint/2010/main" val="411346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23</a:t>
            </a:fld>
            <a:endParaRPr lang="en-GB"/>
          </a:p>
        </p:txBody>
      </p:sp>
    </p:spTree>
    <p:extLst>
      <p:ext uri="{BB962C8B-B14F-4D97-AF65-F5344CB8AC3E}">
        <p14:creationId xmlns:p14="http://schemas.microsoft.com/office/powerpoint/2010/main" val="413682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24</a:t>
            </a:fld>
            <a:endParaRPr lang="en-GB"/>
          </a:p>
        </p:txBody>
      </p:sp>
    </p:spTree>
    <p:extLst>
      <p:ext uri="{BB962C8B-B14F-4D97-AF65-F5344CB8AC3E}">
        <p14:creationId xmlns:p14="http://schemas.microsoft.com/office/powerpoint/2010/main" val="47795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25</a:t>
            </a:fld>
            <a:endParaRPr lang="en-GB"/>
          </a:p>
        </p:txBody>
      </p:sp>
    </p:spTree>
    <p:extLst>
      <p:ext uri="{BB962C8B-B14F-4D97-AF65-F5344CB8AC3E}">
        <p14:creationId xmlns:p14="http://schemas.microsoft.com/office/powerpoint/2010/main" val="138068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26</a:t>
            </a:fld>
            <a:endParaRPr lang="en-GB"/>
          </a:p>
        </p:txBody>
      </p:sp>
    </p:spTree>
    <p:extLst>
      <p:ext uri="{BB962C8B-B14F-4D97-AF65-F5344CB8AC3E}">
        <p14:creationId xmlns:p14="http://schemas.microsoft.com/office/powerpoint/2010/main" val="302147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27</a:t>
            </a:fld>
            <a:endParaRPr lang="en-GB"/>
          </a:p>
        </p:txBody>
      </p:sp>
    </p:spTree>
    <p:extLst>
      <p:ext uri="{BB962C8B-B14F-4D97-AF65-F5344CB8AC3E}">
        <p14:creationId xmlns:p14="http://schemas.microsoft.com/office/powerpoint/2010/main" val="1907799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28</a:t>
            </a:fld>
            <a:endParaRPr lang="en-GB"/>
          </a:p>
        </p:txBody>
      </p:sp>
    </p:spTree>
    <p:extLst>
      <p:ext uri="{BB962C8B-B14F-4D97-AF65-F5344CB8AC3E}">
        <p14:creationId xmlns:p14="http://schemas.microsoft.com/office/powerpoint/2010/main" val="3967361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29</a:t>
            </a:fld>
            <a:endParaRPr lang="en-GB"/>
          </a:p>
        </p:txBody>
      </p:sp>
    </p:spTree>
    <p:extLst>
      <p:ext uri="{BB962C8B-B14F-4D97-AF65-F5344CB8AC3E}">
        <p14:creationId xmlns:p14="http://schemas.microsoft.com/office/powerpoint/2010/main" val="174059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a:t>
            </a:fld>
            <a:endParaRPr lang="en-GB" dirty="0"/>
          </a:p>
        </p:txBody>
      </p:sp>
    </p:spTree>
    <p:extLst>
      <p:ext uri="{BB962C8B-B14F-4D97-AF65-F5344CB8AC3E}">
        <p14:creationId xmlns:p14="http://schemas.microsoft.com/office/powerpoint/2010/main" val="216539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30</a:t>
            </a:fld>
            <a:endParaRPr lang="en-GB"/>
          </a:p>
        </p:txBody>
      </p:sp>
    </p:spTree>
    <p:extLst>
      <p:ext uri="{BB962C8B-B14F-4D97-AF65-F5344CB8AC3E}">
        <p14:creationId xmlns:p14="http://schemas.microsoft.com/office/powerpoint/2010/main" val="326804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31</a:t>
            </a:fld>
            <a:endParaRPr lang="en-GB"/>
          </a:p>
        </p:txBody>
      </p:sp>
    </p:spTree>
    <p:extLst>
      <p:ext uri="{BB962C8B-B14F-4D97-AF65-F5344CB8AC3E}">
        <p14:creationId xmlns:p14="http://schemas.microsoft.com/office/powerpoint/2010/main" val="3119466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32</a:t>
            </a:fld>
            <a:endParaRPr lang="en-GB"/>
          </a:p>
        </p:txBody>
      </p:sp>
    </p:spTree>
    <p:extLst>
      <p:ext uri="{BB962C8B-B14F-4D97-AF65-F5344CB8AC3E}">
        <p14:creationId xmlns:p14="http://schemas.microsoft.com/office/powerpoint/2010/main" val="2902918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33</a:t>
            </a:fld>
            <a:endParaRPr lang="en-GB"/>
          </a:p>
        </p:txBody>
      </p:sp>
    </p:spTree>
    <p:extLst>
      <p:ext uri="{BB962C8B-B14F-4D97-AF65-F5344CB8AC3E}">
        <p14:creationId xmlns:p14="http://schemas.microsoft.com/office/powerpoint/2010/main" val="1467124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34</a:t>
            </a:fld>
            <a:endParaRPr lang="en-GB"/>
          </a:p>
        </p:txBody>
      </p:sp>
    </p:spTree>
    <p:extLst>
      <p:ext uri="{BB962C8B-B14F-4D97-AF65-F5344CB8AC3E}">
        <p14:creationId xmlns:p14="http://schemas.microsoft.com/office/powerpoint/2010/main" val="2583831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0" i="0"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35</a:t>
            </a:fld>
            <a:endParaRPr lang="en-GB"/>
          </a:p>
        </p:txBody>
      </p:sp>
    </p:spTree>
    <p:extLst>
      <p:ext uri="{BB962C8B-B14F-4D97-AF65-F5344CB8AC3E}">
        <p14:creationId xmlns:p14="http://schemas.microsoft.com/office/powerpoint/2010/main" val="627825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36</a:t>
            </a:fld>
            <a:endParaRPr lang="en-GB"/>
          </a:p>
        </p:txBody>
      </p:sp>
    </p:spTree>
    <p:extLst>
      <p:ext uri="{BB962C8B-B14F-4D97-AF65-F5344CB8AC3E}">
        <p14:creationId xmlns:p14="http://schemas.microsoft.com/office/powerpoint/2010/main" val="811833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37</a:t>
            </a:fld>
            <a:endParaRPr lang="en-GB"/>
          </a:p>
        </p:txBody>
      </p:sp>
    </p:spTree>
    <p:extLst>
      <p:ext uri="{BB962C8B-B14F-4D97-AF65-F5344CB8AC3E}">
        <p14:creationId xmlns:p14="http://schemas.microsoft.com/office/powerpoint/2010/main" val="2458888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38</a:t>
            </a:fld>
            <a:endParaRPr lang="en-GB"/>
          </a:p>
        </p:txBody>
      </p:sp>
    </p:spTree>
    <p:extLst>
      <p:ext uri="{BB962C8B-B14F-4D97-AF65-F5344CB8AC3E}">
        <p14:creationId xmlns:p14="http://schemas.microsoft.com/office/powerpoint/2010/main" val="181723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39</a:t>
            </a:fld>
            <a:endParaRPr lang="en-GB"/>
          </a:p>
        </p:txBody>
      </p:sp>
    </p:spTree>
    <p:extLst>
      <p:ext uri="{BB962C8B-B14F-4D97-AF65-F5344CB8AC3E}">
        <p14:creationId xmlns:p14="http://schemas.microsoft.com/office/powerpoint/2010/main" val="159669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4</a:t>
            </a:fld>
            <a:endParaRPr lang="en-GB"/>
          </a:p>
        </p:txBody>
      </p:sp>
    </p:spTree>
    <p:extLst>
      <p:ext uri="{BB962C8B-B14F-4D97-AF65-F5344CB8AC3E}">
        <p14:creationId xmlns:p14="http://schemas.microsoft.com/office/powerpoint/2010/main" val="2735073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40</a:t>
            </a:fld>
            <a:endParaRPr lang="en-GB"/>
          </a:p>
        </p:txBody>
      </p:sp>
    </p:spTree>
    <p:extLst>
      <p:ext uri="{BB962C8B-B14F-4D97-AF65-F5344CB8AC3E}">
        <p14:creationId xmlns:p14="http://schemas.microsoft.com/office/powerpoint/2010/main" val="3914666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41</a:t>
            </a:fld>
            <a:endParaRPr lang="en-GB"/>
          </a:p>
        </p:txBody>
      </p:sp>
    </p:spTree>
    <p:extLst>
      <p:ext uri="{BB962C8B-B14F-4D97-AF65-F5344CB8AC3E}">
        <p14:creationId xmlns:p14="http://schemas.microsoft.com/office/powerpoint/2010/main" val="181723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42</a:t>
            </a:fld>
            <a:endParaRPr lang="en-GB"/>
          </a:p>
        </p:txBody>
      </p:sp>
    </p:spTree>
    <p:extLst>
      <p:ext uri="{BB962C8B-B14F-4D97-AF65-F5344CB8AC3E}">
        <p14:creationId xmlns:p14="http://schemas.microsoft.com/office/powerpoint/2010/main" val="738103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43</a:t>
            </a:fld>
            <a:endParaRPr lang="en-GB"/>
          </a:p>
        </p:txBody>
      </p:sp>
    </p:spTree>
    <p:extLst>
      <p:ext uri="{BB962C8B-B14F-4D97-AF65-F5344CB8AC3E}">
        <p14:creationId xmlns:p14="http://schemas.microsoft.com/office/powerpoint/2010/main" val="168558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44</a:t>
            </a:fld>
            <a:endParaRPr lang="en-GB"/>
          </a:p>
        </p:txBody>
      </p:sp>
    </p:spTree>
    <p:extLst>
      <p:ext uri="{BB962C8B-B14F-4D97-AF65-F5344CB8AC3E}">
        <p14:creationId xmlns:p14="http://schemas.microsoft.com/office/powerpoint/2010/main" val="4101035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45</a:t>
            </a:fld>
            <a:endParaRPr lang="en-GB"/>
          </a:p>
        </p:txBody>
      </p:sp>
    </p:spTree>
    <p:extLst>
      <p:ext uri="{BB962C8B-B14F-4D97-AF65-F5344CB8AC3E}">
        <p14:creationId xmlns:p14="http://schemas.microsoft.com/office/powerpoint/2010/main" val="2687869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46</a:t>
            </a:fld>
            <a:endParaRPr lang="en-GB"/>
          </a:p>
        </p:txBody>
      </p:sp>
    </p:spTree>
    <p:extLst>
      <p:ext uri="{BB962C8B-B14F-4D97-AF65-F5344CB8AC3E}">
        <p14:creationId xmlns:p14="http://schemas.microsoft.com/office/powerpoint/2010/main" val="967322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47</a:t>
            </a:fld>
            <a:endParaRPr lang="en-GB"/>
          </a:p>
        </p:txBody>
      </p:sp>
    </p:spTree>
    <p:extLst>
      <p:ext uri="{BB962C8B-B14F-4D97-AF65-F5344CB8AC3E}">
        <p14:creationId xmlns:p14="http://schemas.microsoft.com/office/powerpoint/2010/main" val="1840043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48</a:t>
            </a:fld>
            <a:endParaRPr lang="en-GB"/>
          </a:p>
        </p:txBody>
      </p:sp>
    </p:spTree>
    <p:extLst>
      <p:ext uri="{BB962C8B-B14F-4D97-AF65-F5344CB8AC3E}">
        <p14:creationId xmlns:p14="http://schemas.microsoft.com/office/powerpoint/2010/main" val="1389394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49</a:t>
            </a:fld>
            <a:endParaRPr lang="en-GB"/>
          </a:p>
        </p:txBody>
      </p:sp>
    </p:spTree>
    <p:extLst>
      <p:ext uri="{BB962C8B-B14F-4D97-AF65-F5344CB8AC3E}">
        <p14:creationId xmlns:p14="http://schemas.microsoft.com/office/powerpoint/2010/main" val="392816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a:t>
            </a:fld>
            <a:endParaRPr lang="en-GB" dirty="0"/>
          </a:p>
        </p:txBody>
      </p:sp>
    </p:spTree>
    <p:extLst>
      <p:ext uri="{BB962C8B-B14F-4D97-AF65-F5344CB8AC3E}">
        <p14:creationId xmlns:p14="http://schemas.microsoft.com/office/powerpoint/2010/main" val="3346355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50</a:t>
            </a:fld>
            <a:endParaRPr lang="en-GB"/>
          </a:p>
        </p:txBody>
      </p:sp>
    </p:spTree>
    <p:extLst>
      <p:ext uri="{BB962C8B-B14F-4D97-AF65-F5344CB8AC3E}">
        <p14:creationId xmlns:p14="http://schemas.microsoft.com/office/powerpoint/2010/main" val="1743697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51</a:t>
            </a:fld>
            <a:endParaRPr lang="en-GB"/>
          </a:p>
        </p:txBody>
      </p:sp>
    </p:spTree>
    <p:extLst>
      <p:ext uri="{BB962C8B-B14F-4D97-AF65-F5344CB8AC3E}">
        <p14:creationId xmlns:p14="http://schemas.microsoft.com/office/powerpoint/2010/main" val="1915968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52</a:t>
            </a:fld>
            <a:endParaRPr lang="en-GB"/>
          </a:p>
        </p:txBody>
      </p:sp>
    </p:spTree>
    <p:extLst>
      <p:ext uri="{BB962C8B-B14F-4D97-AF65-F5344CB8AC3E}">
        <p14:creationId xmlns:p14="http://schemas.microsoft.com/office/powerpoint/2010/main" val="2982286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53</a:t>
            </a:fld>
            <a:endParaRPr lang="en-GB"/>
          </a:p>
        </p:txBody>
      </p:sp>
    </p:spTree>
    <p:extLst>
      <p:ext uri="{BB962C8B-B14F-4D97-AF65-F5344CB8AC3E}">
        <p14:creationId xmlns:p14="http://schemas.microsoft.com/office/powerpoint/2010/main" val="1764623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54</a:t>
            </a:fld>
            <a:endParaRPr lang="en-GB"/>
          </a:p>
        </p:txBody>
      </p:sp>
    </p:spTree>
    <p:extLst>
      <p:ext uri="{BB962C8B-B14F-4D97-AF65-F5344CB8AC3E}">
        <p14:creationId xmlns:p14="http://schemas.microsoft.com/office/powerpoint/2010/main" val="24993394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55</a:t>
            </a:fld>
            <a:endParaRPr lang="en-GB"/>
          </a:p>
        </p:txBody>
      </p:sp>
    </p:spTree>
    <p:extLst>
      <p:ext uri="{BB962C8B-B14F-4D97-AF65-F5344CB8AC3E}">
        <p14:creationId xmlns:p14="http://schemas.microsoft.com/office/powerpoint/2010/main" val="661206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56</a:t>
            </a:fld>
            <a:endParaRPr lang="en-GB"/>
          </a:p>
        </p:txBody>
      </p:sp>
    </p:spTree>
    <p:extLst>
      <p:ext uri="{BB962C8B-B14F-4D97-AF65-F5344CB8AC3E}">
        <p14:creationId xmlns:p14="http://schemas.microsoft.com/office/powerpoint/2010/main" val="6612069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57</a:t>
            </a:fld>
            <a:endParaRPr lang="en-GB"/>
          </a:p>
        </p:txBody>
      </p:sp>
    </p:spTree>
    <p:extLst>
      <p:ext uri="{BB962C8B-B14F-4D97-AF65-F5344CB8AC3E}">
        <p14:creationId xmlns:p14="http://schemas.microsoft.com/office/powerpoint/2010/main" val="6612069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58</a:t>
            </a:fld>
            <a:endParaRPr lang="en-GB"/>
          </a:p>
        </p:txBody>
      </p:sp>
    </p:spTree>
    <p:extLst>
      <p:ext uri="{BB962C8B-B14F-4D97-AF65-F5344CB8AC3E}">
        <p14:creationId xmlns:p14="http://schemas.microsoft.com/office/powerpoint/2010/main" val="3072746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59</a:t>
            </a:fld>
            <a:endParaRPr lang="en-GB"/>
          </a:p>
        </p:txBody>
      </p:sp>
    </p:spTree>
    <p:extLst>
      <p:ext uri="{BB962C8B-B14F-4D97-AF65-F5344CB8AC3E}">
        <p14:creationId xmlns:p14="http://schemas.microsoft.com/office/powerpoint/2010/main" val="421322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6</a:t>
            </a:fld>
            <a:endParaRPr lang="en-GB" dirty="0"/>
          </a:p>
        </p:txBody>
      </p:sp>
    </p:spTree>
    <p:extLst>
      <p:ext uri="{BB962C8B-B14F-4D97-AF65-F5344CB8AC3E}">
        <p14:creationId xmlns:p14="http://schemas.microsoft.com/office/powerpoint/2010/main" val="2937050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60</a:t>
            </a:fld>
            <a:endParaRPr lang="en-GB"/>
          </a:p>
        </p:txBody>
      </p:sp>
    </p:spTree>
    <p:extLst>
      <p:ext uri="{BB962C8B-B14F-4D97-AF65-F5344CB8AC3E}">
        <p14:creationId xmlns:p14="http://schemas.microsoft.com/office/powerpoint/2010/main" val="4496885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61</a:t>
            </a:fld>
            <a:endParaRPr lang="en-GB"/>
          </a:p>
        </p:txBody>
      </p:sp>
    </p:spTree>
    <p:extLst>
      <p:ext uri="{BB962C8B-B14F-4D97-AF65-F5344CB8AC3E}">
        <p14:creationId xmlns:p14="http://schemas.microsoft.com/office/powerpoint/2010/main" val="6322765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62</a:t>
            </a:fld>
            <a:endParaRPr lang="en-GB"/>
          </a:p>
        </p:txBody>
      </p:sp>
    </p:spTree>
    <p:extLst>
      <p:ext uri="{BB962C8B-B14F-4D97-AF65-F5344CB8AC3E}">
        <p14:creationId xmlns:p14="http://schemas.microsoft.com/office/powerpoint/2010/main" val="1465089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63</a:t>
            </a:fld>
            <a:endParaRPr lang="en-GB"/>
          </a:p>
        </p:txBody>
      </p:sp>
    </p:spTree>
    <p:extLst>
      <p:ext uri="{BB962C8B-B14F-4D97-AF65-F5344CB8AC3E}">
        <p14:creationId xmlns:p14="http://schemas.microsoft.com/office/powerpoint/2010/main" val="125067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680D87-E302-4B5C-A92B-37D79D50499D}" type="slidenum">
              <a:rPr lang="en-GB" smtClean="0"/>
              <a:pPr/>
              <a:t>7</a:t>
            </a:fld>
            <a:endParaRPr lang="en-GB" dirty="0"/>
          </a:p>
        </p:txBody>
      </p:sp>
    </p:spTree>
    <p:extLst>
      <p:ext uri="{BB962C8B-B14F-4D97-AF65-F5344CB8AC3E}">
        <p14:creationId xmlns:p14="http://schemas.microsoft.com/office/powerpoint/2010/main" val="134368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8</a:t>
            </a:fld>
            <a:endParaRPr lang="en-GB"/>
          </a:p>
        </p:txBody>
      </p:sp>
    </p:spTree>
    <p:extLst>
      <p:ext uri="{BB962C8B-B14F-4D97-AF65-F5344CB8AC3E}">
        <p14:creationId xmlns:p14="http://schemas.microsoft.com/office/powerpoint/2010/main" val="129031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680D87-E302-4B5C-A92B-37D79D50499D}" type="slidenum">
              <a:rPr lang="en-GB" smtClean="0"/>
              <a:pPr/>
              <a:t>9</a:t>
            </a:fld>
            <a:endParaRPr lang="en-GB"/>
          </a:p>
        </p:txBody>
      </p:sp>
    </p:spTree>
    <p:extLst>
      <p:ext uri="{BB962C8B-B14F-4D97-AF65-F5344CB8AC3E}">
        <p14:creationId xmlns:p14="http://schemas.microsoft.com/office/powerpoint/2010/main" val="3846518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picture containing text, shelf, library, room&#10;&#10;Description automatically generated">
            <a:extLst>
              <a:ext uri="{FF2B5EF4-FFF2-40B4-BE49-F238E27FC236}">
                <a16:creationId xmlns:a16="http://schemas.microsoft.com/office/drawing/2014/main" id="{F53ADFE4-7DDD-3D13-C49C-2B6B404707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9850" y="0"/>
            <a:ext cx="9582150" cy="6858000"/>
          </a:xfrm>
          <a:prstGeom prst="rect">
            <a:avLst/>
          </a:prstGeom>
        </p:spPr>
      </p:pic>
      <p:sp>
        <p:nvSpPr>
          <p:cNvPr id="3" name="Date Placeholder 2">
            <a:extLst>
              <a:ext uri="{FF2B5EF4-FFF2-40B4-BE49-F238E27FC236}">
                <a16:creationId xmlns:a16="http://schemas.microsoft.com/office/drawing/2014/main" id="{6A099BA0-9CD4-7567-DD85-D7B38DED143E}"/>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A5529724-0172-3E99-2B12-BC4AD5D901A9}"/>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50AAD483-70D9-3C17-01A9-7A7C89B28B16}"/>
              </a:ext>
            </a:extLst>
          </p:cNvPr>
          <p:cNvSpPr/>
          <p:nvPr userDrawn="1"/>
        </p:nvSpPr>
        <p:spPr>
          <a:xfrm>
            <a:off x="2609850" y="-2"/>
            <a:ext cx="9582150" cy="6857999"/>
          </a:xfrm>
          <a:prstGeom prst="rect">
            <a:avLst/>
          </a:prstGeom>
          <a:gradFill>
            <a:gsLst>
              <a:gs pos="0">
                <a:srgbClr val="00537F">
                  <a:alpha val="40000"/>
                </a:srgbClr>
              </a:gs>
              <a:gs pos="59000">
                <a:srgbClr val="00537F"/>
              </a:gs>
              <a:gs pos="100000">
                <a:srgbClr val="00537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CED5A557-B63E-2BB9-367D-2E509CF52620}"/>
              </a:ext>
            </a:extLst>
          </p:cNvPr>
          <p:cNvSpPr>
            <a:spLocks noGrp="1"/>
          </p:cNvSpPr>
          <p:nvPr>
            <p:ph type="sldNum" sz="quarter" idx="12"/>
          </p:nvPr>
        </p:nvSpPr>
        <p:spPr/>
        <p:txBody>
          <a:bodyPr/>
          <a:lstStyle/>
          <a:p>
            <a:fld id="{142E737F-D65D-4407-A3CF-170EE504B38F}" type="slidenum">
              <a:rPr lang="en-GB" smtClean="0"/>
              <a:pPr/>
              <a:t>‹#›</a:t>
            </a:fld>
            <a:endParaRPr lang="en-GB"/>
          </a:p>
        </p:txBody>
      </p:sp>
      <p:pic>
        <p:nvPicPr>
          <p:cNvPr id="9" name="Picture 8" descr="Icon&#10;&#10;Description automatically generated">
            <a:extLst>
              <a:ext uri="{FF2B5EF4-FFF2-40B4-BE49-F238E27FC236}">
                <a16:creationId xmlns:a16="http://schemas.microsoft.com/office/drawing/2014/main" id="{F54F8666-8299-A076-078A-2291464C4F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353" y="4370491"/>
            <a:ext cx="1668134" cy="2113819"/>
          </a:xfrm>
          <a:prstGeom prst="rect">
            <a:avLst/>
          </a:prstGeom>
        </p:spPr>
      </p:pic>
      <p:pic>
        <p:nvPicPr>
          <p:cNvPr id="10" name="Picture 9" descr="Logo&#10;&#10;Description automatically generated">
            <a:extLst>
              <a:ext uri="{FF2B5EF4-FFF2-40B4-BE49-F238E27FC236}">
                <a16:creationId xmlns:a16="http://schemas.microsoft.com/office/drawing/2014/main" id="{063D1E05-F0DB-0B93-51F0-6428B56B04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5967" y="567293"/>
            <a:ext cx="1458907" cy="1455349"/>
          </a:xfrm>
          <a:prstGeom prst="rect">
            <a:avLst/>
          </a:prstGeom>
        </p:spPr>
      </p:pic>
      <p:sp>
        <p:nvSpPr>
          <p:cNvPr id="11" name="Text Placeholder 15">
            <a:extLst>
              <a:ext uri="{FF2B5EF4-FFF2-40B4-BE49-F238E27FC236}">
                <a16:creationId xmlns:a16="http://schemas.microsoft.com/office/drawing/2014/main" id="{AD3DAD16-5255-AA2A-71FD-E935CB31672C}"/>
              </a:ext>
            </a:extLst>
          </p:cNvPr>
          <p:cNvSpPr>
            <a:spLocks noGrp="1"/>
          </p:cNvSpPr>
          <p:nvPr>
            <p:ph type="body" sz="quarter" idx="13" hasCustomPrompt="1"/>
          </p:nvPr>
        </p:nvSpPr>
        <p:spPr>
          <a:xfrm>
            <a:off x="3105150" y="567293"/>
            <a:ext cx="8500883" cy="2949610"/>
          </a:xfrm>
          <a:prstGeom prst="rect">
            <a:avLst/>
          </a:prstGeom>
        </p:spPr>
        <p:txBody>
          <a:bodyPr/>
          <a:lstStyle>
            <a:lvl1pPr marL="0" indent="0">
              <a:buNone/>
              <a:defRPr sz="6600">
                <a:solidFill>
                  <a:schemeClr val="bg1"/>
                </a:solidFill>
                <a:latin typeface="Lato Black" panose="020F0A02020204030203" pitchFamily="34" charset="0"/>
              </a:defRPr>
            </a:lvl1pPr>
          </a:lstStyle>
          <a:p>
            <a:pPr lvl="0"/>
            <a:r>
              <a:rPr lang="en-GB" dirty="0"/>
              <a:t>TITLE HERE</a:t>
            </a:r>
          </a:p>
        </p:txBody>
      </p:sp>
      <p:sp>
        <p:nvSpPr>
          <p:cNvPr id="12" name="Text Placeholder 15">
            <a:extLst>
              <a:ext uri="{FF2B5EF4-FFF2-40B4-BE49-F238E27FC236}">
                <a16:creationId xmlns:a16="http://schemas.microsoft.com/office/drawing/2014/main" id="{191E1470-F099-F98F-FDBA-A532430DD88D}"/>
              </a:ext>
            </a:extLst>
          </p:cNvPr>
          <p:cNvSpPr>
            <a:spLocks noGrp="1"/>
          </p:cNvSpPr>
          <p:nvPr>
            <p:ph type="body" sz="quarter" idx="14" hasCustomPrompt="1"/>
          </p:nvPr>
        </p:nvSpPr>
        <p:spPr>
          <a:xfrm>
            <a:off x="3105149" y="3516906"/>
            <a:ext cx="8500883" cy="479387"/>
          </a:xfrm>
          <a:prstGeom prst="rect">
            <a:avLst/>
          </a:prstGeom>
        </p:spPr>
        <p:txBody>
          <a:bodyPr/>
          <a:lstStyle>
            <a:lvl1pPr marL="0" indent="0">
              <a:buNone/>
              <a:defRPr sz="2400" i="1">
                <a:solidFill>
                  <a:schemeClr val="bg1"/>
                </a:solidFill>
                <a:latin typeface="Lato" panose="020F0502020204030203" pitchFamily="34" charset="0"/>
              </a:defRPr>
            </a:lvl1pPr>
          </a:lstStyle>
          <a:p>
            <a:pPr lvl="0"/>
            <a:r>
              <a:rPr lang="en-GB" dirty="0"/>
              <a:t>SUBTITLE HERE</a:t>
            </a:r>
          </a:p>
        </p:txBody>
      </p:sp>
      <p:sp>
        <p:nvSpPr>
          <p:cNvPr id="13" name="Text Placeholder 15">
            <a:extLst>
              <a:ext uri="{FF2B5EF4-FFF2-40B4-BE49-F238E27FC236}">
                <a16:creationId xmlns:a16="http://schemas.microsoft.com/office/drawing/2014/main" id="{425A8440-894A-D0D5-CE1E-2DCA3E371538}"/>
              </a:ext>
            </a:extLst>
          </p:cNvPr>
          <p:cNvSpPr>
            <a:spLocks noGrp="1"/>
          </p:cNvSpPr>
          <p:nvPr>
            <p:ph type="body" sz="quarter" idx="15" hasCustomPrompt="1"/>
          </p:nvPr>
        </p:nvSpPr>
        <p:spPr>
          <a:xfrm>
            <a:off x="3105148" y="5200079"/>
            <a:ext cx="8500883" cy="479387"/>
          </a:xfrm>
          <a:prstGeom prst="rect">
            <a:avLst/>
          </a:prstGeom>
        </p:spPr>
        <p:txBody>
          <a:bodyPr/>
          <a:lstStyle>
            <a:lvl1pPr marL="0" indent="0">
              <a:buNone/>
              <a:defRPr sz="2100" i="0">
                <a:solidFill>
                  <a:schemeClr val="bg1"/>
                </a:solidFill>
                <a:latin typeface="Lato" panose="020F0502020204030203" pitchFamily="34" charset="0"/>
              </a:defRPr>
            </a:lvl1pPr>
          </a:lstStyle>
          <a:p>
            <a:pPr lvl="0"/>
            <a:r>
              <a:rPr lang="en-GB" dirty="0"/>
              <a:t>Name Here</a:t>
            </a:r>
          </a:p>
        </p:txBody>
      </p:sp>
      <p:sp>
        <p:nvSpPr>
          <p:cNvPr id="14" name="Text Placeholder 15">
            <a:extLst>
              <a:ext uri="{FF2B5EF4-FFF2-40B4-BE49-F238E27FC236}">
                <a16:creationId xmlns:a16="http://schemas.microsoft.com/office/drawing/2014/main" id="{F46C7654-168C-73A8-C1F9-28423420DA01}"/>
              </a:ext>
            </a:extLst>
          </p:cNvPr>
          <p:cNvSpPr>
            <a:spLocks noGrp="1"/>
          </p:cNvSpPr>
          <p:nvPr>
            <p:ph type="body" sz="quarter" idx="16" hasCustomPrompt="1"/>
          </p:nvPr>
        </p:nvSpPr>
        <p:spPr>
          <a:xfrm>
            <a:off x="3101339" y="5679466"/>
            <a:ext cx="8500883" cy="479387"/>
          </a:xfrm>
          <a:prstGeom prst="rect">
            <a:avLst/>
          </a:prstGeom>
        </p:spPr>
        <p:txBody>
          <a:bodyPr/>
          <a:lstStyle>
            <a:lvl1pPr marL="0" indent="0">
              <a:buNone/>
              <a:defRPr sz="2100" i="0">
                <a:solidFill>
                  <a:schemeClr val="bg1"/>
                </a:solidFill>
                <a:latin typeface="Lato" panose="020F0502020204030203" pitchFamily="34" charset="0"/>
              </a:defRPr>
            </a:lvl1pPr>
          </a:lstStyle>
          <a:p>
            <a:pPr lvl="0"/>
            <a:r>
              <a:rPr lang="en-GB" dirty="0"/>
              <a:t>Job Title Here</a:t>
            </a:r>
          </a:p>
        </p:txBody>
      </p:sp>
    </p:spTree>
    <p:extLst>
      <p:ext uri="{BB962C8B-B14F-4D97-AF65-F5344CB8AC3E}">
        <p14:creationId xmlns:p14="http://schemas.microsoft.com/office/powerpoint/2010/main" val="352579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7B282E7-D08D-8B72-57B3-AB64D475D82B}"/>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9F45DA91-4FB5-6A2D-67C0-AE5B705420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B516BB-AA1E-6B01-045B-C007738C22EC}"/>
              </a:ext>
            </a:extLst>
          </p:cNvPr>
          <p:cNvSpPr>
            <a:spLocks noGrp="1"/>
          </p:cNvSpPr>
          <p:nvPr>
            <p:ph type="sldNum" sz="quarter" idx="12"/>
          </p:nvPr>
        </p:nvSpPr>
        <p:spPr/>
        <p:txBody>
          <a:bodyPr/>
          <a:lstStyle/>
          <a:p>
            <a:fld id="{142E737F-D65D-4407-A3CF-170EE504B38F}" type="slidenum">
              <a:rPr lang="en-GB" smtClean="0"/>
              <a:pPr/>
              <a:t>‹#›</a:t>
            </a:fld>
            <a:endParaRPr lang="en-GB"/>
          </a:p>
        </p:txBody>
      </p:sp>
      <p:pic>
        <p:nvPicPr>
          <p:cNvPr id="6" name="Picture 5" descr="Logo&#10;&#10;Description automatically generated">
            <a:extLst>
              <a:ext uri="{FF2B5EF4-FFF2-40B4-BE49-F238E27FC236}">
                <a16:creationId xmlns:a16="http://schemas.microsoft.com/office/drawing/2014/main" id="{41B7677B-B19E-4C79-6929-AC70DDE1EB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444" y="195111"/>
            <a:ext cx="943862" cy="941560"/>
          </a:xfrm>
          <a:prstGeom prst="rect">
            <a:avLst/>
          </a:prstGeom>
        </p:spPr>
      </p:pic>
      <p:sp>
        <p:nvSpPr>
          <p:cNvPr id="7" name="Text Placeholder 3">
            <a:extLst>
              <a:ext uri="{FF2B5EF4-FFF2-40B4-BE49-F238E27FC236}">
                <a16:creationId xmlns:a16="http://schemas.microsoft.com/office/drawing/2014/main" id="{09EA234A-DA7D-F65C-391F-9F9EE463F707}"/>
              </a:ext>
            </a:extLst>
          </p:cNvPr>
          <p:cNvSpPr>
            <a:spLocks noGrp="1"/>
          </p:cNvSpPr>
          <p:nvPr>
            <p:ph type="body" sz="quarter" idx="13" hasCustomPrompt="1"/>
          </p:nvPr>
        </p:nvSpPr>
        <p:spPr>
          <a:xfrm>
            <a:off x="803852" y="1469015"/>
            <a:ext cx="9356148" cy="5005676"/>
          </a:xfrm>
          <a:prstGeom prst="rect">
            <a:avLst/>
          </a:prstGeom>
        </p:spPr>
        <p:txBody>
          <a:bodyPr/>
          <a:lstStyle>
            <a:lvl1pPr marL="0" indent="0">
              <a:buNone/>
              <a:defRPr>
                <a:solidFill>
                  <a:srgbClr val="00537F"/>
                </a:solidFill>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Type here</a:t>
            </a:r>
          </a:p>
        </p:txBody>
      </p:sp>
      <p:sp>
        <p:nvSpPr>
          <p:cNvPr id="9" name="TextBox 8">
            <a:extLst>
              <a:ext uri="{FF2B5EF4-FFF2-40B4-BE49-F238E27FC236}">
                <a16:creationId xmlns:a16="http://schemas.microsoft.com/office/drawing/2014/main" id="{233A38C1-C48F-5C37-A6CB-ADE4C8AF1CE2}"/>
              </a:ext>
            </a:extLst>
          </p:cNvPr>
          <p:cNvSpPr txBox="1"/>
          <p:nvPr userDrawn="1"/>
        </p:nvSpPr>
        <p:spPr>
          <a:xfrm>
            <a:off x="5433237" y="6596390"/>
            <a:ext cx="1325526" cy="261610"/>
          </a:xfrm>
          <a:prstGeom prst="rect">
            <a:avLst/>
          </a:prstGeom>
          <a:noFill/>
        </p:spPr>
        <p:txBody>
          <a:bodyPr wrap="square" rtlCol="0">
            <a:spAutoFit/>
          </a:bodyPr>
          <a:lstStyle/>
          <a:p>
            <a:pPr algn="ctr"/>
            <a:r>
              <a:rPr lang="en-GB" sz="1100" dirty="0">
                <a:solidFill>
                  <a:srgbClr val="00537F"/>
                </a:solidFill>
                <a:latin typeface="Lato" panose="020F0502020204030203" pitchFamily="34" charset="0"/>
              </a:rPr>
              <a:t>www.sums.org.uk</a:t>
            </a:r>
          </a:p>
        </p:txBody>
      </p:sp>
    </p:spTree>
    <p:extLst>
      <p:ext uri="{BB962C8B-B14F-4D97-AF65-F5344CB8AC3E}">
        <p14:creationId xmlns:p14="http://schemas.microsoft.com/office/powerpoint/2010/main" val="40233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9C304F-08F0-2573-3728-7C0C78728D17}"/>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D0CB451B-14F5-D926-28EE-DC5F0A45F6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298033-3A17-9E3E-8AA4-0A518680DC98}"/>
              </a:ext>
            </a:extLst>
          </p:cNvPr>
          <p:cNvSpPr>
            <a:spLocks noGrp="1"/>
          </p:cNvSpPr>
          <p:nvPr>
            <p:ph type="sldNum" sz="quarter" idx="12"/>
          </p:nvPr>
        </p:nvSpPr>
        <p:spPr/>
        <p:txBody>
          <a:bodyPr/>
          <a:lstStyle/>
          <a:p>
            <a:fld id="{142E737F-D65D-4407-A3CF-170EE504B38F}" type="slidenum">
              <a:rPr lang="en-GB" smtClean="0"/>
              <a:pPr/>
              <a:t>‹#›</a:t>
            </a:fld>
            <a:endParaRPr lang="en-GB"/>
          </a:p>
        </p:txBody>
      </p:sp>
      <p:cxnSp>
        <p:nvCxnSpPr>
          <p:cNvPr id="6" name="Straight Connector 5">
            <a:extLst>
              <a:ext uri="{FF2B5EF4-FFF2-40B4-BE49-F238E27FC236}">
                <a16:creationId xmlns:a16="http://schemas.microsoft.com/office/drawing/2014/main" id="{6D18B748-3F8C-246C-52A9-98AF217922BF}"/>
              </a:ext>
            </a:extLst>
          </p:cNvPr>
          <p:cNvCxnSpPr>
            <a:cxnSpLocks/>
          </p:cNvCxnSpPr>
          <p:nvPr userDrawn="1"/>
        </p:nvCxnSpPr>
        <p:spPr>
          <a:xfrm>
            <a:off x="579121" y="1334116"/>
            <a:ext cx="1103375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DB680ED7-C7B1-7E37-CCAF-0598DF8959D5}"/>
              </a:ext>
            </a:extLst>
          </p:cNvPr>
          <p:cNvSpPr>
            <a:spLocks noGrp="1"/>
          </p:cNvSpPr>
          <p:nvPr>
            <p:ph type="body" sz="quarter" idx="13" hasCustomPrompt="1"/>
          </p:nvPr>
        </p:nvSpPr>
        <p:spPr>
          <a:xfrm>
            <a:off x="579121" y="340574"/>
            <a:ext cx="9346240" cy="743945"/>
          </a:xfrm>
          <a:prstGeom prst="rect">
            <a:avLst/>
          </a:prstGeom>
        </p:spPr>
        <p:txBody>
          <a:bodyPr/>
          <a:lstStyle>
            <a:lvl1pPr marL="0" indent="0">
              <a:buNone/>
              <a:defRPr sz="4050">
                <a:solidFill>
                  <a:srgbClr val="00537F"/>
                </a:solidFill>
                <a:latin typeface="Lato Black" panose="020F0A02020204030203" pitchFamily="34" charset="0"/>
              </a:defRPr>
            </a:lvl1pPr>
          </a:lstStyle>
          <a:p>
            <a:pPr lvl="0"/>
            <a:r>
              <a:rPr lang="en-GB" dirty="0"/>
              <a:t>TYPE HERE</a:t>
            </a:r>
          </a:p>
        </p:txBody>
      </p:sp>
      <p:sp>
        <p:nvSpPr>
          <p:cNvPr id="8" name="TextBox 7">
            <a:extLst>
              <a:ext uri="{FF2B5EF4-FFF2-40B4-BE49-F238E27FC236}">
                <a16:creationId xmlns:a16="http://schemas.microsoft.com/office/drawing/2014/main" id="{EB22E158-238F-38D9-2A81-372608F50AB7}"/>
              </a:ext>
            </a:extLst>
          </p:cNvPr>
          <p:cNvSpPr txBox="1"/>
          <p:nvPr userDrawn="1"/>
        </p:nvSpPr>
        <p:spPr>
          <a:xfrm>
            <a:off x="5433237" y="6624099"/>
            <a:ext cx="1325526" cy="261610"/>
          </a:xfrm>
          <a:prstGeom prst="rect">
            <a:avLst/>
          </a:prstGeom>
          <a:noFill/>
        </p:spPr>
        <p:txBody>
          <a:bodyPr wrap="square" rtlCol="0">
            <a:spAutoFit/>
          </a:bodyPr>
          <a:lstStyle/>
          <a:p>
            <a:pPr algn="ctr"/>
            <a:r>
              <a:rPr lang="en-GB" sz="1100" dirty="0">
                <a:solidFill>
                  <a:srgbClr val="00537F"/>
                </a:solidFill>
                <a:latin typeface="Lato" panose="020F0502020204030203" pitchFamily="34" charset="0"/>
              </a:rPr>
              <a:t>www.sums.org.uk</a:t>
            </a:r>
          </a:p>
        </p:txBody>
      </p:sp>
      <p:pic>
        <p:nvPicPr>
          <p:cNvPr id="9" name="Picture 8" descr="Logo&#10;&#10;Description automatically generated">
            <a:extLst>
              <a:ext uri="{FF2B5EF4-FFF2-40B4-BE49-F238E27FC236}">
                <a16:creationId xmlns:a16="http://schemas.microsoft.com/office/drawing/2014/main" id="{6E6D64A6-8A10-DDBD-1CF9-3B8B68DD4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444" y="195111"/>
            <a:ext cx="943862" cy="941560"/>
          </a:xfrm>
          <a:prstGeom prst="rect">
            <a:avLst/>
          </a:prstGeom>
        </p:spPr>
      </p:pic>
      <p:sp>
        <p:nvSpPr>
          <p:cNvPr id="10" name="Text Placeholder 9">
            <a:extLst>
              <a:ext uri="{FF2B5EF4-FFF2-40B4-BE49-F238E27FC236}">
                <a16:creationId xmlns:a16="http://schemas.microsoft.com/office/drawing/2014/main" id="{C4913BB7-67B2-34CD-2B15-95DFB4064C01}"/>
              </a:ext>
            </a:extLst>
          </p:cNvPr>
          <p:cNvSpPr>
            <a:spLocks noGrp="1"/>
          </p:cNvSpPr>
          <p:nvPr>
            <p:ph type="body" sz="quarter" idx="14"/>
          </p:nvPr>
        </p:nvSpPr>
        <p:spPr>
          <a:xfrm>
            <a:off x="579438" y="1487488"/>
            <a:ext cx="11033125" cy="4284662"/>
          </a:xfrm>
          <a:prstGeom prst="rect">
            <a:avLst/>
          </a:prstGeom>
        </p:spPr>
        <p:txBody>
          <a:bodyPr/>
          <a:lstStyle>
            <a:lvl1pPr marL="0" indent="0">
              <a:buNone/>
              <a:defRPr>
                <a:solidFill>
                  <a:srgbClr val="00537F"/>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161499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670FB4-ED86-72EA-BE00-48CC3C653D48}"/>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867F1241-0BDF-D52E-B99F-9DE06205A9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B554E3-DF7A-25FF-8421-A97B55445FC0}"/>
              </a:ext>
            </a:extLst>
          </p:cNvPr>
          <p:cNvSpPr>
            <a:spLocks noGrp="1"/>
          </p:cNvSpPr>
          <p:nvPr>
            <p:ph type="sldNum" sz="quarter" idx="12"/>
          </p:nvPr>
        </p:nvSpPr>
        <p:spPr/>
        <p:txBody>
          <a:bodyPr/>
          <a:lstStyle/>
          <a:p>
            <a:fld id="{142E737F-D65D-4407-A3CF-170EE504B38F}" type="slidenum">
              <a:rPr lang="en-GB" smtClean="0"/>
              <a:pPr/>
              <a:t>‹#›</a:t>
            </a:fld>
            <a:endParaRPr lang="en-GB"/>
          </a:p>
        </p:txBody>
      </p:sp>
      <p:cxnSp>
        <p:nvCxnSpPr>
          <p:cNvPr id="6" name="Straight Connector 5">
            <a:extLst>
              <a:ext uri="{FF2B5EF4-FFF2-40B4-BE49-F238E27FC236}">
                <a16:creationId xmlns:a16="http://schemas.microsoft.com/office/drawing/2014/main" id="{623CBD47-B2F6-673E-3AE9-10ABFEBAD528}"/>
              </a:ext>
            </a:extLst>
          </p:cNvPr>
          <p:cNvCxnSpPr>
            <a:cxnSpLocks/>
          </p:cNvCxnSpPr>
          <p:nvPr userDrawn="1"/>
        </p:nvCxnSpPr>
        <p:spPr>
          <a:xfrm>
            <a:off x="579121" y="1334116"/>
            <a:ext cx="1103375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850086E1-E129-A116-9964-58881DFBEE44}"/>
              </a:ext>
            </a:extLst>
          </p:cNvPr>
          <p:cNvSpPr>
            <a:spLocks noGrp="1"/>
          </p:cNvSpPr>
          <p:nvPr>
            <p:ph type="body" sz="quarter" idx="13" hasCustomPrompt="1"/>
          </p:nvPr>
        </p:nvSpPr>
        <p:spPr>
          <a:xfrm>
            <a:off x="579121" y="340574"/>
            <a:ext cx="9346240" cy="743945"/>
          </a:xfrm>
          <a:prstGeom prst="rect">
            <a:avLst/>
          </a:prstGeom>
        </p:spPr>
        <p:txBody>
          <a:bodyPr/>
          <a:lstStyle>
            <a:lvl1pPr marL="0" indent="0">
              <a:buNone/>
              <a:defRPr sz="4050">
                <a:solidFill>
                  <a:srgbClr val="00537F"/>
                </a:solidFill>
                <a:latin typeface="Lato Black" panose="020F0A02020204030203" pitchFamily="34" charset="0"/>
              </a:defRPr>
            </a:lvl1pPr>
          </a:lstStyle>
          <a:p>
            <a:pPr lvl="0"/>
            <a:r>
              <a:rPr lang="en-GB" dirty="0"/>
              <a:t>TYPE HERE</a:t>
            </a:r>
          </a:p>
        </p:txBody>
      </p:sp>
      <p:sp>
        <p:nvSpPr>
          <p:cNvPr id="8" name="TextBox 7">
            <a:extLst>
              <a:ext uri="{FF2B5EF4-FFF2-40B4-BE49-F238E27FC236}">
                <a16:creationId xmlns:a16="http://schemas.microsoft.com/office/drawing/2014/main" id="{FE888D8C-E925-3604-BB3F-854391AF23FD}"/>
              </a:ext>
            </a:extLst>
          </p:cNvPr>
          <p:cNvSpPr txBox="1"/>
          <p:nvPr userDrawn="1"/>
        </p:nvSpPr>
        <p:spPr>
          <a:xfrm>
            <a:off x="5433237" y="6596390"/>
            <a:ext cx="1325526" cy="261610"/>
          </a:xfrm>
          <a:prstGeom prst="rect">
            <a:avLst/>
          </a:prstGeom>
          <a:noFill/>
        </p:spPr>
        <p:txBody>
          <a:bodyPr wrap="square" rtlCol="0">
            <a:spAutoFit/>
          </a:bodyPr>
          <a:lstStyle/>
          <a:p>
            <a:pPr algn="ctr"/>
            <a:r>
              <a:rPr lang="en-GB" sz="1100" dirty="0">
                <a:solidFill>
                  <a:srgbClr val="00537F"/>
                </a:solidFill>
                <a:latin typeface="Lato" panose="020F0502020204030203" pitchFamily="34" charset="0"/>
              </a:rPr>
              <a:t>www.sums.org.uk</a:t>
            </a:r>
          </a:p>
        </p:txBody>
      </p:sp>
      <p:sp>
        <p:nvSpPr>
          <p:cNvPr id="9" name="Text Placeholder 3">
            <a:extLst>
              <a:ext uri="{FF2B5EF4-FFF2-40B4-BE49-F238E27FC236}">
                <a16:creationId xmlns:a16="http://schemas.microsoft.com/office/drawing/2014/main" id="{E3AC5513-B4A2-763A-AACA-6AB112E6A512}"/>
              </a:ext>
            </a:extLst>
          </p:cNvPr>
          <p:cNvSpPr>
            <a:spLocks noGrp="1"/>
          </p:cNvSpPr>
          <p:nvPr>
            <p:ph type="body" sz="quarter" idx="14"/>
          </p:nvPr>
        </p:nvSpPr>
        <p:spPr>
          <a:xfrm>
            <a:off x="579438" y="1595438"/>
            <a:ext cx="11177587" cy="4751387"/>
          </a:xfrm>
          <a:prstGeom prst="rect">
            <a:avLst/>
          </a:prstGeom>
        </p:spPr>
        <p:txBody>
          <a:bodyPr/>
          <a:lstStyle>
            <a:lvl1pPr marL="228600" indent="-228600">
              <a:buFont typeface="Wingdings" panose="05000000000000000000" pitchFamily="2" charset="2"/>
              <a:buChar char="q"/>
              <a:defRPr sz="2400">
                <a:solidFill>
                  <a:srgbClr val="00537F"/>
                </a:solidFill>
                <a:latin typeface="Lato" panose="020F0502020204030203" pitchFamily="34" charset="0"/>
              </a:defRPr>
            </a:lvl1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F8C7F79E-0968-2901-091D-21A847CF3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444" y="195111"/>
            <a:ext cx="943862" cy="941560"/>
          </a:xfrm>
          <a:prstGeom prst="rect">
            <a:avLst/>
          </a:prstGeom>
        </p:spPr>
      </p:pic>
    </p:spTree>
    <p:extLst>
      <p:ext uri="{BB962C8B-B14F-4D97-AF65-F5344CB8AC3E}">
        <p14:creationId xmlns:p14="http://schemas.microsoft.com/office/powerpoint/2010/main" val="95026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EC6364-F3F9-5BBE-1915-DC51AE065834}"/>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4B1024CA-8FC9-F56F-6777-62CD4B9300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4F781F-F1AA-C6AD-5CE5-E23CC9B5FB21}"/>
              </a:ext>
            </a:extLst>
          </p:cNvPr>
          <p:cNvSpPr>
            <a:spLocks noGrp="1"/>
          </p:cNvSpPr>
          <p:nvPr>
            <p:ph type="sldNum" sz="quarter" idx="12"/>
          </p:nvPr>
        </p:nvSpPr>
        <p:spPr/>
        <p:txBody>
          <a:bodyPr/>
          <a:lstStyle/>
          <a:p>
            <a:fld id="{142E737F-D65D-4407-A3CF-170EE504B38F}" type="slidenum">
              <a:rPr lang="en-GB" smtClean="0"/>
              <a:pPr/>
              <a:t>‹#›</a:t>
            </a:fld>
            <a:endParaRPr lang="en-GB"/>
          </a:p>
        </p:txBody>
      </p:sp>
      <p:pic>
        <p:nvPicPr>
          <p:cNvPr id="6" name="Picture 5" descr="Diagram&#10;&#10;Description automatically generated">
            <a:extLst>
              <a:ext uri="{FF2B5EF4-FFF2-40B4-BE49-F238E27FC236}">
                <a16:creationId xmlns:a16="http://schemas.microsoft.com/office/drawing/2014/main" id="{87F6C8CC-A7E0-A9DC-2CE3-C752DD7CB6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4303" y="1399252"/>
            <a:ext cx="8563393" cy="5138036"/>
          </a:xfrm>
          <a:prstGeom prst="rect">
            <a:avLst/>
          </a:prstGeom>
        </p:spPr>
      </p:pic>
      <p:pic>
        <p:nvPicPr>
          <p:cNvPr id="7" name="Picture 6" descr="Icon&#10;&#10;Description automatically generated">
            <a:extLst>
              <a:ext uri="{FF2B5EF4-FFF2-40B4-BE49-F238E27FC236}">
                <a16:creationId xmlns:a16="http://schemas.microsoft.com/office/drawing/2014/main" id="{D5F461F9-0EE4-C94C-72E7-9092460B80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528" y="4956138"/>
            <a:ext cx="1247775" cy="1581150"/>
          </a:xfrm>
          <a:prstGeom prst="rect">
            <a:avLst/>
          </a:prstGeom>
        </p:spPr>
      </p:pic>
      <p:sp>
        <p:nvSpPr>
          <p:cNvPr id="8" name="TextBox 7">
            <a:extLst>
              <a:ext uri="{FF2B5EF4-FFF2-40B4-BE49-F238E27FC236}">
                <a16:creationId xmlns:a16="http://schemas.microsoft.com/office/drawing/2014/main" id="{41234A8C-ECAB-C45C-5DC3-0F228FAAE011}"/>
              </a:ext>
            </a:extLst>
          </p:cNvPr>
          <p:cNvSpPr txBox="1"/>
          <p:nvPr userDrawn="1"/>
        </p:nvSpPr>
        <p:spPr>
          <a:xfrm>
            <a:off x="4416055" y="122056"/>
            <a:ext cx="3359888" cy="646331"/>
          </a:xfrm>
          <a:prstGeom prst="rect">
            <a:avLst/>
          </a:prstGeom>
          <a:noFill/>
        </p:spPr>
        <p:txBody>
          <a:bodyPr wrap="square" rtlCol="0">
            <a:spAutoFit/>
          </a:bodyPr>
          <a:lstStyle/>
          <a:p>
            <a:pPr algn="ctr"/>
            <a:r>
              <a:rPr lang="en-GB" sz="3600" dirty="0">
                <a:solidFill>
                  <a:srgbClr val="00537F"/>
                </a:solidFill>
                <a:latin typeface="Lato Black" panose="020F0A02020204030203" pitchFamily="34" charset="0"/>
              </a:rPr>
              <a:t>SUMS Group</a:t>
            </a:r>
          </a:p>
        </p:txBody>
      </p:sp>
      <p:sp>
        <p:nvSpPr>
          <p:cNvPr id="9" name="TextBox 8">
            <a:extLst>
              <a:ext uri="{FF2B5EF4-FFF2-40B4-BE49-F238E27FC236}">
                <a16:creationId xmlns:a16="http://schemas.microsoft.com/office/drawing/2014/main" id="{D6286D5D-7F4A-B20D-24C2-373F7E5E086C}"/>
              </a:ext>
            </a:extLst>
          </p:cNvPr>
          <p:cNvSpPr txBox="1"/>
          <p:nvPr userDrawn="1"/>
        </p:nvSpPr>
        <p:spPr>
          <a:xfrm>
            <a:off x="3992253" y="852987"/>
            <a:ext cx="4207491" cy="461665"/>
          </a:xfrm>
          <a:prstGeom prst="rect">
            <a:avLst/>
          </a:prstGeom>
          <a:noFill/>
        </p:spPr>
        <p:txBody>
          <a:bodyPr wrap="square" rtlCol="0">
            <a:spAutoFit/>
          </a:bodyPr>
          <a:lstStyle/>
          <a:p>
            <a:pPr algn="ctr"/>
            <a:r>
              <a:rPr lang="en-GB" sz="2400" i="1" dirty="0">
                <a:solidFill>
                  <a:srgbClr val="00537F"/>
                </a:solidFill>
                <a:latin typeface="Lato" panose="020F0502020204030203" pitchFamily="34" charset="0"/>
              </a:rPr>
              <a:t>THE WHOLE IS GREATER</a:t>
            </a:r>
          </a:p>
        </p:txBody>
      </p:sp>
    </p:spTree>
    <p:extLst>
      <p:ext uri="{BB962C8B-B14F-4D97-AF65-F5344CB8AC3E}">
        <p14:creationId xmlns:p14="http://schemas.microsoft.com/office/powerpoint/2010/main" val="325543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descr="A picture containing text, library, room, indoor&#10;&#10;Description automatically generated">
            <a:extLst>
              <a:ext uri="{FF2B5EF4-FFF2-40B4-BE49-F238E27FC236}">
                <a16:creationId xmlns:a16="http://schemas.microsoft.com/office/drawing/2014/main" id="{E6162B8C-C33B-0759-4E90-08F57786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3900" y="0"/>
            <a:ext cx="7658100" cy="6858000"/>
          </a:xfrm>
          <a:prstGeom prst="rect">
            <a:avLst/>
          </a:prstGeom>
        </p:spPr>
      </p:pic>
      <p:sp>
        <p:nvSpPr>
          <p:cNvPr id="3" name="Date Placeholder 2">
            <a:extLst>
              <a:ext uri="{FF2B5EF4-FFF2-40B4-BE49-F238E27FC236}">
                <a16:creationId xmlns:a16="http://schemas.microsoft.com/office/drawing/2014/main" id="{778F0A38-12C7-49E4-D1A3-272FC3832671}"/>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CE6421FC-79CD-C435-486A-B8D702F084E5}"/>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696CC4C9-9D86-2A5F-A1E2-06A337A8300D}"/>
              </a:ext>
            </a:extLst>
          </p:cNvPr>
          <p:cNvSpPr/>
          <p:nvPr userDrawn="1"/>
        </p:nvSpPr>
        <p:spPr>
          <a:xfrm>
            <a:off x="4529466" y="95"/>
            <a:ext cx="7662531" cy="6858000"/>
          </a:xfrm>
          <a:prstGeom prst="rect">
            <a:avLst/>
          </a:prstGeom>
          <a:gradFill>
            <a:gsLst>
              <a:gs pos="0">
                <a:srgbClr val="00537F">
                  <a:alpha val="59000"/>
                </a:srgbClr>
              </a:gs>
              <a:gs pos="89000">
                <a:srgbClr val="00537F"/>
              </a:gs>
              <a:gs pos="100000">
                <a:srgbClr val="00537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51122B30-A5F4-FA98-A42E-1F4B7CC63E0C}"/>
              </a:ext>
            </a:extLst>
          </p:cNvPr>
          <p:cNvSpPr>
            <a:spLocks noGrp="1"/>
          </p:cNvSpPr>
          <p:nvPr>
            <p:ph type="sldNum" sz="quarter" idx="12"/>
          </p:nvPr>
        </p:nvSpPr>
        <p:spPr/>
        <p:txBody>
          <a:bodyPr/>
          <a:lstStyle/>
          <a:p>
            <a:fld id="{142E737F-D65D-4407-A3CF-170EE504B38F}" type="slidenum">
              <a:rPr lang="en-GB" smtClean="0"/>
              <a:pPr/>
              <a:t>‹#›</a:t>
            </a:fld>
            <a:endParaRPr lang="en-GB"/>
          </a:p>
        </p:txBody>
      </p:sp>
      <p:sp>
        <p:nvSpPr>
          <p:cNvPr id="9" name="Text Placeholder 6">
            <a:extLst>
              <a:ext uri="{FF2B5EF4-FFF2-40B4-BE49-F238E27FC236}">
                <a16:creationId xmlns:a16="http://schemas.microsoft.com/office/drawing/2014/main" id="{C0687DBE-1A6D-C820-21BB-5DA7E04EA533}"/>
              </a:ext>
            </a:extLst>
          </p:cNvPr>
          <p:cNvSpPr>
            <a:spLocks noGrp="1"/>
          </p:cNvSpPr>
          <p:nvPr>
            <p:ph type="body" sz="quarter" idx="13" hasCustomPrompt="1"/>
          </p:nvPr>
        </p:nvSpPr>
        <p:spPr>
          <a:xfrm>
            <a:off x="5085997" y="1604926"/>
            <a:ext cx="6549471" cy="2998972"/>
          </a:xfrm>
          <a:prstGeom prst="rect">
            <a:avLst/>
          </a:prstGeom>
        </p:spPr>
        <p:txBody>
          <a:bodyPr/>
          <a:lstStyle>
            <a:lvl1pPr marL="0" indent="0">
              <a:buNone/>
              <a:defRPr sz="5400">
                <a:solidFill>
                  <a:schemeClr val="bg1"/>
                </a:solidFill>
                <a:latin typeface="Lato Black" panose="020F0A02020204030203" pitchFamily="34" charset="0"/>
              </a:defRPr>
            </a:lvl1pPr>
          </a:lstStyle>
          <a:p>
            <a:pPr lvl="0"/>
            <a:r>
              <a:rPr lang="en-GB" dirty="0"/>
              <a:t>TITLE HERE</a:t>
            </a:r>
          </a:p>
        </p:txBody>
      </p:sp>
      <p:sp>
        <p:nvSpPr>
          <p:cNvPr id="10" name="Text Placeholder 6">
            <a:extLst>
              <a:ext uri="{FF2B5EF4-FFF2-40B4-BE49-F238E27FC236}">
                <a16:creationId xmlns:a16="http://schemas.microsoft.com/office/drawing/2014/main" id="{37959B94-E126-DFE3-6BD7-1B17682744F7}"/>
              </a:ext>
            </a:extLst>
          </p:cNvPr>
          <p:cNvSpPr>
            <a:spLocks noGrp="1"/>
          </p:cNvSpPr>
          <p:nvPr>
            <p:ph type="body" sz="quarter" idx="14" hasCustomPrompt="1"/>
          </p:nvPr>
        </p:nvSpPr>
        <p:spPr>
          <a:xfrm>
            <a:off x="5085997" y="4630478"/>
            <a:ext cx="6549471" cy="694661"/>
          </a:xfrm>
          <a:prstGeom prst="rect">
            <a:avLst/>
          </a:prstGeom>
        </p:spPr>
        <p:txBody>
          <a:bodyPr/>
          <a:lstStyle>
            <a:lvl1pPr marL="0" indent="0">
              <a:buNone/>
              <a:defRPr sz="2400" i="1">
                <a:solidFill>
                  <a:schemeClr val="bg1"/>
                </a:solidFill>
                <a:latin typeface="Lato" panose="020F0502020204030203" pitchFamily="34" charset="0"/>
              </a:defRPr>
            </a:lvl1pPr>
          </a:lstStyle>
          <a:p>
            <a:pPr lvl="0"/>
            <a:r>
              <a:rPr lang="en-GB" dirty="0"/>
              <a:t>SUBTITLE HERE</a:t>
            </a:r>
          </a:p>
        </p:txBody>
      </p:sp>
      <p:sp>
        <p:nvSpPr>
          <p:cNvPr id="11" name="Picture Placeholder 9">
            <a:extLst>
              <a:ext uri="{FF2B5EF4-FFF2-40B4-BE49-F238E27FC236}">
                <a16:creationId xmlns:a16="http://schemas.microsoft.com/office/drawing/2014/main" id="{6688AC21-16E0-0263-5C5D-15C3ED7DBFB3}"/>
              </a:ext>
            </a:extLst>
          </p:cNvPr>
          <p:cNvSpPr>
            <a:spLocks noGrp="1"/>
          </p:cNvSpPr>
          <p:nvPr>
            <p:ph type="pic" sz="quarter" idx="15"/>
          </p:nvPr>
        </p:nvSpPr>
        <p:spPr>
          <a:xfrm>
            <a:off x="601638" y="1307804"/>
            <a:ext cx="3307501" cy="3179430"/>
          </a:xfrm>
          <a:prstGeom prst="rect">
            <a:avLst/>
          </a:prstGeom>
        </p:spPr>
        <p:txBody>
          <a:bodyPr/>
          <a:lstStyle/>
          <a:p>
            <a:r>
              <a:rPr lang="en-US"/>
              <a:t>Click icon to add picture</a:t>
            </a:r>
            <a:endParaRPr lang="en-GB"/>
          </a:p>
        </p:txBody>
      </p:sp>
      <p:sp>
        <p:nvSpPr>
          <p:cNvPr id="12" name="Text Placeholder 6">
            <a:extLst>
              <a:ext uri="{FF2B5EF4-FFF2-40B4-BE49-F238E27FC236}">
                <a16:creationId xmlns:a16="http://schemas.microsoft.com/office/drawing/2014/main" id="{8E2788AE-E851-D219-0085-B642A070AA0A}"/>
              </a:ext>
            </a:extLst>
          </p:cNvPr>
          <p:cNvSpPr>
            <a:spLocks noGrp="1"/>
          </p:cNvSpPr>
          <p:nvPr>
            <p:ph type="body" sz="quarter" idx="16" hasCustomPrompt="1"/>
          </p:nvPr>
        </p:nvSpPr>
        <p:spPr>
          <a:xfrm>
            <a:off x="601638" y="4487234"/>
            <a:ext cx="3307501" cy="363870"/>
          </a:xfrm>
          <a:prstGeom prst="rect">
            <a:avLst/>
          </a:prstGeom>
        </p:spPr>
        <p:txBody>
          <a:bodyPr/>
          <a:lstStyle>
            <a:lvl1pPr marL="0" indent="0">
              <a:buNone/>
              <a:defRPr sz="2000" i="0">
                <a:solidFill>
                  <a:srgbClr val="00537F"/>
                </a:solidFill>
                <a:latin typeface="Lato" panose="020F0502020204030203" pitchFamily="34" charset="0"/>
              </a:defRPr>
            </a:lvl1pPr>
          </a:lstStyle>
          <a:p>
            <a:pPr lvl="0"/>
            <a:r>
              <a:rPr lang="en-GB" dirty="0"/>
              <a:t>Name Here</a:t>
            </a:r>
          </a:p>
        </p:txBody>
      </p:sp>
      <p:sp>
        <p:nvSpPr>
          <p:cNvPr id="13" name="Text Placeholder 6">
            <a:extLst>
              <a:ext uri="{FF2B5EF4-FFF2-40B4-BE49-F238E27FC236}">
                <a16:creationId xmlns:a16="http://schemas.microsoft.com/office/drawing/2014/main" id="{94BE9A76-A5C0-BF4D-E744-D808F64E0C53}"/>
              </a:ext>
            </a:extLst>
          </p:cNvPr>
          <p:cNvSpPr>
            <a:spLocks noGrp="1"/>
          </p:cNvSpPr>
          <p:nvPr>
            <p:ph type="body" sz="quarter" idx="17" hasCustomPrompt="1"/>
          </p:nvPr>
        </p:nvSpPr>
        <p:spPr>
          <a:xfrm>
            <a:off x="601637" y="4851104"/>
            <a:ext cx="3307501" cy="363870"/>
          </a:xfrm>
          <a:prstGeom prst="rect">
            <a:avLst/>
          </a:prstGeom>
        </p:spPr>
        <p:txBody>
          <a:bodyPr/>
          <a:lstStyle>
            <a:lvl1pPr marL="0" indent="0">
              <a:buNone/>
              <a:defRPr sz="2000" i="0">
                <a:solidFill>
                  <a:srgbClr val="00537F"/>
                </a:solidFill>
                <a:latin typeface="Lato" panose="020F0502020204030203" pitchFamily="34" charset="0"/>
              </a:defRPr>
            </a:lvl1pPr>
          </a:lstStyle>
          <a:p>
            <a:pPr lvl="0"/>
            <a:r>
              <a:rPr lang="en-GB" dirty="0"/>
              <a:t>Job Title Here</a:t>
            </a:r>
          </a:p>
        </p:txBody>
      </p:sp>
      <p:sp>
        <p:nvSpPr>
          <p:cNvPr id="14" name="Text Placeholder 6">
            <a:extLst>
              <a:ext uri="{FF2B5EF4-FFF2-40B4-BE49-F238E27FC236}">
                <a16:creationId xmlns:a16="http://schemas.microsoft.com/office/drawing/2014/main" id="{4585A581-5C91-8DF2-3F2F-CFE2054EE807}"/>
              </a:ext>
            </a:extLst>
          </p:cNvPr>
          <p:cNvSpPr>
            <a:spLocks noGrp="1"/>
          </p:cNvSpPr>
          <p:nvPr>
            <p:ph type="body" sz="quarter" idx="18" hasCustomPrompt="1"/>
          </p:nvPr>
        </p:nvSpPr>
        <p:spPr>
          <a:xfrm>
            <a:off x="601636" y="5214974"/>
            <a:ext cx="3307501" cy="363870"/>
          </a:xfrm>
          <a:prstGeom prst="rect">
            <a:avLst/>
          </a:prstGeom>
        </p:spPr>
        <p:txBody>
          <a:bodyPr/>
          <a:lstStyle>
            <a:lvl1pPr marL="0" indent="0">
              <a:buNone/>
              <a:defRPr sz="2000" i="0">
                <a:solidFill>
                  <a:srgbClr val="00537F"/>
                </a:solidFill>
                <a:latin typeface="Lato" panose="020F0502020204030203" pitchFamily="34" charset="0"/>
              </a:defRPr>
            </a:lvl1pPr>
          </a:lstStyle>
          <a:p>
            <a:pPr lvl="0"/>
            <a:r>
              <a:rPr lang="en-GB" dirty="0"/>
              <a:t>Institution Here</a:t>
            </a:r>
          </a:p>
        </p:txBody>
      </p:sp>
      <p:sp>
        <p:nvSpPr>
          <p:cNvPr id="15" name="TextBox 14">
            <a:extLst>
              <a:ext uri="{FF2B5EF4-FFF2-40B4-BE49-F238E27FC236}">
                <a16:creationId xmlns:a16="http://schemas.microsoft.com/office/drawing/2014/main" id="{2DD25B11-2414-09C3-5DDD-EF85B8855F31}"/>
              </a:ext>
            </a:extLst>
          </p:cNvPr>
          <p:cNvSpPr txBox="1"/>
          <p:nvPr userDrawn="1"/>
        </p:nvSpPr>
        <p:spPr>
          <a:xfrm>
            <a:off x="-1" y="6596390"/>
            <a:ext cx="4529468" cy="261610"/>
          </a:xfrm>
          <a:prstGeom prst="rect">
            <a:avLst/>
          </a:prstGeom>
          <a:noFill/>
        </p:spPr>
        <p:txBody>
          <a:bodyPr wrap="square" rtlCol="0">
            <a:spAutoFit/>
          </a:bodyPr>
          <a:lstStyle/>
          <a:p>
            <a:pPr algn="ctr"/>
            <a:r>
              <a:rPr lang="en-GB" sz="1100" dirty="0">
                <a:solidFill>
                  <a:srgbClr val="00537F"/>
                </a:solidFill>
                <a:latin typeface="Lato" panose="020F0502020204030203" pitchFamily="34" charset="0"/>
              </a:rPr>
              <a:t>www.sums.org.uk</a:t>
            </a:r>
          </a:p>
        </p:txBody>
      </p:sp>
      <p:grpSp>
        <p:nvGrpSpPr>
          <p:cNvPr id="18" name="Group 17">
            <a:extLst>
              <a:ext uri="{FF2B5EF4-FFF2-40B4-BE49-F238E27FC236}">
                <a16:creationId xmlns:a16="http://schemas.microsoft.com/office/drawing/2014/main" id="{8AC2D5FB-067C-4B5A-85C2-2BD432B254D5}"/>
              </a:ext>
            </a:extLst>
          </p:cNvPr>
          <p:cNvGrpSpPr/>
          <p:nvPr userDrawn="1"/>
        </p:nvGrpSpPr>
        <p:grpSpPr>
          <a:xfrm>
            <a:off x="11052809" y="194310"/>
            <a:ext cx="939165" cy="933450"/>
            <a:chOff x="10029809" y="196202"/>
            <a:chExt cx="931806" cy="929649"/>
          </a:xfrm>
        </p:grpSpPr>
        <p:sp>
          <p:nvSpPr>
            <p:cNvPr id="19" name="Rectangle 18">
              <a:extLst>
                <a:ext uri="{FF2B5EF4-FFF2-40B4-BE49-F238E27FC236}">
                  <a16:creationId xmlns:a16="http://schemas.microsoft.com/office/drawing/2014/main" id="{0845FAAB-14DC-DA4D-BEB2-EDD0392A42DB}"/>
                </a:ext>
              </a:extLst>
            </p:cNvPr>
            <p:cNvSpPr/>
            <p:nvPr/>
          </p:nvSpPr>
          <p:spPr>
            <a:xfrm>
              <a:off x="10029809" y="196202"/>
              <a:ext cx="931806" cy="929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6787B3A6-E249-C6C7-9F58-7EDE24B28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747" y="787295"/>
              <a:ext cx="781159" cy="314369"/>
            </a:xfrm>
            <a:prstGeom prst="rect">
              <a:avLst/>
            </a:prstGeom>
          </p:spPr>
        </p:pic>
      </p:grpSp>
    </p:spTree>
    <p:extLst>
      <p:ext uri="{BB962C8B-B14F-4D97-AF65-F5344CB8AC3E}">
        <p14:creationId xmlns:p14="http://schemas.microsoft.com/office/powerpoint/2010/main" val="137780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A picture containing text, library, room, scene&#10;&#10;Description automatically generated">
            <a:extLst>
              <a:ext uri="{FF2B5EF4-FFF2-40B4-BE49-F238E27FC236}">
                <a16:creationId xmlns:a16="http://schemas.microsoft.com/office/drawing/2014/main" id="{47670B9E-7A87-CF41-25F6-794B9E3AB1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404" y="0"/>
            <a:ext cx="9163050" cy="6858000"/>
          </a:xfrm>
          <a:prstGeom prst="rect">
            <a:avLst/>
          </a:prstGeom>
        </p:spPr>
      </p:pic>
      <p:sp>
        <p:nvSpPr>
          <p:cNvPr id="3" name="Date Placeholder 2">
            <a:extLst>
              <a:ext uri="{FF2B5EF4-FFF2-40B4-BE49-F238E27FC236}">
                <a16:creationId xmlns:a16="http://schemas.microsoft.com/office/drawing/2014/main" id="{488AAB62-E85F-1BF2-2D06-333C0433F041}"/>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8D44F386-4FDF-E182-820F-7602696BA5BB}"/>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5FE9B89F-6EB7-6137-6472-9A52FDFAB7C5}"/>
              </a:ext>
            </a:extLst>
          </p:cNvPr>
          <p:cNvSpPr/>
          <p:nvPr userDrawn="1"/>
        </p:nvSpPr>
        <p:spPr>
          <a:xfrm>
            <a:off x="3030272" y="2489"/>
            <a:ext cx="9161724" cy="6858000"/>
          </a:xfrm>
          <a:prstGeom prst="rect">
            <a:avLst/>
          </a:prstGeom>
          <a:gradFill>
            <a:gsLst>
              <a:gs pos="0">
                <a:srgbClr val="00537F">
                  <a:alpha val="59000"/>
                </a:srgbClr>
              </a:gs>
              <a:gs pos="89000">
                <a:srgbClr val="00537F"/>
              </a:gs>
              <a:gs pos="100000">
                <a:srgbClr val="00537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646D7B01-0566-3C1B-0951-8107731C246B}"/>
              </a:ext>
            </a:extLst>
          </p:cNvPr>
          <p:cNvSpPr>
            <a:spLocks noGrp="1"/>
          </p:cNvSpPr>
          <p:nvPr>
            <p:ph type="sldNum" sz="quarter" idx="12"/>
          </p:nvPr>
        </p:nvSpPr>
        <p:spPr/>
        <p:txBody>
          <a:bodyPr/>
          <a:lstStyle/>
          <a:p>
            <a:fld id="{142E737F-D65D-4407-A3CF-170EE504B38F}" type="slidenum">
              <a:rPr lang="en-GB" smtClean="0"/>
              <a:pPr/>
              <a:t>‹#›</a:t>
            </a:fld>
            <a:endParaRPr lang="en-GB"/>
          </a:p>
        </p:txBody>
      </p:sp>
      <p:sp>
        <p:nvSpPr>
          <p:cNvPr id="9" name="Text Placeholder 6">
            <a:extLst>
              <a:ext uri="{FF2B5EF4-FFF2-40B4-BE49-F238E27FC236}">
                <a16:creationId xmlns:a16="http://schemas.microsoft.com/office/drawing/2014/main" id="{BCC668DE-53F8-DCA9-208E-091DB011A107}"/>
              </a:ext>
            </a:extLst>
          </p:cNvPr>
          <p:cNvSpPr>
            <a:spLocks noGrp="1"/>
          </p:cNvSpPr>
          <p:nvPr>
            <p:ph type="body" sz="quarter" idx="13" hasCustomPrompt="1"/>
          </p:nvPr>
        </p:nvSpPr>
        <p:spPr>
          <a:xfrm>
            <a:off x="3650602" y="1544973"/>
            <a:ext cx="6549471" cy="2998972"/>
          </a:xfrm>
          <a:prstGeom prst="rect">
            <a:avLst/>
          </a:prstGeom>
        </p:spPr>
        <p:txBody>
          <a:bodyPr/>
          <a:lstStyle>
            <a:lvl1pPr marL="0" indent="0">
              <a:buNone/>
              <a:defRPr sz="5400">
                <a:solidFill>
                  <a:schemeClr val="bg1"/>
                </a:solidFill>
                <a:latin typeface="Lato Black" panose="020F0A02020204030203" pitchFamily="34" charset="0"/>
              </a:defRPr>
            </a:lvl1pPr>
          </a:lstStyle>
          <a:p>
            <a:pPr lvl="0"/>
            <a:r>
              <a:rPr lang="en-GB" dirty="0"/>
              <a:t>TITLE HERE</a:t>
            </a:r>
          </a:p>
        </p:txBody>
      </p:sp>
      <p:sp>
        <p:nvSpPr>
          <p:cNvPr id="10" name="Text Placeholder 6">
            <a:extLst>
              <a:ext uri="{FF2B5EF4-FFF2-40B4-BE49-F238E27FC236}">
                <a16:creationId xmlns:a16="http://schemas.microsoft.com/office/drawing/2014/main" id="{8181C26E-3DD3-8AD2-02F1-65E3BA3B6805}"/>
              </a:ext>
            </a:extLst>
          </p:cNvPr>
          <p:cNvSpPr>
            <a:spLocks noGrp="1"/>
          </p:cNvSpPr>
          <p:nvPr>
            <p:ph type="body" sz="quarter" idx="14" hasCustomPrompt="1"/>
          </p:nvPr>
        </p:nvSpPr>
        <p:spPr>
          <a:xfrm>
            <a:off x="3650602" y="4570525"/>
            <a:ext cx="6549471" cy="694661"/>
          </a:xfrm>
          <a:prstGeom prst="rect">
            <a:avLst/>
          </a:prstGeom>
        </p:spPr>
        <p:txBody>
          <a:bodyPr/>
          <a:lstStyle>
            <a:lvl1pPr marL="0" indent="0">
              <a:buNone/>
              <a:defRPr sz="2400" i="1">
                <a:solidFill>
                  <a:schemeClr val="bg1"/>
                </a:solidFill>
                <a:latin typeface="Lato" panose="020F0502020204030203" pitchFamily="34" charset="0"/>
              </a:defRPr>
            </a:lvl1pPr>
          </a:lstStyle>
          <a:p>
            <a:pPr lvl="0"/>
            <a:r>
              <a:rPr lang="en-GB" dirty="0"/>
              <a:t>SUBTITLE HERE</a:t>
            </a:r>
          </a:p>
        </p:txBody>
      </p:sp>
      <p:sp>
        <p:nvSpPr>
          <p:cNvPr id="11" name="Picture Placeholder 9">
            <a:extLst>
              <a:ext uri="{FF2B5EF4-FFF2-40B4-BE49-F238E27FC236}">
                <a16:creationId xmlns:a16="http://schemas.microsoft.com/office/drawing/2014/main" id="{90F2639C-FAFD-62A4-417F-353B2549AD06}"/>
              </a:ext>
            </a:extLst>
          </p:cNvPr>
          <p:cNvSpPr>
            <a:spLocks noGrp="1"/>
          </p:cNvSpPr>
          <p:nvPr>
            <p:ph type="pic" sz="quarter" idx="15"/>
          </p:nvPr>
        </p:nvSpPr>
        <p:spPr>
          <a:xfrm>
            <a:off x="513998" y="264633"/>
            <a:ext cx="1982073" cy="1893186"/>
          </a:xfrm>
          <a:prstGeom prst="rect">
            <a:avLst/>
          </a:prstGeom>
        </p:spPr>
        <p:txBody>
          <a:bodyPr/>
          <a:lstStyle/>
          <a:p>
            <a:r>
              <a:rPr lang="en-US"/>
              <a:t>Click icon to add picture</a:t>
            </a:r>
            <a:endParaRPr lang="en-GB"/>
          </a:p>
        </p:txBody>
      </p:sp>
      <p:sp>
        <p:nvSpPr>
          <p:cNvPr id="12" name="Text Placeholder 6">
            <a:extLst>
              <a:ext uri="{FF2B5EF4-FFF2-40B4-BE49-F238E27FC236}">
                <a16:creationId xmlns:a16="http://schemas.microsoft.com/office/drawing/2014/main" id="{0F338031-154D-E149-58DF-A12EF030E8D5}"/>
              </a:ext>
            </a:extLst>
          </p:cNvPr>
          <p:cNvSpPr>
            <a:spLocks noGrp="1"/>
          </p:cNvSpPr>
          <p:nvPr>
            <p:ph type="body" sz="quarter" idx="16" hasCustomPrompt="1"/>
          </p:nvPr>
        </p:nvSpPr>
        <p:spPr>
          <a:xfrm>
            <a:off x="513999" y="2171405"/>
            <a:ext cx="1982072" cy="353237"/>
          </a:xfrm>
          <a:prstGeom prst="rect">
            <a:avLst/>
          </a:prstGeom>
        </p:spPr>
        <p:txBody>
          <a:bodyPr/>
          <a:lstStyle>
            <a:lvl1pPr marL="0" indent="0">
              <a:buNone/>
              <a:defRPr sz="1600" i="0">
                <a:solidFill>
                  <a:srgbClr val="00537F"/>
                </a:solidFill>
                <a:latin typeface="Lato" panose="020F0502020204030203" pitchFamily="34" charset="0"/>
              </a:defRPr>
            </a:lvl1pPr>
          </a:lstStyle>
          <a:p>
            <a:pPr lvl="0"/>
            <a:r>
              <a:rPr lang="en-GB" dirty="0"/>
              <a:t>Name Here</a:t>
            </a:r>
          </a:p>
        </p:txBody>
      </p:sp>
      <p:sp>
        <p:nvSpPr>
          <p:cNvPr id="13" name="Text Placeholder 6">
            <a:extLst>
              <a:ext uri="{FF2B5EF4-FFF2-40B4-BE49-F238E27FC236}">
                <a16:creationId xmlns:a16="http://schemas.microsoft.com/office/drawing/2014/main" id="{44B5A5C4-FC39-4068-45CB-53ADE16D541F}"/>
              </a:ext>
            </a:extLst>
          </p:cNvPr>
          <p:cNvSpPr>
            <a:spLocks noGrp="1"/>
          </p:cNvSpPr>
          <p:nvPr>
            <p:ph type="body" sz="quarter" idx="17" hasCustomPrompt="1"/>
          </p:nvPr>
        </p:nvSpPr>
        <p:spPr>
          <a:xfrm>
            <a:off x="513998" y="2535275"/>
            <a:ext cx="1982072" cy="363870"/>
          </a:xfrm>
          <a:prstGeom prst="rect">
            <a:avLst/>
          </a:prstGeom>
        </p:spPr>
        <p:txBody>
          <a:bodyPr/>
          <a:lstStyle>
            <a:lvl1pPr marL="0" indent="0">
              <a:buNone/>
              <a:defRPr sz="1600" i="0">
                <a:solidFill>
                  <a:srgbClr val="00537F"/>
                </a:solidFill>
                <a:latin typeface="Lato" panose="020F0502020204030203" pitchFamily="34" charset="0"/>
              </a:defRPr>
            </a:lvl1pPr>
          </a:lstStyle>
          <a:p>
            <a:pPr lvl="0"/>
            <a:r>
              <a:rPr lang="en-GB" dirty="0"/>
              <a:t>Job Title Here</a:t>
            </a:r>
          </a:p>
        </p:txBody>
      </p:sp>
      <p:sp>
        <p:nvSpPr>
          <p:cNvPr id="14" name="Text Placeholder 6">
            <a:extLst>
              <a:ext uri="{FF2B5EF4-FFF2-40B4-BE49-F238E27FC236}">
                <a16:creationId xmlns:a16="http://schemas.microsoft.com/office/drawing/2014/main" id="{0F5E6251-4FE3-B5E2-9E70-04D94179C234}"/>
              </a:ext>
            </a:extLst>
          </p:cNvPr>
          <p:cNvSpPr>
            <a:spLocks noGrp="1"/>
          </p:cNvSpPr>
          <p:nvPr>
            <p:ph type="body" sz="quarter" idx="18" hasCustomPrompt="1"/>
          </p:nvPr>
        </p:nvSpPr>
        <p:spPr>
          <a:xfrm>
            <a:off x="513997" y="2909778"/>
            <a:ext cx="1982072" cy="363870"/>
          </a:xfrm>
          <a:prstGeom prst="rect">
            <a:avLst/>
          </a:prstGeom>
        </p:spPr>
        <p:txBody>
          <a:bodyPr/>
          <a:lstStyle>
            <a:lvl1pPr marL="0" indent="0">
              <a:buNone/>
              <a:defRPr sz="1600" i="0">
                <a:solidFill>
                  <a:srgbClr val="00537F"/>
                </a:solidFill>
                <a:latin typeface="Lato" panose="020F0502020204030203" pitchFamily="34" charset="0"/>
              </a:defRPr>
            </a:lvl1pPr>
          </a:lstStyle>
          <a:p>
            <a:pPr lvl="0"/>
            <a:r>
              <a:rPr lang="en-GB" dirty="0"/>
              <a:t>Institution Here</a:t>
            </a:r>
          </a:p>
        </p:txBody>
      </p:sp>
      <p:sp>
        <p:nvSpPr>
          <p:cNvPr id="15" name="Picture Placeholder 9">
            <a:extLst>
              <a:ext uri="{FF2B5EF4-FFF2-40B4-BE49-F238E27FC236}">
                <a16:creationId xmlns:a16="http://schemas.microsoft.com/office/drawing/2014/main" id="{8235ABB3-3E79-DD36-F5BF-93CFC7364912}"/>
              </a:ext>
            </a:extLst>
          </p:cNvPr>
          <p:cNvSpPr>
            <a:spLocks noGrp="1"/>
          </p:cNvSpPr>
          <p:nvPr>
            <p:ph type="pic" sz="quarter" idx="19"/>
          </p:nvPr>
        </p:nvSpPr>
        <p:spPr>
          <a:xfrm>
            <a:off x="513998" y="3451446"/>
            <a:ext cx="1982073" cy="1917999"/>
          </a:xfrm>
          <a:prstGeom prst="rect">
            <a:avLst/>
          </a:prstGeom>
        </p:spPr>
        <p:txBody>
          <a:bodyPr/>
          <a:lstStyle/>
          <a:p>
            <a:r>
              <a:rPr lang="en-US"/>
              <a:t>Click icon to add picture</a:t>
            </a:r>
            <a:endParaRPr lang="en-GB" dirty="0"/>
          </a:p>
        </p:txBody>
      </p:sp>
      <p:sp>
        <p:nvSpPr>
          <p:cNvPr id="16" name="Text Placeholder 6">
            <a:extLst>
              <a:ext uri="{FF2B5EF4-FFF2-40B4-BE49-F238E27FC236}">
                <a16:creationId xmlns:a16="http://schemas.microsoft.com/office/drawing/2014/main" id="{CF64F54B-BEC9-1AB9-FB27-C1799855E972}"/>
              </a:ext>
            </a:extLst>
          </p:cNvPr>
          <p:cNvSpPr>
            <a:spLocks noGrp="1"/>
          </p:cNvSpPr>
          <p:nvPr>
            <p:ph type="body" sz="quarter" idx="20" hasCustomPrompt="1"/>
          </p:nvPr>
        </p:nvSpPr>
        <p:spPr>
          <a:xfrm>
            <a:off x="513999" y="5369446"/>
            <a:ext cx="1982072" cy="363870"/>
          </a:xfrm>
          <a:prstGeom prst="rect">
            <a:avLst/>
          </a:prstGeom>
        </p:spPr>
        <p:txBody>
          <a:bodyPr/>
          <a:lstStyle>
            <a:lvl1pPr marL="0" indent="0">
              <a:buNone/>
              <a:defRPr sz="1600" i="0">
                <a:solidFill>
                  <a:srgbClr val="00537F"/>
                </a:solidFill>
                <a:latin typeface="Lato" panose="020F0502020204030203" pitchFamily="34" charset="0"/>
              </a:defRPr>
            </a:lvl1pPr>
          </a:lstStyle>
          <a:p>
            <a:pPr lvl="0"/>
            <a:r>
              <a:rPr lang="en-GB" dirty="0"/>
              <a:t>Name Here</a:t>
            </a:r>
          </a:p>
        </p:txBody>
      </p:sp>
      <p:sp>
        <p:nvSpPr>
          <p:cNvPr id="17" name="Text Placeholder 6">
            <a:extLst>
              <a:ext uri="{FF2B5EF4-FFF2-40B4-BE49-F238E27FC236}">
                <a16:creationId xmlns:a16="http://schemas.microsoft.com/office/drawing/2014/main" id="{15566C44-C6C3-DFFB-3C5B-21E836032AAB}"/>
              </a:ext>
            </a:extLst>
          </p:cNvPr>
          <p:cNvSpPr>
            <a:spLocks noGrp="1"/>
          </p:cNvSpPr>
          <p:nvPr>
            <p:ph type="body" sz="quarter" idx="21" hasCustomPrompt="1"/>
          </p:nvPr>
        </p:nvSpPr>
        <p:spPr>
          <a:xfrm>
            <a:off x="513998" y="5733316"/>
            <a:ext cx="1982072" cy="363870"/>
          </a:xfrm>
          <a:prstGeom prst="rect">
            <a:avLst/>
          </a:prstGeom>
        </p:spPr>
        <p:txBody>
          <a:bodyPr/>
          <a:lstStyle>
            <a:lvl1pPr marL="0" indent="0">
              <a:buNone/>
              <a:defRPr sz="1600" i="0">
                <a:solidFill>
                  <a:srgbClr val="00537F"/>
                </a:solidFill>
                <a:latin typeface="Lato" panose="020F0502020204030203" pitchFamily="34" charset="0"/>
              </a:defRPr>
            </a:lvl1pPr>
          </a:lstStyle>
          <a:p>
            <a:pPr lvl="0"/>
            <a:r>
              <a:rPr lang="en-GB" dirty="0"/>
              <a:t>Job Title Here</a:t>
            </a:r>
          </a:p>
        </p:txBody>
      </p:sp>
      <p:sp>
        <p:nvSpPr>
          <p:cNvPr id="18" name="Text Placeholder 6">
            <a:extLst>
              <a:ext uri="{FF2B5EF4-FFF2-40B4-BE49-F238E27FC236}">
                <a16:creationId xmlns:a16="http://schemas.microsoft.com/office/drawing/2014/main" id="{58A0EA71-71FD-E658-2F0D-207470CE9D44}"/>
              </a:ext>
            </a:extLst>
          </p:cNvPr>
          <p:cNvSpPr>
            <a:spLocks noGrp="1"/>
          </p:cNvSpPr>
          <p:nvPr>
            <p:ph type="body" sz="quarter" idx="22" hasCustomPrompt="1"/>
          </p:nvPr>
        </p:nvSpPr>
        <p:spPr>
          <a:xfrm>
            <a:off x="513997" y="6107819"/>
            <a:ext cx="1982072" cy="363870"/>
          </a:xfrm>
          <a:prstGeom prst="rect">
            <a:avLst/>
          </a:prstGeom>
        </p:spPr>
        <p:txBody>
          <a:bodyPr/>
          <a:lstStyle>
            <a:lvl1pPr marL="0" indent="0">
              <a:buNone/>
              <a:defRPr sz="1600" i="0">
                <a:solidFill>
                  <a:srgbClr val="00537F"/>
                </a:solidFill>
                <a:latin typeface="Lato" panose="020F0502020204030203" pitchFamily="34" charset="0"/>
              </a:defRPr>
            </a:lvl1pPr>
          </a:lstStyle>
          <a:p>
            <a:pPr lvl="0"/>
            <a:r>
              <a:rPr lang="en-GB" dirty="0"/>
              <a:t>Institution Here</a:t>
            </a:r>
          </a:p>
        </p:txBody>
      </p:sp>
      <p:sp>
        <p:nvSpPr>
          <p:cNvPr id="19" name="TextBox 18">
            <a:extLst>
              <a:ext uri="{FF2B5EF4-FFF2-40B4-BE49-F238E27FC236}">
                <a16:creationId xmlns:a16="http://schemas.microsoft.com/office/drawing/2014/main" id="{3CB75FDA-E92B-9D6B-F3EC-687516195F6E}"/>
              </a:ext>
            </a:extLst>
          </p:cNvPr>
          <p:cNvSpPr txBox="1"/>
          <p:nvPr userDrawn="1"/>
        </p:nvSpPr>
        <p:spPr>
          <a:xfrm>
            <a:off x="-1" y="6596390"/>
            <a:ext cx="3030273" cy="261610"/>
          </a:xfrm>
          <a:prstGeom prst="rect">
            <a:avLst/>
          </a:prstGeom>
          <a:noFill/>
        </p:spPr>
        <p:txBody>
          <a:bodyPr wrap="square" rtlCol="0">
            <a:spAutoFit/>
          </a:bodyPr>
          <a:lstStyle/>
          <a:p>
            <a:pPr algn="ctr"/>
            <a:r>
              <a:rPr lang="en-GB" sz="1100" dirty="0">
                <a:solidFill>
                  <a:srgbClr val="00537F"/>
                </a:solidFill>
                <a:latin typeface="Lato" panose="020F0502020204030203" pitchFamily="34" charset="0"/>
              </a:rPr>
              <a:t>www.sums.org.uk</a:t>
            </a:r>
          </a:p>
        </p:txBody>
      </p:sp>
      <p:grpSp>
        <p:nvGrpSpPr>
          <p:cNvPr id="22" name="Group 21">
            <a:extLst>
              <a:ext uri="{FF2B5EF4-FFF2-40B4-BE49-F238E27FC236}">
                <a16:creationId xmlns:a16="http://schemas.microsoft.com/office/drawing/2014/main" id="{872DCBDB-9497-80D9-3F71-1B6149E6621A}"/>
              </a:ext>
            </a:extLst>
          </p:cNvPr>
          <p:cNvGrpSpPr/>
          <p:nvPr userDrawn="1"/>
        </p:nvGrpSpPr>
        <p:grpSpPr>
          <a:xfrm>
            <a:off x="11052809" y="194310"/>
            <a:ext cx="939165" cy="933450"/>
            <a:chOff x="10029809" y="196202"/>
            <a:chExt cx="931806" cy="929649"/>
          </a:xfrm>
        </p:grpSpPr>
        <p:sp>
          <p:nvSpPr>
            <p:cNvPr id="23" name="Rectangle 22">
              <a:extLst>
                <a:ext uri="{FF2B5EF4-FFF2-40B4-BE49-F238E27FC236}">
                  <a16:creationId xmlns:a16="http://schemas.microsoft.com/office/drawing/2014/main" id="{652CB374-4698-5B68-1C6A-242D8360B67E}"/>
                </a:ext>
              </a:extLst>
            </p:cNvPr>
            <p:cNvSpPr/>
            <p:nvPr/>
          </p:nvSpPr>
          <p:spPr>
            <a:xfrm>
              <a:off x="10029809" y="196202"/>
              <a:ext cx="931806" cy="929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3AF5EA50-A81A-8968-4425-B803AC58D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747" y="787295"/>
              <a:ext cx="781159" cy="314369"/>
            </a:xfrm>
            <a:prstGeom prst="rect">
              <a:avLst/>
            </a:prstGeom>
          </p:spPr>
        </p:pic>
      </p:grpSp>
    </p:spTree>
    <p:extLst>
      <p:ext uri="{BB962C8B-B14F-4D97-AF65-F5344CB8AC3E}">
        <p14:creationId xmlns:p14="http://schemas.microsoft.com/office/powerpoint/2010/main" val="70732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23DF489-B957-BF10-132E-2E6CFF41E6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51E3832-F358-F130-36C5-4CC4E48CF9CB}"/>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65A1849D-AAEB-F5EA-8FDC-D6CFB7FD0DB7}"/>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BB6880B2-DADC-2566-A9B7-5C42FEF7A859}"/>
              </a:ext>
            </a:extLst>
          </p:cNvPr>
          <p:cNvSpPr/>
          <p:nvPr userDrawn="1"/>
        </p:nvSpPr>
        <p:spPr>
          <a:xfrm>
            <a:off x="0" y="-9331"/>
            <a:ext cx="12191999" cy="6855858"/>
          </a:xfrm>
          <a:prstGeom prst="rect">
            <a:avLst/>
          </a:prstGeom>
          <a:gradFill>
            <a:gsLst>
              <a:gs pos="0">
                <a:srgbClr val="00537F">
                  <a:alpha val="55000"/>
                </a:srgbClr>
              </a:gs>
              <a:gs pos="59000">
                <a:srgbClr val="00537F">
                  <a:alpha val="65000"/>
                </a:srgbClr>
              </a:gs>
              <a:gs pos="100000">
                <a:srgbClr val="00537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456DC27E-5F12-107B-5662-E4911B075FFE}"/>
              </a:ext>
            </a:extLst>
          </p:cNvPr>
          <p:cNvSpPr>
            <a:spLocks noGrp="1"/>
          </p:cNvSpPr>
          <p:nvPr>
            <p:ph type="sldNum" sz="quarter" idx="12"/>
          </p:nvPr>
        </p:nvSpPr>
        <p:spPr/>
        <p:txBody>
          <a:bodyPr/>
          <a:lstStyle/>
          <a:p>
            <a:fld id="{142E737F-D65D-4407-A3CF-170EE504B38F}" type="slidenum">
              <a:rPr lang="en-GB" smtClean="0"/>
              <a:pPr/>
              <a:t>‹#›</a:t>
            </a:fld>
            <a:endParaRPr lang="en-GB"/>
          </a:p>
        </p:txBody>
      </p:sp>
      <p:sp>
        <p:nvSpPr>
          <p:cNvPr id="9" name="Picture Placeholder 3">
            <a:extLst>
              <a:ext uri="{FF2B5EF4-FFF2-40B4-BE49-F238E27FC236}">
                <a16:creationId xmlns:a16="http://schemas.microsoft.com/office/drawing/2014/main" id="{FBC59E9D-D800-BA4F-CF13-D7DE7211F08E}"/>
              </a:ext>
            </a:extLst>
          </p:cNvPr>
          <p:cNvSpPr>
            <a:spLocks noGrp="1"/>
          </p:cNvSpPr>
          <p:nvPr>
            <p:ph type="pic" sz="quarter" idx="17"/>
          </p:nvPr>
        </p:nvSpPr>
        <p:spPr>
          <a:xfrm>
            <a:off x="415276" y="2481618"/>
            <a:ext cx="2030212" cy="1892621"/>
          </a:xfrm>
          <a:prstGeom prst="rect">
            <a:avLst/>
          </a:prstGeom>
        </p:spPr>
        <p:txBody>
          <a:bodyPr/>
          <a:lstStyle/>
          <a:p>
            <a:r>
              <a:rPr lang="en-US"/>
              <a:t>Click icon to add picture</a:t>
            </a:r>
            <a:endParaRPr lang="en-GB"/>
          </a:p>
        </p:txBody>
      </p:sp>
      <p:sp>
        <p:nvSpPr>
          <p:cNvPr id="10" name="Text Placeholder 13">
            <a:extLst>
              <a:ext uri="{FF2B5EF4-FFF2-40B4-BE49-F238E27FC236}">
                <a16:creationId xmlns:a16="http://schemas.microsoft.com/office/drawing/2014/main" id="{A019161C-715E-9788-ED8E-5FEF566B18B3}"/>
              </a:ext>
            </a:extLst>
          </p:cNvPr>
          <p:cNvSpPr>
            <a:spLocks noGrp="1"/>
          </p:cNvSpPr>
          <p:nvPr>
            <p:ph type="body" sz="quarter" idx="18" hasCustomPrompt="1"/>
          </p:nvPr>
        </p:nvSpPr>
        <p:spPr>
          <a:xfrm>
            <a:off x="415276" y="4376381"/>
            <a:ext cx="2030212" cy="296837"/>
          </a:xfrm>
          <a:prstGeom prst="rect">
            <a:avLst/>
          </a:prstGeom>
        </p:spPr>
        <p:txBody>
          <a:bodyPr/>
          <a:lstStyle>
            <a:lvl1pPr marL="0" indent="0">
              <a:buNone/>
              <a:defRPr sz="1600" i="0">
                <a:solidFill>
                  <a:srgbClr val="6BDBED"/>
                </a:solidFill>
                <a:latin typeface="Lato" panose="020F0502020204030203" pitchFamily="34" charset="0"/>
              </a:defRPr>
            </a:lvl1pPr>
          </a:lstStyle>
          <a:p>
            <a:pPr lvl="0"/>
            <a:r>
              <a:rPr lang="en-GB" dirty="0"/>
              <a:t>Name Here</a:t>
            </a:r>
          </a:p>
        </p:txBody>
      </p:sp>
      <p:sp>
        <p:nvSpPr>
          <p:cNvPr id="11" name="Text Placeholder 13">
            <a:extLst>
              <a:ext uri="{FF2B5EF4-FFF2-40B4-BE49-F238E27FC236}">
                <a16:creationId xmlns:a16="http://schemas.microsoft.com/office/drawing/2014/main" id="{78378690-61CF-E853-D05B-5BCEEC5587E2}"/>
              </a:ext>
            </a:extLst>
          </p:cNvPr>
          <p:cNvSpPr>
            <a:spLocks noGrp="1"/>
          </p:cNvSpPr>
          <p:nvPr>
            <p:ph type="body" sz="quarter" idx="19" hasCustomPrompt="1"/>
          </p:nvPr>
        </p:nvSpPr>
        <p:spPr>
          <a:xfrm>
            <a:off x="415276" y="4675360"/>
            <a:ext cx="2030212" cy="296837"/>
          </a:xfrm>
          <a:prstGeom prst="rect">
            <a:avLst/>
          </a:prstGeom>
        </p:spPr>
        <p:txBody>
          <a:bodyPr/>
          <a:lstStyle>
            <a:lvl1pPr marL="0" indent="0">
              <a:buNone/>
              <a:defRPr sz="1600" i="0">
                <a:solidFill>
                  <a:schemeClr val="bg1"/>
                </a:solidFill>
                <a:latin typeface="Lato" panose="020F0502020204030203" pitchFamily="34" charset="0"/>
              </a:defRPr>
            </a:lvl1pPr>
          </a:lstStyle>
          <a:p>
            <a:pPr lvl="0"/>
            <a:r>
              <a:rPr lang="en-GB" dirty="0"/>
              <a:t>Job Title Here</a:t>
            </a:r>
          </a:p>
        </p:txBody>
      </p:sp>
      <p:sp>
        <p:nvSpPr>
          <p:cNvPr id="12" name="Text Placeholder 13">
            <a:extLst>
              <a:ext uri="{FF2B5EF4-FFF2-40B4-BE49-F238E27FC236}">
                <a16:creationId xmlns:a16="http://schemas.microsoft.com/office/drawing/2014/main" id="{B4D53D04-A8F0-DD61-9E98-13ECD598C9E9}"/>
              </a:ext>
            </a:extLst>
          </p:cNvPr>
          <p:cNvSpPr>
            <a:spLocks noGrp="1"/>
          </p:cNvSpPr>
          <p:nvPr>
            <p:ph type="body" sz="quarter" idx="20" hasCustomPrompt="1"/>
          </p:nvPr>
        </p:nvSpPr>
        <p:spPr>
          <a:xfrm>
            <a:off x="415276" y="4991320"/>
            <a:ext cx="2030212" cy="298979"/>
          </a:xfrm>
          <a:prstGeom prst="rect">
            <a:avLst/>
          </a:prstGeom>
        </p:spPr>
        <p:txBody>
          <a:bodyPr/>
          <a:lstStyle>
            <a:lvl1pPr marL="0" indent="0">
              <a:buNone/>
              <a:defRPr sz="1200" i="0">
                <a:solidFill>
                  <a:schemeClr val="bg1"/>
                </a:solidFill>
                <a:latin typeface="Lato" panose="020F0502020204030203" pitchFamily="34" charset="0"/>
              </a:defRPr>
            </a:lvl1pPr>
          </a:lstStyle>
          <a:p>
            <a:pPr lvl="0"/>
            <a:r>
              <a:rPr lang="en-GB" dirty="0"/>
              <a:t>Institution Here</a:t>
            </a:r>
          </a:p>
        </p:txBody>
      </p:sp>
      <p:sp>
        <p:nvSpPr>
          <p:cNvPr id="13" name="Text Placeholder 29">
            <a:extLst>
              <a:ext uri="{FF2B5EF4-FFF2-40B4-BE49-F238E27FC236}">
                <a16:creationId xmlns:a16="http://schemas.microsoft.com/office/drawing/2014/main" id="{64E6AEED-B117-C631-87FD-046D06049025}"/>
              </a:ext>
            </a:extLst>
          </p:cNvPr>
          <p:cNvSpPr>
            <a:spLocks noGrp="1"/>
          </p:cNvSpPr>
          <p:nvPr>
            <p:ph type="body" sz="quarter" idx="37" hasCustomPrompt="1"/>
          </p:nvPr>
        </p:nvSpPr>
        <p:spPr>
          <a:xfrm>
            <a:off x="415276" y="369833"/>
            <a:ext cx="5816378" cy="639366"/>
          </a:xfrm>
          <a:prstGeom prst="rect">
            <a:avLst/>
          </a:prstGeom>
        </p:spPr>
        <p:txBody>
          <a:bodyPr/>
          <a:lstStyle>
            <a:lvl1pPr marL="0" indent="0">
              <a:buNone/>
              <a:defRPr sz="4400">
                <a:solidFill>
                  <a:schemeClr val="bg1"/>
                </a:solidFill>
                <a:latin typeface="Lato Black" panose="020F0A02020204030203" pitchFamily="34" charset="0"/>
              </a:defRPr>
            </a:lvl1pPr>
          </a:lstStyle>
          <a:p>
            <a:pPr lvl="0"/>
            <a:r>
              <a:rPr lang="en-GB" dirty="0"/>
              <a:t>TITLE HERE</a:t>
            </a:r>
          </a:p>
        </p:txBody>
      </p:sp>
      <p:sp>
        <p:nvSpPr>
          <p:cNvPr id="14" name="Text Placeholder 29">
            <a:extLst>
              <a:ext uri="{FF2B5EF4-FFF2-40B4-BE49-F238E27FC236}">
                <a16:creationId xmlns:a16="http://schemas.microsoft.com/office/drawing/2014/main" id="{BD435BED-3355-BB82-612B-24CBEA5909D9}"/>
              </a:ext>
            </a:extLst>
          </p:cNvPr>
          <p:cNvSpPr>
            <a:spLocks noGrp="1"/>
          </p:cNvSpPr>
          <p:nvPr>
            <p:ph type="body" sz="quarter" idx="38" hasCustomPrompt="1"/>
          </p:nvPr>
        </p:nvSpPr>
        <p:spPr>
          <a:xfrm>
            <a:off x="415276" y="1293588"/>
            <a:ext cx="5816378" cy="386932"/>
          </a:xfrm>
          <a:prstGeom prst="rect">
            <a:avLst/>
          </a:prstGeom>
        </p:spPr>
        <p:txBody>
          <a:bodyPr/>
          <a:lstStyle>
            <a:lvl1pPr marL="0" indent="0">
              <a:buNone/>
              <a:defRPr sz="2400" i="1">
                <a:solidFill>
                  <a:schemeClr val="bg1"/>
                </a:solidFill>
                <a:latin typeface="Lato" panose="020F0502020204030203" pitchFamily="34" charset="0"/>
              </a:defRPr>
            </a:lvl1pPr>
          </a:lstStyle>
          <a:p>
            <a:pPr lvl="0"/>
            <a:r>
              <a:rPr lang="en-GB" dirty="0"/>
              <a:t>TYPE ‘MEET OUR PANEL’ HERE</a:t>
            </a:r>
          </a:p>
        </p:txBody>
      </p:sp>
      <p:sp>
        <p:nvSpPr>
          <p:cNvPr id="15" name="Picture Placeholder 3">
            <a:extLst>
              <a:ext uri="{FF2B5EF4-FFF2-40B4-BE49-F238E27FC236}">
                <a16:creationId xmlns:a16="http://schemas.microsoft.com/office/drawing/2014/main" id="{9F31AEA6-D7B1-0C8B-C3A0-3B58FD4EE7F3}"/>
              </a:ext>
            </a:extLst>
          </p:cNvPr>
          <p:cNvSpPr>
            <a:spLocks noGrp="1"/>
          </p:cNvSpPr>
          <p:nvPr>
            <p:ph type="pic" sz="quarter" idx="39"/>
          </p:nvPr>
        </p:nvSpPr>
        <p:spPr>
          <a:xfrm>
            <a:off x="2747956" y="2496483"/>
            <a:ext cx="2030212" cy="1892621"/>
          </a:xfrm>
          <a:prstGeom prst="rect">
            <a:avLst/>
          </a:prstGeom>
        </p:spPr>
        <p:txBody>
          <a:bodyPr/>
          <a:lstStyle/>
          <a:p>
            <a:r>
              <a:rPr lang="en-US"/>
              <a:t>Click icon to add picture</a:t>
            </a:r>
            <a:endParaRPr lang="en-GB"/>
          </a:p>
        </p:txBody>
      </p:sp>
      <p:sp>
        <p:nvSpPr>
          <p:cNvPr id="16" name="Text Placeholder 13">
            <a:extLst>
              <a:ext uri="{FF2B5EF4-FFF2-40B4-BE49-F238E27FC236}">
                <a16:creationId xmlns:a16="http://schemas.microsoft.com/office/drawing/2014/main" id="{2A8342AE-6E73-A9EA-A332-443353064909}"/>
              </a:ext>
            </a:extLst>
          </p:cNvPr>
          <p:cNvSpPr>
            <a:spLocks noGrp="1"/>
          </p:cNvSpPr>
          <p:nvPr>
            <p:ph type="body" sz="quarter" idx="40" hasCustomPrompt="1"/>
          </p:nvPr>
        </p:nvSpPr>
        <p:spPr>
          <a:xfrm>
            <a:off x="2747956" y="4391246"/>
            <a:ext cx="2030212" cy="296837"/>
          </a:xfrm>
          <a:prstGeom prst="rect">
            <a:avLst/>
          </a:prstGeom>
        </p:spPr>
        <p:txBody>
          <a:bodyPr/>
          <a:lstStyle>
            <a:lvl1pPr marL="0" indent="0">
              <a:buNone/>
              <a:defRPr sz="1600" i="0">
                <a:solidFill>
                  <a:srgbClr val="6BDBED"/>
                </a:solidFill>
                <a:latin typeface="Lato" panose="020F0502020204030203" pitchFamily="34" charset="0"/>
              </a:defRPr>
            </a:lvl1pPr>
          </a:lstStyle>
          <a:p>
            <a:pPr lvl="0"/>
            <a:r>
              <a:rPr lang="en-GB" dirty="0"/>
              <a:t>Name Here</a:t>
            </a:r>
          </a:p>
        </p:txBody>
      </p:sp>
      <p:sp>
        <p:nvSpPr>
          <p:cNvPr id="17" name="Text Placeholder 13">
            <a:extLst>
              <a:ext uri="{FF2B5EF4-FFF2-40B4-BE49-F238E27FC236}">
                <a16:creationId xmlns:a16="http://schemas.microsoft.com/office/drawing/2014/main" id="{05CFE156-3607-D39E-863E-A7F172B639B2}"/>
              </a:ext>
            </a:extLst>
          </p:cNvPr>
          <p:cNvSpPr>
            <a:spLocks noGrp="1"/>
          </p:cNvSpPr>
          <p:nvPr>
            <p:ph type="body" sz="quarter" idx="41" hasCustomPrompt="1"/>
          </p:nvPr>
        </p:nvSpPr>
        <p:spPr>
          <a:xfrm>
            <a:off x="2747956" y="4690225"/>
            <a:ext cx="2030212" cy="296837"/>
          </a:xfrm>
          <a:prstGeom prst="rect">
            <a:avLst/>
          </a:prstGeom>
        </p:spPr>
        <p:txBody>
          <a:bodyPr/>
          <a:lstStyle>
            <a:lvl1pPr marL="0" indent="0">
              <a:buNone/>
              <a:defRPr sz="1600" i="0">
                <a:solidFill>
                  <a:schemeClr val="bg1"/>
                </a:solidFill>
                <a:latin typeface="Lato" panose="020F0502020204030203" pitchFamily="34" charset="0"/>
              </a:defRPr>
            </a:lvl1pPr>
          </a:lstStyle>
          <a:p>
            <a:pPr lvl="0"/>
            <a:r>
              <a:rPr lang="en-GB" dirty="0"/>
              <a:t>Job Title Here</a:t>
            </a:r>
          </a:p>
        </p:txBody>
      </p:sp>
      <p:sp>
        <p:nvSpPr>
          <p:cNvPr id="18" name="Text Placeholder 13">
            <a:extLst>
              <a:ext uri="{FF2B5EF4-FFF2-40B4-BE49-F238E27FC236}">
                <a16:creationId xmlns:a16="http://schemas.microsoft.com/office/drawing/2014/main" id="{B069C5D6-D092-DD43-8ECE-8CD961FD921B}"/>
              </a:ext>
            </a:extLst>
          </p:cNvPr>
          <p:cNvSpPr>
            <a:spLocks noGrp="1"/>
          </p:cNvSpPr>
          <p:nvPr>
            <p:ph type="body" sz="quarter" idx="42" hasCustomPrompt="1"/>
          </p:nvPr>
        </p:nvSpPr>
        <p:spPr>
          <a:xfrm>
            <a:off x="2747956" y="5006185"/>
            <a:ext cx="2030212" cy="298979"/>
          </a:xfrm>
          <a:prstGeom prst="rect">
            <a:avLst/>
          </a:prstGeom>
        </p:spPr>
        <p:txBody>
          <a:bodyPr/>
          <a:lstStyle>
            <a:lvl1pPr marL="0" indent="0">
              <a:buNone/>
              <a:defRPr sz="1200" i="0">
                <a:solidFill>
                  <a:schemeClr val="bg1"/>
                </a:solidFill>
                <a:latin typeface="Lato" panose="020F0502020204030203" pitchFamily="34" charset="0"/>
              </a:defRPr>
            </a:lvl1pPr>
          </a:lstStyle>
          <a:p>
            <a:pPr lvl="0"/>
            <a:r>
              <a:rPr lang="en-GB" dirty="0"/>
              <a:t>Institution Here</a:t>
            </a:r>
          </a:p>
        </p:txBody>
      </p:sp>
      <p:sp>
        <p:nvSpPr>
          <p:cNvPr id="19" name="Picture Placeholder 3">
            <a:extLst>
              <a:ext uri="{FF2B5EF4-FFF2-40B4-BE49-F238E27FC236}">
                <a16:creationId xmlns:a16="http://schemas.microsoft.com/office/drawing/2014/main" id="{4329B093-1298-B338-3334-CEE8A118439D}"/>
              </a:ext>
            </a:extLst>
          </p:cNvPr>
          <p:cNvSpPr>
            <a:spLocks noGrp="1"/>
          </p:cNvSpPr>
          <p:nvPr>
            <p:ph type="pic" sz="quarter" idx="43"/>
          </p:nvPr>
        </p:nvSpPr>
        <p:spPr>
          <a:xfrm>
            <a:off x="5097145" y="2496483"/>
            <a:ext cx="2030212" cy="1892621"/>
          </a:xfrm>
          <a:prstGeom prst="rect">
            <a:avLst/>
          </a:prstGeom>
        </p:spPr>
        <p:txBody>
          <a:bodyPr/>
          <a:lstStyle/>
          <a:p>
            <a:r>
              <a:rPr lang="en-US"/>
              <a:t>Click icon to add picture</a:t>
            </a:r>
            <a:endParaRPr lang="en-GB"/>
          </a:p>
        </p:txBody>
      </p:sp>
      <p:sp>
        <p:nvSpPr>
          <p:cNvPr id="20" name="Text Placeholder 13">
            <a:extLst>
              <a:ext uri="{FF2B5EF4-FFF2-40B4-BE49-F238E27FC236}">
                <a16:creationId xmlns:a16="http://schemas.microsoft.com/office/drawing/2014/main" id="{AC05BF9D-05F9-97F5-2EC6-4EAEF4953D23}"/>
              </a:ext>
            </a:extLst>
          </p:cNvPr>
          <p:cNvSpPr>
            <a:spLocks noGrp="1"/>
          </p:cNvSpPr>
          <p:nvPr>
            <p:ph type="body" sz="quarter" idx="44" hasCustomPrompt="1"/>
          </p:nvPr>
        </p:nvSpPr>
        <p:spPr>
          <a:xfrm>
            <a:off x="5097145" y="4391246"/>
            <a:ext cx="2030212" cy="296837"/>
          </a:xfrm>
          <a:prstGeom prst="rect">
            <a:avLst/>
          </a:prstGeom>
        </p:spPr>
        <p:txBody>
          <a:bodyPr/>
          <a:lstStyle>
            <a:lvl1pPr marL="0" indent="0">
              <a:buNone/>
              <a:defRPr sz="1600" i="0">
                <a:solidFill>
                  <a:srgbClr val="6BDBED"/>
                </a:solidFill>
                <a:latin typeface="Lato" panose="020F0502020204030203" pitchFamily="34" charset="0"/>
              </a:defRPr>
            </a:lvl1pPr>
          </a:lstStyle>
          <a:p>
            <a:pPr lvl="0"/>
            <a:r>
              <a:rPr lang="en-GB" dirty="0"/>
              <a:t>Name Here</a:t>
            </a:r>
          </a:p>
        </p:txBody>
      </p:sp>
      <p:sp>
        <p:nvSpPr>
          <p:cNvPr id="21" name="Text Placeholder 13">
            <a:extLst>
              <a:ext uri="{FF2B5EF4-FFF2-40B4-BE49-F238E27FC236}">
                <a16:creationId xmlns:a16="http://schemas.microsoft.com/office/drawing/2014/main" id="{9273F7E8-3959-1F90-04A9-DB6E13DDB18D}"/>
              </a:ext>
            </a:extLst>
          </p:cNvPr>
          <p:cNvSpPr>
            <a:spLocks noGrp="1"/>
          </p:cNvSpPr>
          <p:nvPr>
            <p:ph type="body" sz="quarter" idx="45" hasCustomPrompt="1"/>
          </p:nvPr>
        </p:nvSpPr>
        <p:spPr>
          <a:xfrm>
            <a:off x="5097145" y="4690225"/>
            <a:ext cx="2030212" cy="296837"/>
          </a:xfrm>
          <a:prstGeom prst="rect">
            <a:avLst/>
          </a:prstGeom>
        </p:spPr>
        <p:txBody>
          <a:bodyPr/>
          <a:lstStyle>
            <a:lvl1pPr marL="0" indent="0">
              <a:buNone/>
              <a:defRPr sz="1600" i="0">
                <a:solidFill>
                  <a:schemeClr val="bg1"/>
                </a:solidFill>
                <a:latin typeface="Lato" panose="020F0502020204030203" pitchFamily="34" charset="0"/>
              </a:defRPr>
            </a:lvl1pPr>
          </a:lstStyle>
          <a:p>
            <a:pPr lvl="0"/>
            <a:r>
              <a:rPr lang="en-GB" dirty="0"/>
              <a:t>Job Title Here</a:t>
            </a:r>
          </a:p>
        </p:txBody>
      </p:sp>
      <p:sp>
        <p:nvSpPr>
          <p:cNvPr id="22" name="Text Placeholder 13">
            <a:extLst>
              <a:ext uri="{FF2B5EF4-FFF2-40B4-BE49-F238E27FC236}">
                <a16:creationId xmlns:a16="http://schemas.microsoft.com/office/drawing/2014/main" id="{C01677FE-AB60-D41C-2CF1-6C479200403A}"/>
              </a:ext>
            </a:extLst>
          </p:cNvPr>
          <p:cNvSpPr>
            <a:spLocks noGrp="1"/>
          </p:cNvSpPr>
          <p:nvPr>
            <p:ph type="body" sz="quarter" idx="46" hasCustomPrompt="1"/>
          </p:nvPr>
        </p:nvSpPr>
        <p:spPr>
          <a:xfrm>
            <a:off x="5097145" y="5006185"/>
            <a:ext cx="2030212" cy="298979"/>
          </a:xfrm>
          <a:prstGeom prst="rect">
            <a:avLst/>
          </a:prstGeom>
        </p:spPr>
        <p:txBody>
          <a:bodyPr/>
          <a:lstStyle>
            <a:lvl1pPr marL="0" indent="0">
              <a:buNone/>
              <a:defRPr sz="1200" i="0">
                <a:solidFill>
                  <a:schemeClr val="bg1"/>
                </a:solidFill>
                <a:latin typeface="Lato" panose="020F0502020204030203" pitchFamily="34" charset="0"/>
              </a:defRPr>
            </a:lvl1pPr>
          </a:lstStyle>
          <a:p>
            <a:pPr lvl="0"/>
            <a:r>
              <a:rPr lang="en-GB" dirty="0"/>
              <a:t>Institution Here</a:t>
            </a:r>
          </a:p>
        </p:txBody>
      </p:sp>
      <p:sp>
        <p:nvSpPr>
          <p:cNvPr id="23" name="Picture Placeholder 3">
            <a:extLst>
              <a:ext uri="{FF2B5EF4-FFF2-40B4-BE49-F238E27FC236}">
                <a16:creationId xmlns:a16="http://schemas.microsoft.com/office/drawing/2014/main" id="{51784F2E-B9F3-A4C9-3C25-C31A5EC37EFA}"/>
              </a:ext>
            </a:extLst>
          </p:cNvPr>
          <p:cNvSpPr>
            <a:spLocks noGrp="1"/>
          </p:cNvSpPr>
          <p:nvPr>
            <p:ph type="pic" sz="quarter" idx="47"/>
          </p:nvPr>
        </p:nvSpPr>
        <p:spPr>
          <a:xfrm>
            <a:off x="7391401" y="2477973"/>
            <a:ext cx="2030212" cy="1892621"/>
          </a:xfrm>
          <a:prstGeom prst="rect">
            <a:avLst/>
          </a:prstGeom>
        </p:spPr>
        <p:txBody>
          <a:bodyPr/>
          <a:lstStyle/>
          <a:p>
            <a:r>
              <a:rPr lang="en-US"/>
              <a:t>Click icon to add picture</a:t>
            </a:r>
            <a:endParaRPr lang="en-GB"/>
          </a:p>
        </p:txBody>
      </p:sp>
      <p:sp>
        <p:nvSpPr>
          <p:cNvPr id="24" name="Text Placeholder 13">
            <a:extLst>
              <a:ext uri="{FF2B5EF4-FFF2-40B4-BE49-F238E27FC236}">
                <a16:creationId xmlns:a16="http://schemas.microsoft.com/office/drawing/2014/main" id="{ACF66077-3EC1-6B07-2D56-3C060692CAC1}"/>
              </a:ext>
            </a:extLst>
          </p:cNvPr>
          <p:cNvSpPr>
            <a:spLocks noGrp="1"/>
          </p:cNvSpPr>
          <p:nvPr>
            <p:ph type="body" sz="quarter" idx="48" hasCustomPrompt="1"/>
          </p:nvPr>
        </p:nvSpPr>
        <p:spPr>
          <a:xfrm>
            <a:off x="7391401" y="4372736"/>
            <a:ext cx="2030212" cy="296837"/>
          </a:xfrm>
          <a:prstGeom prst="rect">
            <a:avLst/>
          </a:prstGeom>
        </p:spPr>
        <p:txBody>
          <a:bodyPr/>
          <a:lstStyle>
            <a:lvl1pPr marL="0" indent="0">
              <a:buNone/>
              <a:defRPr sz="1600" i="0">
                <a:solidFill>
                  <a:srgbClr val="6BDBED"/>
                </a:solidFill>
                <a:latin typeface="Lato" panose="020F0502020204030203" pitchFamily="34" charset="0"/>
              </a:defRPr>
            </a:lvl1pPr>
          </a:lstStyle>
          <a:p>
            <a:pPr lvl="0"/>
            <a:r>
              <a:rPr lang="en-GB" dirty="0"/>
              <a:t>Name Here</a:t>
            </a:r>
          </a:p>
        </p:txBody>
      </p:sp>
      <p:sp>
        <p:nvSpPr>
          <p:cNvPr id="25" name="Text Placeholder 13">
            <a:extLst>
              <a:ext uri="{FF2B5EF4-FFF2-40B4-BE49-F238E27FC236}">
                <a16:creationId xmlns:a16="http://schemas.microsoft.com/office/drawing/2014/main" id="{C20B815C-08D3-897D-04D3-30747F1D9B57}"/>
              </a:ext>
            </a:extLst>
          </p:cNvPr>
          <p:cNvSpPr>
            <a:spLocks noGrp="1"/>
          </p:cNvSpPr>
          <p:nvPr>
            <p:ph type="body" sz="quarter" idx="49" hasCustomPrompt="1"/>
          </p:nvPr>
        </p:nvSpPr>
        <p:spPr>
          <a:xfrm>
            <a:off x="7391401" y="4671715"/>
            <a:ext cx="2030212" cy="296837"/>
          </a:xfrm>
          <a:prstGeom prst="rect">
            <a:avLst/>
          </a:prstGeom>
        </p:spPr>
        <p:txBody>
          <a:bodyPr/>
          <a:lstStyle>
            <a:lvl1pPr marL="0" indent="0">
              <a:buNone/>
              <a:defRPr sz="1600" i="0">
                <a:solidFill>
                  <a:schemeClr val="bg1"/>
                </a:solidFill>
                <a:latin typeface="Lato" panose="020F0502020204030203" pitchFamily="34" charset="0"/>
              </a:defRPr>
            </a:lvl1pPr>
          </a:lstStyle>
          <a:p>
            <a:pPr lvl="0"/>
            <a:r>
              <a:rPr lang="en-GB" dirty="0"/>
              <a:t>Job Title Here</a:t>
            </a:r>
          </a:p>
        </p:txBody>
      </p:sp>
      <p:sp>
        <p:nvSpPr>
          <p:cNvPr id="26" name="Text Placeholder 13">
            <a:extLst>
              <a:ext uri="{FF2B5EF4-FFF2-40B4-BE49-F238E27FC236}">
                <a16:creationId xmlns:a16="http://schemas.microsoft.com/office/drawing/2014/main" id="{7518985D-E250-AA77-9D4C-17EE1EFDE3C6}"/>
              </a:ext>
            </a:extLst>
          </p:cNvPr>
          <p:cNvSpPr>
            <a:spLocks noGrp="1"/>
          </p:cNvSpPr>
          <p:nvPr>
            <p:ph type="body" sz="quarter" idx="50" hasCustomPrompt="1"/>
          </p:nvPr>
        </p:nvSpPr>
        <p:spPr>
          <a:xfrm>
            <a:off x="7391401" y="4987675"/>
            <a:ext cx="2030212" cy="298979"/>
          </a:xfrm>
          <a:prstGeom prst="rect">
            <a:avLst/>
          </a:prstGeom>
        </p:spPr>
        <p:txBody>
          <a:bodyPr/>
          <a:lstStyle>
            <a:lvl1pPr marL="0" indent="0">
              <a:buNone/>
              <a:defRPr sz="1200" i="0">
                <a:solidFill>
                  <a:schemeClr val="bg1"/>
                </a:solidFill>
                <a:latin typeface="Lato" panose="020F0502020204030203" pitchFamily="34" charset="0"/>
              </a:defRPr>
            </a:lvl1pPr>
          </a:lstStyle>
          <a:p>
            <a:pPr lvl="0"/>
            <a:r>
              <a:rPr lang="en-GB" dirty="0"/>
              <a:t>Institution Here</a:t>
            </a:r>
          </a:p>
        </p:txBody>
      </p:sp>
      <p:sp>
        <p:nvSpPr>
          <p:cNvPr id="27" name="Picture Placeholder 3">
            <a:extLst>
              <a:ext uri="{FF2B5EF4-FFF2-40B4-BE49-F238E27FC236}">
                <a16:creationId xmlns:a16="http://schemas.microsoft.com/office/drawing/2014/main" id="{F25027E2-6440-9281-0B6E-3E1E169CB49B}"/>
              </a:ext>
            </a:extLst>
          </p:cNvPr>
          <p:cNvSpPr>
            <a:spLocks noGrp="1"/>
          </p:cNvSpPr>
          <p:nvPr>
            <p:ph type="pic" sz="quarter" idx="51"/>
          </p:nvPr>
        </p:nvSpPr>
        <p:spPr>
          <a:xfrm>
            <a:off x="9724081" y="2482689"/>
            <a:ext cx="2030212" cy="1892621"/>
          </a:xfrm>
          <a:prstGeom prst="rect">
            <a:avLst/>
          </a:prstGeom>
        </p:spPr>
        <p:txBody>
          <a:bodyPr/>
          <a:lstStyle/>
          <a:p>
            <a:r>
              <a:rPr lang="en-US"/>
              <a:t>Click icon to add picture</a:t>
            </a:r>
            <a:endParaRPr lang="en-GB"/>
          </a:p>
        </p:txBody>
      </p:sp>
      <p:sp>
        <p:nvSpPr>
          <p:cNvPr id="28" name="Text Placeholder 13">
            <a:extLst>
              <a:ext uri="{FF2B5EF4-FFF2-40B4-BE49-F238E27FC236}">
                <a16:creationId xmlns:a16="http://schemas.microsoft.com/office/drawing/2014/main" id="{2B511FE5-D198-DDF4-92B2-247CF1ED4AF9}"/>
              </a:ext>
            </a:extLst>
          </p:cNvPr>
          <p:cNvSpPr>
            <a:spLocks noGrp="1"/>
          </p:cNvSpPr>
          <p:nvPr>
            <p:ph type="body" sz="quarter" idx="52" hasCustomPrompt="1"/>
          </p:nvPr>
        </p:nvSpPr>
        <p:spPr>
          <a:xfrm>
            <a:off x="9724081" y="4377452"/>
            <a:ext cx="2030212" cy="296837"/>
          </a:xfrm>
          <a:prstGeom prst="rect">
            <a:avLst/>
          </a:prstGeom>
        </p:spPr>
        <p:txBody>
          <a:bodyPr/>
          <a:lstStyle>
            <a:lvl1pPr marL="0" indent="0">
              <a:buNone/>
              <a:defRPr sz="1600" i="0">
                <a:solidFill>
                  <a:srgbClr val="6BDBED"/>
                </a:solidFill>
                <a:latin typeface="Lato" panose="020F0502020204030203" pitchFamily="34" charset="0"/>
              </a:defRPr>
            </a:lvl1pPr>
          </a:lstStyle>
          <a:p>
            <a:pPr lvl="0"/>
            <a:r>
              <a:rPr lang="en-GB" dirty="0"/>
              <a:t>Name Here</a:t>
            </a:r>
          </a:p>
        </p:txBody>
      </p:sp>
      <p:sp>
        <p:nvSpPr>
          <p:cNvPr id="29" name="Text Placeholder 13">
            <a:extLst>
              <a:ext uri="{FF2B5EF4-FFF2-40B4-BE49-F238E27FC236}">
                <a16:creationId xmlns:a16="http://schemas.microsoft.com/office/drawing/2014/main" id="{A5D7A06B-1AAB-1AE2-1CAB-AC4B15297C0C}"/>
              </a:ext>
            </a:extLst>
          </p:cNvPr>
          <p:cNvSpPr>
            <a:spLocks noGrp="1"/>
          </p:cNvSpPr>
          <p:nvPr>
            <p:ph type="body" sz="quarter" idx="53" hasCustomPrompt="1"/>
          </p:nvPr>
        </p:nvSpPr>
        <p:spPr>
          <a:xfrm>
            <a:off x="9724081" y="4676431"/>
            <a:ext cx="2030212" cy="296837"/>
          </a:xfrm>
          <a:prstGeom prst="rect">
            <a:avLst/>
          </a:prstGeom>
        </p:spPr>
        <p:txBody>
          <a:bodyPr/>
          <a:lstStyle>
            <a:lvl1pPr marL="0" indent="0">
              <a:buNone/>
              <a:defRPr sz="1600" i="0">
                <a:solidFill>
                  <a:schemeClr val="bg1"/>
                </a:solidFill>
                <a:latin typeface="Lato" panose="020F0502020204030203" pitchFamily="34" charset="0"/>
              </a:defRPr>
            </a:lvl1pPr>
          </a:lstStyle>
          <a:p>
            <a:pPr lvl="0"/>
            <a:r>
              <a:rPr lang="en-GB" dirty="0"/>
              <a:t>Job Title Here</a:t>
            </a:r>
          </a:p>
        </p:txBody>
      </p:sp>
      <p:sp>
        <p:nvSpPr>
          <p:cNvPr id="30" name="Text Placeholder 13">
            <a:extLst>
              <a:ext uri="{FF2B5EF4-FFF2-40B4-BE49-F238E27FC236}">
                <a16:creationId xmlns:a16="http://schemas.microsoft.com/office/drawing/2014/main" id="{0B2105FE-25CB-5341-B04A-6D83E32A0B53}"/>
              </a:ext>
            </a:extLst>
          </p:cNvPr>
          <p:cNvSpPr>
            <a:spLocks noGrp="1"/>
          </p:cNvSpPr>
          <p:nvPr>
            <p:ph type="body" sz="quarter" idx="54" hasCustomPrompt="1"/>
          </p:nvPr>
        </p:nvSpPr>
        <p:spPr>
          <a:xfrm>
            <a:off x="9724081" y="4992391"/>
            <a:ext cx="2030212" cy="298979"/>
          </a:xfrm>
          <a:prstGeom prst="rect">
            <a:avLst/>
          </a:prstGeom>
        </p:spPr>
        <p:txBody>
          <a:bodyPr/>
          <a:lstStyle>
            <a:lvl1pPr marL="0" indent="0">
              <a:buNone/>
              <a:defRPr sz="1200" i="0">
                <a:solidFill>
                  <a:schemeClr val="bg1"/>
                </a:solidFill>
                <a:latin typeface="Lato" panose="020F0502020204030203" pitchFamily="34" charset="0"/>
              </a:defRPr>
            </a:lvl1pPr>
          </a:lstStyle>
          <a:p>
            <a:pPr lvl="0"/>
            <a:r>
              <a:rPr lang="en-GB" dirty="0"/>
              <a:t>Institution Here</a:t>
            </a:r>
          </a:p>
        </p:txBody>
      </p:sp>
      <p:sp>
        <p:nvSpPr>
          <p:cNvPr id="31" name="TextBox 30">
            <a:extLst>
              <a:ext uri="{FF2B5EF4-FFF2-40B4-BE49-F238E27FC236}">
                <a16:creationId xmlns:a16="http://schemas.microsoft.com/office/drawing/2014/main" id="{41CF366E-6A27-FC41-CB35-C4295A95DF88}"/>
              </a:ext>
            </a:extLst>
          </p:cNvPr>
          <p:cNvSpPr txBox="1"/>
          <p:nvPr userDrawn="1"/>
        </p:nvSpPr>
        <p:spPr>
          <a:xfrm>
            <a:off x="4261884" y="6596390"/>
            <a:ext cx="3668233" cy="261610"/>
          </a:xfrm>
          <a:prstGeom prst="rect">
            <a:avLst/>
          </a:prstGeom>
          <a:noFill/>
        </p:spPr>
        <p:txBody>
          <a:bodyPr wrap="square" rtlCol="0">
            <a:spAutoFit/>
          </a:bodyPr>
          <a:lstStyle/>
          <a:p>
            <a:pPr algn="ctr"/>
            <a:r>
              <a:rPr lang="en-GB" sz="1100" dirty="0">
                <a:solidFill>
                  <a:schemeClr val="bg1"/>
                </a:solidFill>
                <a:latin typeface="Lato" panose="020F0502020204030203" pitchFamily="34" charset="0"/>
              </a:rPr>
              <a:t>www.sums.org.uk</a:t>
            </a:r>
          </a:p>
        </p:txBody>
      </p:sp>
      <p:grpSp>
        <p:nvGrpSpPr>
          <p:cNvPr id="34" name="Group 33">
            <a:extLst>
              <a:ext uri="{FF2B5EF4-FFF2-40B4-BE49-F238E27FC236}">
                <a16:creationId xmlns:a16="http://schemas.microsoft.com/office/drawing/2014/main" id="{625EF798-9E64-8A0C-972A-FEA8D079FE8E}"/>
              </a:ext>
            </a:extLst>
          </p:cNvPr>
          <p:cNvGrpSpPr/>
          <p:nvPr userDrawn="1"/>
        </p:nvGrpSpPr>
        <p:grpSpPr>
          <a:xfrm>
            <a:off x="11052809" y="194310"/>
            <a:ext cx="939165" cy="933450"/>
            <a:chOff x="10029809" y="196202"/>
            <a:chExt cx="931806" cy="929649"/>
          </a:xfrm>
        </p:grpSpPr>
        <p:sp>
          <p:nvSpPr>
            <p:cNvPr id="35" name="Rectangle 34">
              <a:extLst>
                <a:ext uri="{FF2B5EF4-FFF2-40B4-BE49-F238E27FC236}">
                  <a16:creationId xmlns:a16="http://schemas.microsoft.com/office/drawing/2014/main" id="{920FDD73-89C5-6F12-A9EF-753B8B1DD0F0}"/>
                </a:ext>
              </a:extLst>
            </p:cNvPr>
            <p:cNvSpPr/>
            <p:nvPr/>
          </p:nvSpPr>
          <p:spPr>
            <a:xfrm>
              <a:off x="10029809" y="196202"/>
              <a:ext cx="931806" cy="929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00DC8AE4-BB9C-E8D7-D550-3054DE1AD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747" y="787295"/>
              <a:ext cx="781159" cy="314369"/>
            </a:xfrm>
            <a:prstGeom prst="rect">
              <a:avLst/>
            </a:prstGeom>
          </p:spPr>
        </p:pic>
      </p:grpSp>
    </p:spTree>
    <p:extLst>
      <p:ext uri="{BB962C8B-B14F-4D97-AF65-F5344CB8AC3E}">
        <p14:creationId xmlns:p14="http://schemas.microsoft.com/office/powerpoint/2010/main" val="84134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descr="A large building with trees in front of it&#10;&#10;Description automatically generated with medium confidence">
            <a:extLst>
              <a:ext uri="{FF2B5EF4-FFF2-40B4-BE49-F238E27FC236}">
                <a16:creationId xmlns:a16="http://schemas.microsoft.com/office/drawing/2014/main" id="{8A3A52F9-08E0-D262-48D9-9CEF0C1E08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E13B6839-AF63-F009-F325-1DA284A0CC68}"/>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6AEA073E-53DA-8937-98D4-3DAA5C34BD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FD5973-CD53-43A4-CE58-2A96EB0872E1}"/>
              </a:ext>
            </a:extLst>
          </p:cNvPr>
          <p:cNvSpPr>
            <a:spLocks noGrp="1"/>
          </p:cNvSpPr>
          <p:nvPr>
            <p:ph type="sldNum" sz="quarter" idx="12"/>
          </p:nvPr>
        </p:nvSpPr>
        <p:spPr/>
        <p:txBody>
          <a:bodyPr/>
          <a:lstStyle/>
          <a:p>
            <a:fld id="{142E737F-D65D-4407-A3CF-170EE504B38F}" type="slidenum">
              <a:rPr lang="en-GB" smtClean="0"/>
              <a:pPr/>
              <a:t>‹#›</a:t>
            </a:fld>
            <a:endParaRPr lang="en-GB"/>
          </a:p>
        </p:txBody>
      </p:sp>
      <p:sp>
        <p:nvSpPr>
          <p:cNvPr id="8" name="Rectangle 7">
            <a:extLst>
              <a:ext uri="{FF2B5EF4-FFF2-40B4-BE49-F238E27FC236}">
                <a16:creationId xmlns:a16="http://schemas.microsoft.com/office/drawing/2014/main" id="{CFF903F7-4758-58E7-981A-5D63DC14E1FA}"/>
              </a:ext>
            </a:extLst>
          </p:cNvPr>
          <p:cNvSpPr/>
          <p:nvPr userDrawn="1"/>
        </p:nvSpPr>
        <p:spPr>
          <a:xfrm>
            <a:off x="1924493" y="2147777"/>
            <a:ext cx="5858540" cy="1371600"/>
          </a:xfrm>
          <a:prstGeom prst="rect">
            <a:avLst/>
          </a:prstGeom>
          <a:solidFill>
            <a:srgbClr val="00537F"/>
          </a:solidFill>
          <a:ln>
            <a:solidFill>
              <a:srgbClr val="005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5">
            <a:extLst>
              <a:ext uri="{FF2B5EF4-FFF2-40B4-BE49-F238E27FC236}">
                <a16:creationId xmlns:a16="http://schemas.microsoft.com/office/drawing/2014/main" id="{94D09C8D-664D-9EA7-7C2D-DF8C2B8EAB89}"/>
              </a:ext>
            </a:extLst>
          </p:cNvPr>
          <p:cNvSpPr>
            <a:spLocks noGrp="1"/>
          </p:cNvSpPr>
          <p:nvPr>
            <p:ph type="body" sz="quarter" idx="13" hasCustomPrompt="1"/>
          </p:nvPr>
        </p:nvSpPr>
        <p:spPr>
          <a:xfrm>
            <a:off x="2084388" y="2297112"/>
            <a:ext cx="5443537" cy="1080000"/>
          </a:xfrm>
          <a:prstGeom prst="rect">
            <a:avLst/>
          </a:prstGeom>
          <a:noFill/>
        </p:spPr>
        <p:txBody>
          <a:bodyPr/>
          <a:lstStyle>
            <a:lvl1pPr marL="0" indent="0">
              <a:buNone/>
              <a:defRPr sz="3600">
                <a:solidFill>
                  <a:schemeClr val="bg1"/>
                </a:solidFill>
                <a:latin typeface="Lato Black" panose="020F0A02020204030203" pitchFamily="34" charset="0"/>
              </a:defRPr>
            </a:lvl1pPr>
          </a:lstStyle>
          <a:p>
            <a:pPr lvl="0"/>
            <a:r>
              <a:rPr lang="en-GB" dirty="0"/>
              <a:t>TITLE HERE</a:t>
            </a:r>
          </a:p>
        </p:txBody>
      </p:sp>
      <p:sp>
        <p:nvSpPr>
          <p:cNvPr id="10" name="TextBox 9">
            <a:extLst>
              <a:ext uri="{FF2B5EF4-FFF2-40B4-BE49-F238E27FC236}">
                <a16:creationId xmlns:a16="http://schemas.microsoft.com/office/drawing/2014/main" id="{5BF738C8-AD91-200A-0B47-2624F193F4DC}"/>
              </a:ext>
            </a:extLst>
          </p:cNvPr>
          <p:cNvSpPr txBox="1"/>
          <p:nvPr userDrawn="1"/>
        </p:nvSpPr>
        <p:spPr>
          <a:xfrm>
            <a:off x="5454503" y="6596390"/>
            <a:ext cx="1282995" cy="261610"/>
          </a:xfrm>
          <a:prstGeom prst="rect">
            <a:avLst/>
          </a:prstGeom>
          <a:noFill/>
        </p:spPr>
        <p:txBody>
          <a:bodyPr wrap="square" rtlCol="0">
            <a:spAutoFit/>
          </a:bodyPr>
          <a:lstStyle/>
          <a:p>
            <a:pPr algn="ctr"/>
            <a:r>
              <a:rPr lang="en-GB" sz="1100" dirty="0">
                <a:solidFill>
                  <a:schemeClr val="bg1"/>
                </a:solidFill>
                <a:latin typeface="Lato" panose="020F0502020204030203" pitchFamily="34" charset="0"/>
              </a:rPr>
              <a:t>www.sums.org.uk</a:t>
            </a:r>
          </a:p>
        </p:txBody>
      </p:sp>
      <p:grpSp>
        <p:nvGrpSpPr>
          <p:cNvPr id="13" name="Group 12">
            <a:extLst>
              <a:ext uri="{FF2B5EF4-FFF2-40B4-BE49-F238E27FC236}">
                <a16:creationId xmlns:a16="http://schemas.microsoft.com/office/drawing/2014/main" id="{7B319565-053F-87DA-3406-06663BD0F618}"/>
              </a:ext>
            </a:extLst>
          </p:cNvPr>
          <p:cNvGrpSpPr/>
          <p:nvPr userDrawn="1"/>
        </p:nvGrpSpPr>
        <p:grpSpPr>
          <a:xfrm>
            <a:off x="11052809" y="194310"/>
            <a:ext cx="939165" cy="933450"/>
            <a:chOff x="10029809" y="196202"/>
            <a:chExt cx="931806" cy="929649"/>
          </a:xfrm>
        </p:grpSpPr>
        <p:sp>
          <p:nvSpPr>
            <p:cNvPr id="14" name="Rectangle 13">
              <a:extLst>
                <a:ext uri="{FF2B5EF4-FFF2-40B4-BE49-F238E27FC236}">
                  <a16:creationId xmlns:a16="http://schemas.microsoft.com/office/drawing/2014/main" id="{FB6E9F2C-3059-A409-77ED-9E5D563E3E84}"/>
                </a:ext>
              </a:extLst>
            </p:cNvPr>
            <p:cNvSpPr/>
            <p:nvPr/>
          </p:nvSpPr>
          <p:spPr>
            <a:xfrm>
              <a:off x="10029809" y="196202"/>
              <a:ext cx="931806" cy="929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A03738FA-7DB3-AC91-9B5F-F4D74B142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747" y="787295"/>
              <a:ext cx="781159" cy="314369"/>
            </a:xfrm>
            <a:prstGeom prst="rect">
              <a:avLst/>
            </a:prstGeom>
          </p:spPr>
        </p:pic>
      </p:grpSp>
    </p:spTree>
    <p:extLst>
      <p:ext uri="{BB962C8B-B14F-4D97-AF65-F5344CB8AC3E}">
        <p14:creationId xmlns:p14="http://schemas.microsoft.com/office/powerpoint/2010/main" val="247504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A picture containing building, brick, outdoor, stone&#10;&#10;Description automatically generated">
            <a:extLst>
              <a:ext uri="{FF2B5EF4-FFF2-40B4-BE49-F238E27FC236}">
                <a16:creationId xmlns:a16="http://schemas.microsoft.com/office/drawing/2014/main" id="{1E51EC87-1D87-DD85-E3B0-1F7B07B5DF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F01F22FF-DAB4-13A7-B65B-E84DFFC0A4EF}"/>
              </a:ext>
            </a:extLst>
          </p:cNvPr>
          <p:cNvSpPr>
            <a:spLocks noGrp="1"/>
          </p:cNvSpPr>
          <p:nvPr>
            <p:ph type="dt" sz="half" idx="10"/>
          </p:nvPr>
        </p:nvSpPr>
        <p:spPr/>
        <p:txBody>
          <a:bodyPr/>
          <a:lstStyle/>
          <a:p>
            <a:fld id="{8B355B95-C971-4952-8CED-BC9FCA388098}" type="datetime1">
              <a:rPr lang="en-GB" smtClean="0"/>
              <a:pPr/>
              <a:t>07/11/2022</a:t>
            </a:fld>
            <a:endParaRPr lang="en-GB"/>
          </a:p>
        </p:txBody>
      </p:sp>
      <p:sp>
        <p:nvSpPr>
          <p:cNvPr id="4" name="Footer Placeholder 3">
            <a:extLst>
              <a:ext uri="{FF2B5EF4-FFF2-40B4-BE49-F238E27FC236}">
                <a16:creationId xmlns:a16="http://schemas.microsoft.com/office/drawing/2014/main" id="{5173E421-8D7C-E208-A85F-9D830CBACD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7EBC93-3F53-F318-3EB1-A06981268163}"/>
              </a:ext>
            </a:extLst>
          </p:cNvPr>
          <p:cNvSpPr>
            <a:spLocks noGrp="1"/>
          </p:cNvSpPr>
          <p:nvPr>
            <p:ph type="sldNum" sz="quarter" idx="12"/>
          </p:nvPr>
        </p:nvSpPr>
        <p:spPr/>
        <p:txBody>
          <a:bodyPr/>
          <a:lstStyle/>
          <a:p>
            <a:fld id="{142E737F-D65D-4407-A3CF-170EE504B38F}" type="slidenum">
              <a:rPr lang="en-GB" smtClean="0"/>
              <a:pPr/>
              <a:t>‹#›</a:t>
            </a:fld>
            <a:endParaRPr lang="en-GB"/>
          </a:p>
        </p:txBody>
      </p:sp>
      <p:sp>
        <p:nvSpPr>
          <p:cNvPr id="8" name="Rectangle 7">
            <a:extLst>
              <a:ext uri="{FF2B5EF4-FFF2-40B4-BE49-F238E27FC236}">
                <a16:creationId xmlns:a16="http://schemas.microsoft.com/office/drawing/2014/main" id="{3463D0BD-9FC1-F167-9530-1E89C89F7379}"/>
              </a:ext>
            </a:extLst>
          </p:cNvPr>
          <p:cNvSpPr/>
          <p:nvPr userDrawn="1"/>
        </p:nvSpPr>
        <p:spPr>
          <a:xfrm>
            <a:off x="5369442" y="1945758"/>
            <a:ext cx="5858540" cy="1371600"/>
          </a:xfrm>
          <a:prstGeom prst="rect">
            <a:avLst/>
          </a:prstGeom>
          <a:solidFill>
            <a:srgbClr val="00537F"/>
          </a:solidFill>
          <a:ln>
            <a:solidFill>
              <a:srgbClr val="005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a:extLst>
              <a:ext uri="{FF2B5EF4-FFF2-40B4-BE49-F238E27FC236}">
                <a16:creationId xmlns:a16="http://schemas.microsoft.com/office/drawing/2014/main" id="{33C9202A-2DCD-51D2-FC3B-CB0C914E3A7D}"/>
              </a:ext>
            </a:extLst>
          </p:cNvPr>
          <p:cNvSpPr>
            <a:spLocks noGrp="1"/>
          </p:cNvSpPr>
          <p:nvPr>
            <p:ph type="body" sz="quarter" idx="13" hasCustomPrompt="1"/>
          </p:nvPr>
        </p:nvSpPr>
        <p:spPr>
          <a:xfrm>
            <a:off x="5529337" y="2095093"/>
            <a:ext cx="5443537" cy="1080000"/>
          </a:xfrm>
          <a:prstGeom prst="rect">
            <a:avLst/>
          </a:prstGeom>
          <a:noFill/>
        </p:spPr>
        <p:txBody>
          <a:bodyPr/>
          <a:lstStyle>
            <a:lvl1pPr marL="0" indent="0" algn="r">
              <a:buNone/>
              <a:defRPr sz="3600">
                <a:solidFill>
                  <a:schemeClr val="bg1"/>
                </a:solidFill>
                <a:latin typeface="Lato Black" panose="020F0A02020204030203" pitchFamily="34" charset="0"/>
              </a:defRPr>
            </a:lvl1pPr>
          </a:lstStyle>
          <a:p>
            <a:pPr lvl="0"/>
            <a:r>
              <a:rPr lang="en-GB" dirty="0"/>
              <a:t>TITLE HERE</a:t>
            </a:r>
          </a:p>
        </p:txBody>
      </p:sp>
      <p:sp>
        <p:nvSpPr>
          <p:cNvPr id="10" name="TextBox 9">
            <a:extLst>
              <a:ext uri="{FF2B5EF4-FFF2-40B4-BE49-F238E27FC236}">
                <a16:creationId xmlns:a16="http://schemas.microsoft.com/office/drawing/2014/main" id="{61858D26-F5D1-12A8-074C-916FDD13082F}"/>
              </a:ext>
            </a:extLst>
          </p:cNvPr>
          <p:cNvSpPr txBox="1"/>
          <p:nvPr userDrawn="1"/>
        </p:nvSpPr>
        <p:spPr>
          <a:xfrm>
            <a:off x="5454503" y="6596390"/>
            <a:ext cx="1282995" cy="261610"/>
          </a:xfrm>
          <a:prstGeom prst="rect">
            <a:avLst/>
          </a:prstGeom>
          <a:noFill/>
        </p:spPr>
        <p:txBody>
          <a:bodyPr wrap="square" rtlCol="0">
            <a:spAutoFit/>
          </a:bodyPr>
          <a:lstStyle/>
          <a:p>
            <a:pPr algn="ctr"/>
            <a:r>
              <a:rPr lang="en-GB" sz="1100" dirty="0">
                <a:solidFill>
                  <a:schemeClr val="bg1"/>
                </a:solidFill>
                <a:latin typeface="Lato" panose="020F0502020204030203" pitchFamily="34" charset="0"/>
              </a:rPr>
              <a:t>www.sums.org.uk</a:t>
            </a:r>
          </a:p>
        </p:txBody>
      </p:sp>
      <p:grpSp>
        <p:nvGrpSpPr>
          <p:cNvPr id="13" name="Group 12">
            <a:extLst>
              <a:ext uri="{FF2B5EF4-FFF2-40B4-BE49-F238E27FC236}">
                <a16:creationId xmlns:a16="http://schemas.microsoft.com/office/drawing/2014/main" id="{ABC7DA58-5986-EA6A-A617-2F7C3B7EF22A}"/>
              </a:ext>
            </a:extLst>
          </p:cNvPr>
          <p:cNvGrpSpPr/>
          <p:nvPr userDrawn="1"/>
        </p:nvGrpSpPr>
        <p:grpSpPr>
          <a:xfrm>
            <a:off x="11052809" y="194310"/>
            <a:ext cx="939165" cy="933450"/>
            <a:chOff x="10029809" y="196202"/>
            <a:chExt cx="931806" cy="929649"/>
          </a:xfrm>
        </p:grpSpPr>
        <p:sp>
          <p:nvSpPr>
            <p:cNvPr id="14" name="Rectangle 13">
              <a:extLst>
                <a:ext uri="{FF2B5EF4-FFF2-40B4-BE49-F238E27FC236}">
                  <a16:creationId xmlns:a16="http://schemas.microsoft.com/office/drawing/2014/main" id="{5216FD3B-7255-E9E7-1347-9080FDA0B4EB}"/>
                </a:ext>
              </a:extLst>
            </p:cNvPr>
            <p:cNvSpPr/>
            <p:nvPr/>
          </p:nvSpPr>
          <p:spPr>
            <a:xfrm>
              <a:off x="10029809" y="196202"/>
              <a:ext cx="931806" cy="929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6C7BC27-D6CA-9B4B-43B0-97578748C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747" y="787295"/>
              <a:ext cx="781159" cy="314369"/>
            </a:xfrm>
            <a:prstGeom prst="rect">
              <a:avLst/>
            </a:prstGeom>
          </p:spPr>
        </p:pic>
      </p:grpSp>
    </p:spTree>
    <p:extLst>
      <p:ext uri="{BB962C8B-B14F-4D97-AF65-F5344CB8AC3E}">
        <p14:creationId xmlns:p14="http://schemas.microsoft.com/office/powerpoint/2010/main" val="340170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B50EE3-FE22-E627-7AF3-C7C1117BE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55B95-C971-4952-8CED-BC9FCA388098}" type="datetime1">
              <a:rPr lang="en-GB" smtClean="0"/>
              <a:pPr/>
              <a:t>07/11/2022</a:t>
            </a:fld>
            <a:endParaRPr lang="en-GB"/>
          </a:p>
        </p:txBody>
      </p:sp>
      <p:sp>
        <p:nvSpPr>
          <p:cNvPr id="5" name="Footer Placeholder 4">
            <a:extLst>
              <a:ext uri="{FF2B5EF4-FFF2-40B4-BE49-F238E27FC236}">
                <a16:creationId xmlns:a16="http://schemas.microsoft.com/office/drawing/2014/main" id="{E9CA1E00-403C-1E2F-2F2E-0438E476F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343142-0B02-9754-B810-B03A0FE9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E737F-D65D-4407-A3CF-170EE504B38F}" type="slidenum">
              <a:rPr lang="en-GB" smtClean="0"/>
              <a:pPr/>
              <a:t>‹#›</a:t>
            </a:fld>
            <a:endParaRPr lang="en-GB"/>
          </a:p>
        </p:txBody>
      </p:sp>
    </p:spTree>
    <p:extLst>
      <p:ext uri="{BB962C8B-B14F-4D97-AF65-F5344CB8AC3E}">
        <p14:creationId xmlns:p14="http://schemas.microsoft.com/office/powerpoint/2010/main" val="38429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versitiesuk.ac.uk/topics/equality-diversity-and-inclusion/guidance-higher-education-institutio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fficeforstudents.org.uk/advice-and-guidance/student-wellbeing-and-protection/prevent-and-address-harassment-and-sexual-misconduct/statement-of-expectation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legislation.gov.uk/ukpga/2010/15/section/2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fficeforstudents.org.uk/publications/evaluation-of-statement-of-expectations-june-2022-updat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universitiesuk.ac.uk/what-we-do/policy-and-research/publications/changing-culture-two-year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universitiesuk.ac.uk/topics/equality-diversity-and-inclusion/guidance-higher-education-institutions"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fficeforstudents.org.uk/advice-and-guidance/student-wellbeing-and-protection/prevent-and-address-harassment-and-sexual-misconduct/statement-of-expectation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sums.org.uk/"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universitiesuk.ac.uk/topics/equality-diversity-and-inclusion/guidance-higher-education-institutions"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universitiesuk.ac.uk/what-we-do/policy-and-research/publications/changing-culture-two-years#:~:text=The%20results%20of%20a%20sector,violence%2C%20harassment%20and%20hate%20crime."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mailto:h.m.baird@reading.ac.uk"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universitiesuk.ac.uk/what-we-do/policy-and-research/publications/changing-culture-two-years#:~:text=The%20results%20of%20a%20sector,violence%2C%20harassment%20and%20hate%20crim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F75977-1842-E481-2B61-0C2F56106251}"/>
              </a:ext>
            </a:extLst>
          </p:cNvPr>
          <p:cNvSpPr>
            <a:spLocks noGrp="1"/>
          </p:cNvSpPr>
          <p:nvPr>
            <p:ph type="sldNum" sz="quarter" idx="12"/>
          </p:nvPr>
        </p:nvSpPr>
        <p:spPr/>
        <p:txBody>
          <a:bodyPr/>
          <a:lstStyle/>
          <a:p>
            <a:fld id="{142E737F-D65D-4407-A3CF-170EE504B38F}" type="slidenum">
              <a:rPr lang="en-GB" smtClean="0"/>
              <a:pPr/>
              <a:t>1</a:t>
            </a:fld>
            <a:endParaRPr lang="en-GB" dirty="0"/>
          </a:p>
        </p:txBody>
      </p:sp>
      <p:sp>
        <p:nvSpPr>
          <p:cNvPr id="3" name="Text Placeholder 2">
            <a:extLst>
              <a:ext uri="{FF2B5EF4-FFF2-40B4-BE49-F238E27FC236}">
                <a16:creationId xmlns:a16="http://schemas.microsoft.com/office/drawing/2014/main" id="{1341C967-BA3F-6F11-F85B-0B4552C4B46A}"/>
              </a:ext>
            </a:extLst>
          </p:cNvPr>
          <p:cNvSpPr>
            <a:spLocks noGrp="1"/>
          </p:cNvSpPr>
          <p:nvPr>
            <p:ph type="body" sz="quarter" idx="13"/>
          </p:nvPr>
        </p:nvSpPr>
        <p:spPr>
          <a:xfrm>
            <a:off x="3105146" y="1240761"/>
            <a:ext cx="8500883" cy="2345054"/>
          </a:xfrm>
        </p:spPr>
        <p:txBody>
          <a:bodyPr/>
          <a:lstStyle/>
          <a:p>
            <a:pPr>
              <a:lnSpc>
                <a:spcPct val="100000"/>
              </a:lnSpc>
            </a:pPr>
            <a:r>
              <a:rPr lang="en-GB" sz="3000" dirty="0"/>
              <a:t>Evaluation of the Office for Students’ statement of expectations for preventing and addressing harassment and sexual misconduct affecting students in higher education</a:t>
            </a:r>
          </a:p>
        </p:txBody>
      </p:sp>
      <p:sp>
        <p:nvSpPr>
          <p:cNvPr id="4" name="Text Placeholder 3">
            <a:extLst>
              <a:ext uri="{FF2B5EF4-FFF2-40B4-BE49-F238E27FC236}">
                <a16:creationId xmlns:a16="http://schemas.microsoft.com/office/drawing/2014/main" id="{A3467BCC-6288-F143-7800-607098F4917C}"/>
              </a:ext>
            </a:extLst>
          </p:cNvPr>
          <p:cNvSpPr>
            <a:spLocks noGrp="1"/>
          </p:cNvSpPr>
          <p:nvPr>
            <p:ph type="body" sz="quarter" idx="14"/>
          </p:nvPr>
        </p:nvSpPr>
        <p:spPr>
          <a:xfrm>
            <a:off x="3105146" y="3585815"/>
            <a:ext cx="8500883" cy="1138585"/>
          </a:xfrm>
        </p:spPr>
        <p:txBody>
          <a:bodyPr/>
          <a:lstStyle/>
          <a:p>
            <a:pPr>
              <a:lnSpc>
                <a:spcPct val="100000"/>
              </a:lnSpc>
            </a:pPr>
            <a:r>
              <a:rPr lang="en-GB" sz="2800" b="1" dirty="0"/>
              <a:t>Evaluation Report – Findings from a survey of higher education providers </a:t>
            </a:r>
          </a:p>
        </p:txBody>
      </p:sp>
      <p:sp>
        <p:nvSpPr>
          <p:cNvPr id="5" name="Text Placeholder 4">
            <a:extLst>
              <a:ext uri="{FF2B5EF4-FFF2-40B4-BE49-F238E27FC236}">
                <a16:creationId xmlns:a16="http://schemas.microsoft.com/office/drawing/2014/main" id="{88540B84-AA1C-54E1-F437-92E5CF5CBC0D}"/>
              </a:ext>
            </a:extLst>
          </p:cNvPr>
          <p:cNvSpPr>
            <a:spLocks noGrp="1"/>
          </p:cNvSpPr>
          <p:nvPr>
            <p:ph type="body" sz="quarter" idx="15"/>
          </p:nvPr>
        </p:nvSpPr>
        <p:spPr>
          <a:xfrm>
            <a:off x="3105146" y="5299494"/>
            <a:ext cx="8500883" cy="1262749"/>
          </a:xfrm>
        </p:spPr>
        <p:txBody>
          <a:bodyPr/>
          <a:lstStyle/>
          <a:p>
            <a:pPr>
              <a:lnSpc>
                <a:spcPct val="110000"/>
              </a:lnSpc>
              <a:spcBef>
                <a:spcPts val="0"/>
              </a:spcBef>
            </a:pPr>
            <a:r>
              <a:rPr lang="en-GB" sz="1200" dirty="0">
                <a:solidFill>
                  <a:schemeClr val="bg1"/>
                </a:solidFill>
              </a:rPr>
              <a:t>Helen Baird, Principal Consultant</a:t>
            </a:r>
          </a:p>
          <a:p>
            <a:pPr>
              <a:lnSpc>
                <a:spcPct val="110000"/>
              </a:lnSpc>
              <a:spcBef>
                <a:spcPts val="0"/>
              </a:spcBef>
            </a:pPr>
            <a:r>
              <a:rPr lang="en-GB" sz="1200" dirty="0">
                <a:solidFill>
                  <a:schemeClr val="bg1"/>
                </a:solidFill>
              </a:rPr>
              <a:t>Paul Sayles, Group Business Intelligence Manager</a:t>
            </a:r>
          </a:p>
          <a:p>
            <a:pPr>
              <a:lnSpc>
                <a:spcPct val="110000"/>
              </a:lnSpc>
              <a:spcBef>
                <a:spcPts val="0"/>
              </a:spcBef>
            </a:pPr>
            <a:r>
              <a:rPr lang="en-GB" sz="1200" dirty="0"/>
              <a:t>Kay Renfrew, Associate Consultant</a:t>
            </a:r>
          </a:p>
          <a:p>
            <a:pPr>
              <a:lnSpc>
                <a:spcPct val="110000"/>
              </a:lnSpc>
              <a:spcBef>
                <a:spcPts val="0"/>
              </a:spcBef>
              <a:spcAft>
                <a:spcPts val="600"/>
              </a:spcAft>
            </a:pPr>
            <a:r>
              <a:rPr lang="en-GB" sz="1200" dirty="0">
                <a:solidFill>
                  <a:schemeClr val="bg1"/>
                </a:solidFill>
              </a:rPr>
              <a:t>Professor Graham </a:t>
            </a:r>
            <a:r>
              <a:rPr lang="en-GB" sz="1200" dirty="0"/>
              <a:t>Towl, Associate Consultant </a:t>
            </a:r>
            <a:endParaRPr lang="en-GB" sz="1200" dirty="0">
              <a:solidFill>
                <a:schemeClr val="bg1"/>
              </a:solidFill>
            </a:endParaRPr>
          </a:p>
          <a:p>
            <a:pPr>
              <a:lnSpc>
                <a:spcPct val="110000"/>
              </a:lnSpc>
              <a:spcBef>
                <a:spcPts val="0"/>
              </a:spcBef>
            </a:pPr>
            <a:r>
              <a:rPr lang="en-GB" sz="1200" dirty="0">
                <a:solidFill>
                  <a:schemeClr val="bg1"/>
                </a:solidFill>
              </a:rPr>
              <a:t>August 2022</a:t>
            </a:r>
          </a:p>
          <a:p>
            <a:pPr>
              <a:lnSpc>
                <a:spcPct val="110000"/>
              </a:lnSpc>
              <a:spcBef>
                <a:spcPts val="0"/>
              </a:spcBef>
            </a:pPr>
            <a:r>
              <a:rPr lang="en-GB" sz="1200" dirty="0">
                <a:solidFill>
                  <a:schemeClr val="bg1"/>
                </a:solidFill>
              </a:rPr>
              <a:t>Ref: 2414  </a:t>
            </a:r>
          </a:p>
        </p:txBody>
      </p:sp>
    </p:spTree>
    <p:extLst>
      <p:ext uri="{BB962C8B-B14F-4D97-AF65-F5344CB8AC3E}">
        <p14:creationId xmlns:p14="http://schemas.microsoft.com/office/powerpoint/2010/main" val="307458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10</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136525"/>
            <a:ext cx="9628908" cy="743945"/>
          </a:xfrm>
        </p:spPr>
        <p:txBody>
          <a:bodyPr/>
          <a:lstStyle/>
          <a:p>
            <a:r>
              <a:rPr lang="en-GB" sz="3600" dirty="0"/>
              <a:t>Overview of </a:t>
            </a:r>
            <a:r>
              <a:rPr lang="en-GB" sz="3600" dirty="0">
                <a:solidFill>
                  <a:schemeClr val="accent2">
                    <a:lumMod val="75000"/>
                  </a:schemeClr>
                </a:solidFill>
              </a:rPr>
              <a:t>key survey findings </a:t>
            </a:r>
            <a:r>
              <a:rPr lang="en-GB" sz="3600" dirty="0"/>
              <a:t>(I of II)</a:t>
            </a:r>
          </a:p>
        </p:txBody>
      </p:sp>
      <p:graphicFrame>
        <p:nvGraphicFramePr>
          <p:cNvPr id="4" name="Diagram 3">
            <a:extLst>
              <a:ext uri="{FF2B5EF4-FFF2-40B4-BE49-F238E27FC236}">
                <a16:creationId xmlns:a16="http://schemas.microsoft.com/office/drawing/2014/main" id="{EC859B6B-8A68-BD3C-6854-50094E07115C}"/>
              </a:ext>
            </a:extLst>
          </p:cNvPr>
          <p:cNvGraphicFramePr/>
          <p:nvPr>
            <p:extLst>
              <p:ext uri="{D42A27DB-BD31-4B8C-83A1-F6EECF244321}">
                <p14:modId xmlns:p14="http://schemas.microsoft.com/office/powerpoint/2010/main" val="4224910834"/>
              </p:ext>
            </p:extLst>
          </p:nvPr>
        </p:nvGraphicFramePr>
        <p:xfrm>
          <a:off x="419100" y="954724"/>
          <a:ext cx="11353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0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11</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153035"/>
            <a:ext cx="9628908" cy="743945"/>
          </a:xfrm>
        </p:spPr>
        <p:txBody>
          <a:bodyPr/>
          <a:lstStyle/>
          <a:p>
            <a:r>
              <a:rPr lang="en-GB" sz="3600" dirty="0"/>
              <a:t>Overview of </a:t>
            </a:r>
            <a:r>
              <a:rPr lang="en-GB" sz="3600" dirty="0">
                <a:solidFill>
                  <a:schemeClr val="accent2">
                    <a:lumMod val="75000"/>
                  </a:schemeClr>
                </a:solidFill>
              </a:rPr>
              <a:t>key survey findings </a:t>
            </a:r>
            <a:r>
              <a:rPr lang="en-GB" sz="3600" dirty="0"/>
              <a:t>(II of II)</a:t>
            </a:r>
          </a:p>
        </p:txBody>
      </p:sp>
      <p:graphicFrame>
        <p:nvGraphicFramePr>
          <p:cNvPr id="4" name="Diagram 3">
            <a:extLst>
              <a:ext uri="{FF2B5EF4-FFF2-40B4-BE49-F238E27FC236}">
                <a16:creationId xmlns:a16="http://schemas.microsoft.com/office/drawing/2014/main" id="{C9CAE1BF-9DC8-6A14-F9A7-32BCAA308829}"/>
              </a:ext>
            </a:extLst>
          </p:cNvPr>
          <p:cNvGraphicFramePr/>
          <p:nvPr>
            <p:extLst>
              <p:ext uri="{D42A27DB-BD31-4B8C-83A1-F6EECF244321}">
                <p14:modId xmlns:p14="http://schemas.microsoft.com/office/powerpoint/2010/main" val="3754890370"/>
              </p:ext>
            </p:extLst>
          </p:nvPr>
        </p:nvGraphicFramePr>
        <p:xfrm>
          <a:off x="332629" y="984275"/>
          <a:ext cx="11354400" cy="549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82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A71A2A-2577-B05B-A068-58F1012428F3}"/>
              </a:ext>
            </a:extLst>
          </p:cNvPr>
          <p:cNvSpPr>
            <a:spLocks noGrp="1"/>
          </p:cNvSpPr>
          <p:nvPr>
            <p:ph type="sldNum" sz="quarter" idx="12"/>
          </p:nvPr>
        </p:nvSpPr>
        <p:spPr/>
        <p:txBody>
          <a:bodyPr/>
          <a:lstStyle/>
          <a:p>
            <a:fld id="{142E737F-D65D-4407-A3CF-170EE504B38F}" type="slidenum">
              <a:rPr lang="en-GB" smtClean="0"/>
              <a:pPr/>
              <a:t>12</a:t>
            </a:fld>
            <a:endParaRPr lang="en-GB" dirty="0"/>
          </a:p>
        </p:txBody>
      </p:sp>
      <p:sp>
        <p:nvSpPr>
          <p:cNvPr id="3" name="Text Placeholder 2">
            <a:extLst>
              <a:ext uri="{FF2B5EF4-FFF2-40B4-BE49-F238E27FC236}">
                <a16:creationId xmlns:a16="http://schemas.microsoft.com/office/drawing/2014/main" id="{B7CD0903-A6BA-3A45-132F-0259E53C0318}"/>
              </a:ext>
            </a:extLst>
          </p:cNvPr>
          <p:cNvSpPr>
            <a:spLocks noGrp="1"/>
          </p:cNvSpPr>
          <p:nvPr>
            <p:ph type="body" sz="quarter" idx="13"/>
          </p:nvPr>
        </p:nvSpPr>
        <p:spPr>
          <a:xfrm>
            <a:off x="5061765" y="1984349"/>
            <a:ext cx="6549471" cy="2741847"/>
          </a:xfrm>
        </p:spPr>
        <p:txBody>
          <a:bodyPr/>
          <a:lstStyle/>
          <a:p>
            <a:pPr>
              <a:lnSpc>
                <a:spcPct val="100000"/>
              </a:lnSpc>
            </a:pPr>
            <a:r>
              <a:rPr lang="en-GB" sz="4400" dirty="0"/>
              <a:t>3. Summary of emerging conclusions</a:t>
            </a:r>
          </a:p>
        </p:txBody>
      </p:sp>
    </p:spTree>
    <p:extLst>
      <p:ext uri="{BB962C8B-B14F-4D97-AF65-F5344CB8AC3E}">
        <p14:creationId xmlns:p14="http://schemas.microsoft.com/office/powerpoint/2010/main" val="364559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13</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340574"/>
            <a:ext cx="9628908" cy="743945"/>
          </a:xfrm>
        </p:spPr>
        <p:txBody>
          <a:bodyPr/>
          <a:lstStyle/>
          <a:p>
            <a:r>
              <a:rPr lang="en-GB" sz="3600" dirty="0"/>
              <a:t>Emerging </a:t>
            </a:r>
            <a:r>
              <a:rPr lang="en-GB" sz="3600" dirty="0">
                <a:solidFill>
                  <a:schemeClr val="accent2">
                    <a:lumMod val="75000"/>
                  </a:schemeClr>
                </a:solidFill>
              </a:rPr>
              <a:t>conclusions</a:t>
            </a:r>
            <a:r>
              <a:rPr lang="en-GB" sz="3600" dirty="0"/>
              <a:t> (I of II)</a:t>
            </a:r>
          </a:p>
        </p:txBody>
      </p:sp>
      <p:sp>
        <p:nvSpPr>
          <p:cNvPr id="8" name="Text Placeholder 3">
            <a:extLst>
              <a:ext uri="{FF2B5EF4-FFF2-40B4-BE49-F238E27FC236}">
                <a16:creationId xmlns:a16="http://schemas.microsoft.com/office/drawing/2014/main" id="{3899885A-4688-AE61-D4C4-89DD64991289}"/>
              </a:ext>
            </a:extLst>
          </p:cNvPr>
          <p:cNvSpPr txBox="1">
            <a:spLocks/>
          </p:cNvSpPr>
          <p:nvPr/>
        </p:nvSpPr>
        <p:spPr>
          <a:xfrm>
            <a:off x="579121" y="1378276"/>
            <a:ext cx="11177587" cy="516063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The response rate to this survey of higher education providers (68%) was high. It was sent by OfS on the evaluation team’s behalf to accountable officers in a large sample of 100 providers (roughly a quarter of OfS’ register). This perhaps suggests that interest in this area is high and that the context may have changed from when the OfS launched the statement of expectations.</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There were variations in responses to many of the survey questions by different types and sizes of provider. A clear distinction is apparent between the type of impact the statement of expectations has had on responding ‘research-intensive’ and ‘post-92’ providers (traditional higher education institutions), compared with ‘FE college’, ‘small and specialist’ and ‘other’ ‘providers. </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This reflects existing differences in in resources available to support this area, and/or how developed providers’ systems, policies and processes were for preventing and responding to harassment and sexual misconduct prior to the issue of the statement, and therefore how has it been used by different parts of the sector. FE college providers must meet statutory safeguarding requirements for their under-18 students so considered the statement alongside these. </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Overall, the provider survey results are positive and indicate signs of progress having been made since 2020. Responding providers indicated that accountability for tackling harassment and sexual misconduct may be moving to more senior staff and that governing bodies have greater oversight. This is indicative of a whole organisation approach, which is necessary for culture change to take place. </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However, the survey results also suggest gaps in training provision and limited mandatory training, and only 60% of responding providers have fully implemented the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hlinkClick r:id="rId3"/>
              </a:rPr>
              <a:t>Pinsent Masons guidance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on when misconduct may also constitute a criminal offence. </a:t>
            </a:r>
          </a:p>
        </p:txBody>
      </p:sp>
    </p:spTree>
    <p:extLst>
      <p:ext uri="{BB962C8B-B14F-4D97-AF65-F5344CB8AC3E}">
        <p14:creationId xmlns:p14="http://schemas.microsoft.com/office/powerpoint/2010/main" val="282387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14</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340574"/>
            <a:ext cx="9628908" cy="743945"/>
          </a:xfrm>
        </p:spPr>
        <p:txBody>
          <a:bodyPr/>
          <a:lstStyle/>
          <a:p>
            <a:r>
              <a:rPr lang="en-GB" sz="3600" dirty="0"/>
              <a:t>Emerging </a:t>
            </a:r>
            <a:r>
              <a:rPr lang="en-GB" sz="3600" dirty="0">
                <a:solidFill>
                  <a:schemeClr val="accent2">
                    <a:lumMod val="75000"/>
                  </a:schemeClr>
                </a:solidFill>
              </a:rPr>
              <a:t>conclusions</a:t>
            </a:r>
            <a:r>
              <a:rPr lang="en-GB" sz="3600" dirty="0"/>
              <a:t> (II of II)</a:t>
            </a:r>
          </a:p>
        </p:txBody>
      </p:sp>
      <p:sp>
        <p:nvSpPr>
          <p:cNvPr id="8" name="Text Placeholder 3">
            <a:extLst>
              <a:ext uri="{FF2B5EF4-FFF2-40B4-BE49-F238E27FC236}">
                <a16:creationId xmlns:a16="http://schemas.microsoft.com/office/drawing/2014/main" id="{3899885A-4688-AE61-D4C4-89DD64991289}"/>
              </a:ext>
            </a:extLst>
          </p:cNvPr>
          <p:cNvSpPr txBox="1">
            <a:spLocks/>
          </p:cNvSpPr>
          <p:nvPr/>
        </p:nvSpPr>
        <p:spPr>
          <a:xfrm>
            <a:off x="411579" y="1265137"/>
            <a:ext cx="11612879" cy="516088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While over half of responding providers indicated that the volume of reports of </a:t>
            </a:r>
            <a:r>
              <a:rPr lang="en-GB" sz="1400" u="sng" dirty="0">
                <a:solidFill>
                  <a:srgbClr val="00537F"/>
                </a:solidFill>
                <a:latin typeface="Lato" panose="020F0502020204030203" pitchFamily="34" charset="0"/>
                <a:ea typeface="Lato" panose="020F0502020204030203" pitchFamily="34" charset="0"/>
                <a:cs typeface="Lato" panose="020F0502020204030203" pitchFamily="34" charset="0"/>
              </a:rPr>
              <a:t>sexual misconduct</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 has increased over the past two years, these have stayed about the same for </a:t>
            </a:r>
            <a:r>
              <a:rPr lang="en-GB" sz="1400" u="sng" dirty="0">
                <a:solidFill>
                  <a:srgbClr val="00537F"/>
                </a:solidFill>
                <a:latin typeface="Lato" panose="020F0502020204030203" pitchFamily="34" charset="0"/>
                <a:ea typeface="Lato" panose="020F0502020204030203" pitchFamily="34" charset="0"/>
                <a:cs typeface="Lato" panose="020F0502020204030203" pitchFamily="34" charset="0"/>
              </a:rPr>
              <a:t>other forms of harassment</a:t>
            </a:r>
            <a:endParaRPr lang="en-GB" sz="1400" u="sng" dirty="0">
              <a:solidFill>
                <a:schemeClr val="accent2"/>
              </a:solidFill>
              <a:latin typeface="Lato" panose="020F0502020204030203" pitchFamily="34" charset="0"/>
              <a:ea typeface="Lato" panose="020F0502020204030203" pitchFamily="34" charset="0"/>
              <a:cs typeface="Lato" panose="020F0502020204030203" pitchFamily="34" charset="0"/>
            </a:endParaRPr>
          </a:p>
          <a:p>
            <a:pPr lvl="1">
              <a:lnSpc>
                <a:spcPct val="120000"/>
              </a:lnSpc>
              <a:spcBef>
                <a:spcPts val="0"/>
              </a:spcBef>
              <a:spcAft>
                <a:spcPts val="300"/>
              </a:spcAft>
              <a:buFont typeface="Wingdings" panose="05000000000000000000" pitchFamily="2" charset="2"/>
              <a:buChar char="v"/>
            </a:pPr>
            <a:r>
              <a:rPr lang="en-GB" sz="1300" dirty="0">
                <a:solidFill>
                  <a:srgbClr val="00537F"/>
                </a:solidFill>
                <a:latin typeface="Lato" panose="020F0502020204030203" pitchFamily="34" charset="0"/>
                <a:ea typeface="Lato" panose="020F0502020204030203" pitchFamily="34" charset="0"/>
                <a:cs typeface="Lato" panose="020F0502020204030203" pitchFamily="34" charset="0"/>
              </a:rPr>
              <a:t>This may suggest that students are becoming more confident in coming forward to report sexual misconduct in just over half of the providers </a:t>
            </a:r>
          </a:p>
          <a:p>
            <a:pPr lvl="1">
              <a:lnSpc>
                <a:spcPct val="120000"/>
              </a:lnSpc>
              <a:spcBef>
                <a:spcPts val="0"/>
              </a:spcBef>
              <a:spcAft>
                <a:spcPts val="300"/>
              </a:spcAft>
              <a:buFont typeface="Wingdings" panose="05000000000000000000" pitchFamily="2" charset="2"/>
              <a:buChar char="v"/>
            </a:pPr>
            <a:r>
              <a:rPr lang="en-GB" sz="1300" dirty="0">
                <a:solidFill>
                  <a:srgbClr val="00537F"/>
                </a:solidFill>
                <a:latin typeface="Lato" panose="020F0502020204030203" pitchFamily="34" charset="0"/>
                <a:ea typeface="Lato" panose="020F0502020204030203" pitchFamily="34" charset="0"/>
                <a:cs typeface="Lato" panose="020F0502020204030203" pitchFamily="34" charset="0"/>
              </a:rPr>
              <a:t>Though they are less so about other forms of harassment – there may be other factors influencing reporting such as an understanding of what constitutes other harassment and the importance of reporting it</a:t>
            </a:r>
          </a:p>
          <a:p>
            <a:pPr lvl="1">
              <a:lnSpc>
                <a:spcPct val="120000"/>
              </a:lnSpc>
              <a:spcBef>
                <a:spcPts val="0"/>
              </a:spcBef>
              <a:spcAft>
                <a:spcPts val="300"/>
              </a:spcAft>
              <a:buFont typeface="Wingdings" panose="05000000000000000000" pitchFamily="2" charset="2"/>
              <a:buChar char="v"/>
            </a:pPr>
            <a:r>
              <a:rPr lang="en-GB" sz="1300" dirty="0">
                <a:solidFill>
                  <a:srgbClr val="00537F"/>
                </a:solidFill>
                <a:latin typeface="Lato" panose="020F0502020204030203" pitchFamily="34" charset="0"/>
                <a:ea typeface="Lato" panose="020F0502020204030203" pitchFamily="34" charset="0"/>
                <a:cs typeface="Lato" panose="020F0502020204030203" pitchFamily="34" charset="0"/>
              </a:rPr>
              <a:t>However, most of the responding providers </a:t>
            </a:r>
            <a:r>
              <a:rPr lang="en-GB" sz="1300" u="sng" dirty="0">
                <a:solidFill>
                  <a:srgbClr val="00537F"/>
                </a:solidFill>
                <a:latin typeface="Lato" panose="020F0502020204030203" pitchFamily="34" charset="0"/>
                <a:ea typeface="Lato" panose="020F0502020204030203" pitchFamily="34" charset="0"/>
                <a:cs typeface="Lato" panose="020F0502020204030203" pitchFamily="34" charset="0"/>
              </a:rPr>
              <a:t>do not know the levels of underlying prevalence</a:t>
            </a:r>
            <a:r>
              <a:rPr lang="en-GB" sz="1300" dirty="0">
                <a:solidFill>
                  <a:srgbClr val="00537F"/>
                </a:solidFill>
                <a:latin typeface="Lato" panose="020F0502020204030203" pitchFamily="34" charset="0"/>
                <a:ea typeface="Lato" panose="020F0502020204030203" pitchFamily="34" charset="0"/>
                <a:cs typeface="Lato" panose="020F0502020204030203" pitchFamily="34" charset="0"/>
              </a:rPr>
              <a:t> so it is difficult to contextualise these findings – only 25% of the providers indicated that they collect prevalence data, and this is not done at national level. </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Findings from the evaluation team’s research with other stakeholders via roundtable discussions, focus groups and interviews with staff and students on the ‘frontline’ (including survivors, student representatives, campaigners, practitioners and academic experts) suggest that there is a mismatch in perspectives about the progress being made in this area (and the need for further potential changes) between different groups. </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Finally, the OfS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hlinkClick r:id="rId3"/>
              </a:rPr>
              <a:t>statement of expectations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refers throughout to ‘harassment and sexual misconduct’. A mistakenly held and widespread assumption which is apparent from many of the qualitative response to the survey and from other elements of the evaluation research is that the statement of expectations is only focussed on sexual misconduct, as opposed to all the forms of harassment</a:t>
            </a:r>
            <a:r>
              <a:rPr lang="en-GB" sz="1400" dirty="0">
                <a:solidFill>
                  <a:schemeClr val="accent2"/>
                </a:solidFill>
                <a:latin typeface="Lato" panose="020F0502020204030203" pitchFamily="34" charset="0"/>
                <a:ea typeface="Lato" panose="020F0502020204030203" pitchFamily="34" charset="0"/>
                <a:cs typeface="Lato" panose="020F0502020204030203" pitchFamily="34" charset="0"/>
              </a:rPr>
              <a:t>*</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  </a:t>
            </a:r>
          </a:p>
          <a:p>
            <a:pPr marL="361950" lvl="1" indent="-361950">
              <a:lnSpc>
                <a:spcPct val="120000"/>
              </a:lnSpc>
              <a:spcBef>
                <a:spcPts val="600"/>
              </a:spcBef>
              <a:spcAft>
                <a:spcPts val="600"/>
              </a:spcAft>
              <a:buFont typeface="Wingdings" panose="05000000000000000000" pitchFamily="2" charset="2"/>
              <a:buChar char="q"/>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Findings suggest there is scope to enhance the statement and how it is applied across the sector, to help ensure equity for students and staff </a:t>
            </a:r>
          </a:p>
          <a:p>
            <a:pPr marL="0" lvl="1" indent="0">
              <a:lnSpc>
                <a:spcPct val="100000"/>
              </a:lnSpc>
              <a:spcBef>
                <a:spcPts val="600"/>
              </a:spcBef>
              <a:buNone/>
            </a:pPr>
            <a:r>
              <a:rPr lang="en-GB" sz="1050" dirty="0">
                <a:solidFill>
                  <a:schemeClr val="accent2"/>
                </a:solidFill>
                <a:latin typeface="Lato" panose="020F0502020204030203" pitchFamily="34" charset="0"/>
                <a:ea typeface="Lato" panose="020F0502020204030203" pitchFamily="34" charset="0"/>
                <a:cs typeface="Lato" panose="020F0502020204030203" pitchFamily="34" charset="0"/>
              </a:rPr>
              <a:t>* In the statement of expectations harassment is defined as in </a:t>
            </a:r>
            <a:r>
              <a:rPr lang="en-GB" sz="1050" dirty="0">
                <a:solidFill>
                  <a:srgbClr val="00537F"/>
                </a:solidFill>
                <a:latin typeface="Lato" panose="020F0502020204030203" pitchFamily="34" charset="0"/>
                <a:ea typeface="Lato" panose="020F0502020204030203" pitchFamily="34" charset="0"/>
                <a:cs typeface="Lato" panose="020F0502020204030203" pitchFamily="34" charset="0"/>
                <a:hlinkClick r:id="rId4"/>
              </a:rPr>
              <a:t>Section 26 of the Equality Act 2010.</a:t>
            </a:r>
            <a:r>
              <a:rPr lang="en-GB" sz="1050" dirty="0">
                <a:solidFill>
                  <a:schemeClr val="accent2"/>
                </a:solidFill>
                <a:latin typeface="Lato" panose="020F0502020204030203" pitchFamily="34" charset="0"/>
                <a:ea typeface="Lato" panose="020F0502020204030203" pitchFamily="34" charset="0"/>
                <a:cs typeface="Lato" panose="020F0502020204030203" pitchFamily="34" charset="0"/>
              </a:rPr>
              <a:t> It also includes domestic violence and abuse (which can also involve control, coercion and threats) and stalking. Additionally harassment includes any incidents of physical violence towards another person(s) on the basis of a protected characteristic and hate crimes, such as those criminal offences, which are perceived by the victim or any other person to be motivated by hostility or prejudice, based on a person's disability or perceived disability; race or perceived race; or religion or perceived religion; or sexual orientation or perceived sexual orientation or transgender identity or perceived transgender identity.</a:t>
            </a:r>
            <a:endParaRPr lang="en-GB" sz="1400"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0" lvl="1" indent="0">
              <a:lnSpc>
                <a:spcPct val="120000"/>
              </a:lnSpc>
              <a:spcBef>
                <a:spcPts val="600"/>
              </a:spcBef>
              <a:spcAft>
                <a:spcPts val="600"/>
              </a:spcAft>
              <a:buNone/>
            </a:pPr>
            <a:endParaRPr lang="en-GB" sz="1400" dirty="0">
              <a:solidFill>
                <a:srgbClr val="00537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8107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A71A2A-2577-B05B-A068-58F1012428F3}"/>
              </a:ext>
            </a:extLst>
          </p:cNvPr>
          <p:cNvSpPr>
            <a:spLocks noGrp="1"/>
          </p:cNvSpPr>
          <p:nvPr>
            <p:ph type="sldNum" sz="quarter" idx="12"/>
          </p:nvPr>
        </p:nvSpPr>
        <p:spPr/>
        <p:txBody>
          <a:bodyPr/>
          <a:lstStyle/>
          <a:p>
            <a:fld id="{142E737F-D65D-4407-A3CF-170EE504B38F}" type="slidenum">
              <a:rPr lang="en-GB" smtClean="0"/>
              <a:pPr/>
              <a:t>15</a:t>
            </a:fld>
            <a:endParaRPr lang="en-GB"/>
          </a:p>
        </p:txBody>
      </p:sp>
      <p:sp>
        <p:nvSpPr>
          <p:cNvPr id="3" name="Text Placeholder 2">
            <a:extLst>
              <a:ext uri="{FF2B5EF4-FFF2-40B4-BE49-F238E27FC236}">
                <a16:creationId xmlns:a16="http://schemas.microsoft.com/office/drawing/2014/main" id="{B7CD0903-A6BA-3A45-132F-0259E53C0318}"/>
              </a:ext>
            </a:extLst>
          </p:cNvPr>
          <p:cNvSpPr>
            <a:spLocks noGrp="1"/>
          </p:cNvSpPr>
          <p:nvPr>
            <p:ph type="body" sz="quarter" idx="13"/>
          </p:nvPr>
        </p:nvSpPr>
        <p:spPr>
          <a:xfrm>
            <a:off x="4963044" y="2047835"/>
            <a:ext cx="6549471" cy="2998972"/>
          </a:xfrm>
        </p:spPr>
        <p:txBody>
          <a:bodyPr/>
          <a:lstStyle/>
          <a:p>
            <a:pPr>
              <a:lnSpc>
                <a:spcPct val="100000"/>
              </a:lnSpc>
            </a:pPr>
            <a:r>
              <a:rPr lang="en-GB" sz="4400" dirty="0"/>
              <a:t>4. Survey findings – by question</a:t>
            </a:r>
          </a:p>
        </p:txBody>
      </p:sp>
    </p:spTree>
    <p:extLst>
      <p:ext uri="{BB962C8B-B14F-4D97-AF65-F5344CB8AC3E}">
        <p14:creationId xmlns:p14="http://schemas.microsoft.com/office/powerpoint/2010/main" val="142821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16</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42569" y="214159"/>
            <a:ext cx="10225237" cy="1081506"/>
          </a:xfrm>
        </p:spPr>
        <p:txBody>
          <a:bodyPr lIns="91440" tIns="45720" rIns="91440" bIns="45720" anchor="t"/>
          <a:lstStyle/>
          <a:p>
            <a:pPr>
              <a:lnSpc>
                <a:spcPct val="110000"/>
              </a:lnSpc>
            </a:pPr>
            <a:r>
              <a:rPr lang="en-GB" sz="2000" dirty="0"/>
              <a:t>How </a:t>
            </a:r>
            <a:r>
              <a:rPr lang="en-GB" sz="2000" dirty="0">
                <a:solidFill>
                  <a:schemeClr val="accent2">
                    <a:lumMod val="75000"/>
                  </a:schemeClr>
                </a:solidFill>
              </a:rPr>
              <a:t>influential</a:t>
            </a:r>
            <a:r>
              <a:rPr lang="en-GB" sz="2000" dirty="0"/>
              <a:t> has the statement of expectations been on the development and implementation of your organisation’s approach to prevent and respond to harassment and sexual misconduct over the past two years?</a:t>
            </a:r>
          </a:p>
        </p:txBody>
      </p:sp>
      <p:sp>
        <p:nvSpPr>
          <p:cNvPr id="13" name="Text Placeholder 3">
            <a:extLst>
              <a:ext uri="{FF2B5EF4-FFF2-40B4-BE49-F238E27FC236}">
                <a16:creationId xmlns:a16="http://schemas.microsoft.com/office/drawing/2014/main" id="{5C56929B-8785-CF6A-BED1-A00C5C8002DA}"/>
              </a:ext>
            </a:extLst>
          </p:cNvPr>
          <p:cNvSpPr txBox="1">
            <a:spLocks/>
          </p:cNvSpPr>
          <p:nvPr/>
        </p:nvSpPr>
        <p:spPr>
          <a:xfrm>
            <a:off x="542569" y="1561395"/>
            <a:ext cx="11068183" cy="452922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GB" sz="1800" dirty="0">
                <a:ea typeface="Lato" panose="020F0502020204030203" pitchFamily="34" charset="0"/>
                <a:cs typeface="Lato" panose="020F0502020204030203" pitchFamily="34" charset="0"/>
              </a:rPr>
              <a:t>The statement of expectations (SoE) was </a:t>
            </a:r>
            <a:r>
              <a:rPr lang="en-GB" sz="1800" b="1" dirty="0">
                <a:ea typeface="Lato" panose="020F0502020204030203" pitchFamily="34" charset="0"/>
                <a:cs typeface="Lato" panose="020F0502020204030203" pitchFamily="34" charset="0"/>
              </a:rPr>
              <a:t>at least somewhat influential for 84% of providers </a:t>
            </a:r>
            <a:r>
              <a:rPr lang="en-GB" sz="1800" dirty="0">
                <a:ea typeface="Lato" panose="020F0502020204030203" pitchFamily="34" charset="0"/>
                <a:cs typeface="Lato" panose="020F0502020204030203" pitchFamily="34" charset="0"/>
              </a:rPr>
              <a:t>in developing and implementing approaches to preventing and responding to harassment and sexual misconduct over the past 2 years (see the chart on the next slide for details)</a:t>
            </a:r>
          </a:p>
          <a:p>
            <a:pPr marL="361950" lvl="2" indent="-361950">
              <a:lnSpc>
                <a:spcPct val="120000"/>
              </a:lnSpc>
              <a:spcBef>
                <a:spcPts val="1000"/>
              </a:spcBef>
              <a:spcAft>
                <a:spcPts val="600"/>
              </a:spcAft>
              <a:buFont typeface="Wingdings" panose="05000000000000000000" pitchFamily="2" charset="2"/>
              <a:buChar char="q"/>
              <a:tabLst>
                <a:tab pos="541338" algn="l"/>
              </a:tabLst>
            </a:pP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Varying levels of influence of the SoE are evident </a:t>
            </a: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across different provider types</a:t>
            </a:r>
            <a:r>
              <a:rPr lang="en-GB" sz="1800" dirty="0">
                <a:solidFill>
                  <a:schemeClr val="accent2"/>
                </a:solidFill>
                <a:latin typeface="Lato" panose="020F0502020204030203" pitchFamily="34" charset="0"/>
                <a:ea typeface="Lato" panose="020F0502020204030203" pitchFamily="34" charset="0"/>
                <a:cs typeface="Lato" panose="020F0502020204030203" pitchFamily="34" charset="0"/>
              </a:rPr>
              <a:t>*</a:t>
            </a: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 and sizes</a:t>
            </a:r>
            <a:r>
              <a:rPr lang="en-GB" sz="18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 </a:t>
            </a: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 it has been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at least somewhat influential for </a:t>
            </a:r>
          </a:p>
          <a:p>
            <a:pPr marL="714375" lvl="2" indent="-257175">
              <a:lnSpc>
                <a:spcPct val="120000"/>
              </a:lnSpc>
              <a:spcBef>
                <a:spcPts val="1000"/>
              </a:spcBef>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100% of post-92 providers (16 responses)</a:t>
            </a:r>
          </a:p>
          <a:p>
            <a:pPr marL="714375" lvl="2" indent="-257175">
              <a:lnSpc>
                <a:spcPct val="120000"/>
              </a:lnSpc>
              <a:spcBef>
                <a:spcPts val="1000"/>
              </a:spcBef>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92% of research-intensive providers (13 responses)</a:t>
            </a:r>
          </a:p>
          <a:p>
            <a:pPr marL="714375" lvl="2" indent="-257175">
              <a:lnSpc>
                <a:spcPct val="120000"/>
              </a:lnSpc>
              <a:spcBef>
                <a:spcPts val="1000"/>
              </a:spcBef>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50% of FE providers (18 responses)</a:t>
            </a:r>
          </a:p>
          <a:p>
            <a:pPr marL="714375" lvl="2" indent="-257175">
              <a:lnSpc>
                <a:spcPct val="120000"/>
              </a:lnSpc>
              <a:spcBef>
                <a:spcPts val="1000"/>
              </a:spcBef>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100% of ‘medium’ and ‘large’ providers (9 and 14 responses respectively)</a:t>
            </a:r>
          </a:p>
          <a:p>
            <a:pPr marL="714375" lvl="2" indent="-257175">
              <a:lnSpc>
                <a:spcPct val="120000"/>
              </a:lnSpc>
              <a:spcBef>
                <a:spcPts val="1000"/>
              </a:spcBef>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56% of ‘micro’ providers (18 responses)</a:t>
            </a:r>
          </a:p>
          <a:p>
            <a:pPr marL="714375" lvl="2" indent="-257175">
              <a:lnSpc>
                <a:spcPct val="120000"/>
              </a:lnSpc>
              <a:spcBef>
                <a:spcPts val="0"/>
              </a:spcBef>
              <a:spcAft>
                <a:spcPts val="600"/>
              </a:spcAft>
              <a:buFont typeface="Wingdings" panose="05000000000000000000" pitchFamily="2" charset="2"/>
              <a:buChar char="v"/>
              <a:tabLst>
                <a:tab pos="541338" algn="l"/>
              </a:tabLst>
            </a:pPr>
            <a:endParaRPr lang="en-GB" sz="1100"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0" lvl="1" indent="0">
              <a:lnSpc>
                <a:spcPct val="100000"/>
              </a:lnSpc>
              <a:spcBef>
                <a:spcPts val="0"/>
              </a:spcBef>
              <a:spcAft>
                <a:spcPts val="600"/>
              </a:spcAft>
              <a:buNone/>
              <a:tabLst>
                <a:tab pos="541338" algn="l"/>
              </a:tabLst>
            </a:pPr>
            <a:r>
              <a:rPr lang="en-GB" sz="12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a:t>
            </a:r>
            <a:r>
              <a:rPr lang="en-GB" sz="12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Provider type - Research-intensive, Small and specialist, Post-92, FE college, Other provider (&gt;1,000 FTE students), Other provider (&lt;1,000 FTE students)</a:t>
            </a:r>
          </a:p>
          <a:p>
            <a:pPr marL="0" lvl="1" indent="0">
              <a:lnSpc>
                <a:spcPct val="100000"/>
              </a:lnSpc>
              <a:spcBef>
                <a:spcPts val="0"/>
              </a:spcBef>
              <a:spcAft>
                <a:spcPts val="600"/>
              </a:spcAft>
              <a:buNone/>
              <a:tabLst>
                <a:tab pos="541338" algn="l"/>
              </a:tabLst>
            </a:pPr>
            <a:r>
              <a:rPr lang="en-GB" sz="12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 Provider size by student FTEs: Very large (&gt;19k), Large (10-19k); Medium (2k-10k); Small (500-2k); Micro (&lt;500)</a:t>
            </a:r>
            <a:endParaRPr lang="en-GB" sz="18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5189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0FA6D1-AC8F-4EDD-B4B8-FC535136DFE5}"/>
              </a:ext>
            </a:extLst>
          </p:cNvPr>
          <p:cNvSpPr txBox="1"/>
          <p:nvPr/>
        </p:nvSpPr>
        <p:spPr>
          <a:xfrm>
            <a:off x="189013" y="1792364"/>
            <a:ext cx="11841896" cy="3678561"/>
          </a:xfrm>
          <a:prstGeom prst="rect">
            <a:avLst/>
          </a:prstGeom>
          <a:no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grpSp>
        <p:nvGrpSpPr>
          <p:cNvPr id="4" name="Group 3">
            <a:extLst>
              <a:ext uri="{FF2B5EF4-FFF2-40B4-BE49-F238E27FC236}">
                <a16:creationId xmlns:a16="http://schemas.microsoft.com/office/drawing/2014/main" id="{2C903A85-A706-E399-E01E-80180A0444BD}"/>
              </a:ext>
            </a:extLst>
          </p:cNvPr>
          <p:cNvGrpSpPr>
            <a:grpSpLocks noChangeAspect="1"/>
          </p:cNvGrpSpPr>
          <p:nvPr/>
        </p:nvGrpSpPr>
        <p:grpSpPr>
          <a:xfrm>
            <a:off x="243761" y="2080551"/>
            <a:ext cx="11732400" cy="3102185"/>
            <a:chOff x="499279" y="719923"/>
            <a:chExt cx="11183912" cy="2957159"/>
          </a:xfrm>
        </p:grpSpPr>
        <p:pic>
          <p:nvPicPr>
            <p:cNvPr id="6" name="Picture 5">
              <a:extLst>
                <a:ext uri="{FF2B5EF4-FFF2-40B4-BE49-F238E27FC236}">
                  <a16:creationId xmlns:a16="http://schemas.microsoft.com/office/drawing/2014/main" id="{BCE57CBC-F076-A1EE-F0BE-E44583508391}"/>
                </a:ext>
              </a:extLst>
            </p:cNvPr>
            <p:cNvPicPr>
              <a:picLocks noChangeAspect="1"/>
            </p:cNvPicPr>
            <p:nvPr/>
          </p:nvPicPr>
          <p:blipFill rotWithShape="1">
            <a:blip r:embed="rId3"/>
            <a:srcRect t="34374"/>
            <a:stretch/>
          </p:blipFill>
          <p:spPr>
            <a:xfrm>
              <a:off x="499279" y="1539768"/>
              <a:ext cx="11183911" cy="1175327"/>
            </a:xfrm>
            <a:prstGeom prst="rect">
              <a:avLst/>
            </a:prstGeom>
          </p:spPr>
        </p:pic>
        <p:pic>
          <p:nvPicPr>
            <p:cNvPr id="7" name="Picture 6">
              <a:extLst>
                <a:ext uri="{FF2B5EF4-FFF2-40B4-BE49-F238E27FC236}">
                  <a16:creationId xmlns:a16="http://schemas.microsoft.com/office/drawing/2014/main" id="{23CEF8A9-C3EA-5418-CE64-62967796EF1B}"/>
                </a:ext>
              </a:extLst>
            </p:cNvPr>
            <p:cNvPicPr>
              <a:picLocks noChangeAspect="1"/>
            </p:cNvPicPr>
            <p:nvPr/>
          </p:nvPicPr>
          <p:blipFill>
            <a:blip r:embed="rId4"/>
            <a:stretch>
              <a:fillRect/>
            </a:stretch>
          </p:blipFill>
          <p:spPr>
            <a:xfrm>
              <a:off x="499280" y="719923"/>
              <a:ext cx="11183911" cy="838317"/>
            </a:xfrm>
            <a:prstGeom prst="rect">
              <a:avLst/>
            </a:prstGeom>
          </p:spPr>
        </p:pic>
        <p:pic>
          <p:nvPicPr>
            <p:cNvPr id="9" name="Picture 8">
              <a:extLst>
                <a:ext uri="{FF2B5EF4-FFF2-40B4-BE49-F238E27FC236}">
                  <a16:creationId xmlns:a16="http://schemas.microsoft.com/office/drawing/2014/main" id="{4212C3A0-1AE8-4302-6231-F34340F733D6}"/>
                </a:ext>
              </a:extLst>
            </p:cNvPr>
            <p:cNvPicPr>
              <a:picLocks noChangeAspect="1"/>
            </p:cNvPicPr>
            <p:nvPr/>
          </p:nvPicPr>
          <p:blipFill rotWithShape="1">
            <a:blip r:embed="rId5"/>
            <a:srcRect t="38160"/>
            <a:stretch/>
          </p:blipFill>
          <p:spPr>
            <a:xfrm>
              <a:off x="499279" y="2687387"/>
              <a:ext cx="11183911" cy="989695"/>
            </a:xfrm>
            <a:prstGeom prst="rect">
              <a:avLst/>
            </a:prstGeom>
          </p:spPr>
        </p:pic>
      </p:gr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a:xfrm>
            <a:off x="8621232" y="6330977"/>
            <a:ext cx="2743200" cy="365125"/>
          </a:xfrm>
        </p:spPr>
        <p:txBody>
          <a:bodyPr/>
          <a:lstStyle/>
          <a:p>
            <a:fld id="{142E737F-D65D-4407-A3CF-170EE504B38F}" type="slidenum">
              <a:rPr lang="en-GB" smtClean="0"/>
              <a:pPr/>
              <a:t>17</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32496" y="365445"/>
            <a:ext cx="10225237" cy="883078"/>
          </a:xfrm>
        </p:spPr>
        <p:txBody>
          <a:bodyPr lIns="91440" tIns="45720" rIns="91440" bIns="45720" anchor="t"/>
          <a:lstStyle/>
          <a:p>
            <a:pPr>
              <a:lnSpc>
                <a:spcPct val="100000"/>
              </a:lnSpc>
            </a:pPr>
            <a:r>
              <a:rPr lang="en-GB" sz="2200" dirty="0">
                <a:solidFill>
                  <a:schemeClr val="accent2">
                    <a:lumMod val="75000"/>
                  </a:schemeClr>
                </a:solidFill>
              </a:rPr>
              <a:t>Influence</a:t>
            </a:r>
            <a:r>
              <a:rPr lang="en-GB" sz="2200" dirty="0"/>
              <a:t> of the statement of expectations on providers’ approaches in past two years by provider type and size</a:t>
            </a:r>
          </a:p>
        </p:txBody>
      </p:sp>
    </p:spTree>
    <p:extLst>
      <p:ext uri="{BB962C8B-B14F-4D97-AF65-F5344CB8AC3E}">
        <p14:creationId xmlns:p14="http://schemas.microsoft.com/office/powerpoint/2010/main" val="227256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18</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47541" y="285381"/>
            <a:ext cx="9649083" cy="788508"/>
          </a:xfrm>
        </p:spPr>
        <p:txBody>
          <a:bodyPr lIns="91440" tIns="45720" rIns="91440" bIns="45720" anchor="t"/>
          <a:lstStyle/>
          <a:p>
            <a:pPr>
              <a:lnSpc>
                <a:spcPct val="100000"/>
              </a:lnSpc>
            </a:pPr>
            <a:r>
              <a:rPr lang="en-GB" sz="2200" dirty="0"/>
              <a:t>If the statement of expectations has </a:t>
            </a:r>
            <a:r>
              <a:rPr lang="en-GB" sz="2200" dirty="0">
                <a:solidFill>
                  <a:schemeClr val="accent2">
                    <a:lumMod val="75000"/>
                  </a:schemeClr>
                </a:solidFill>
              </a:rPr>
              <a:t>influenced</a:t>
            </a:r>
            <a:r>
              <a:rPr lang="en-GB" sz="2200" dirty="0"/>
              <a:t> your approach please tell us in what ways, and if it has not done so please tell us why this is the case</a:t>
            </a:r>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38062" y="1394562"/>
            <a:ext cx="10915876" cy="2413793"/>
          </a:xfrm>
        </p:spPr>
        <p:txBody>
          <a:bodyPr/>
          <a:lstStyle/>
          <a:p>
            <a:pPr marL="361950" indent="-361950">
              <a:lnSpc>
                <a:spcPct val="120000"/>
              </a:lnSpc>
              <a:tabLst>
                <a:tab pos="541338" algn="l"/>
              </a:tabLst>
            </a:pPr>
            <a:r>
              <a:rPr lang="en-GB" sz="1600" dirty="0">
                <a:ea typeface="Lato" panose="020F0502020204030203" pitchFamily="34" charset="0"/>
                <a:cs typeface="Lato" panose="020F0502020204030203" pitchFamily="34" charset="0"/>
              </a:rPr>
              <a:t>Comments made suggest that the SoE provided </a:t>
            </a:r>
            <a:r>
              <a:rPr lang="en-GB" sz="1600" b="1" dirty="0">
                <a:ea typeface="Lato" panose="020F0502020204030203" pitchFamily="34" charset="0"/>
                <a:cs typeface="Lato" panose="020F0502020204030203" pitchFamily="34" charset="0"/>
              </a:rPr>
              <a:t>a framework for the development of providers’ institutional policies, processes and procedures </a:t>
            </a:r>
            <a:r>
              <a:rPr lang="en-GB" sz="1600" dirty="0">
                <a:ea typeface="Lato" panose="020F0502020204030203" pitchFamily="34" charset="0"/>
                <a:cs typeface="Lato" panose="020F0502020204030203" pitchFamily="34" charset="0"/>
              </a:rPr>
              <a:t>(48% of comments suggested this)</a:t>
            </a:r>
          </a:p>
          <a:p>
            <a:pPr marL="361950" indent="-361950">
              <a:lnSpc>
                <a:spcPct val="120000"/>
              </a:lnSpc>
              <a:tabLst>
                <a:tab pos="541338" algn="l"/>
              </a:tabLst>
            </a:pPr>
            <a:r>
              <a:rPr lang="en-GB" sz="1600" dirty="0">
                <a:ea typeface="Lato" panose="020F0502020204030203" pitchFamily="34" charset="0"/>
                <a:cs typeface="Lato" panose="020F0502020204030203" pitchFamily="34" charset="0"/>
              </a:rPr>
              <a:t>A similar number of comments suggests that the SoE acted as a </a:t>
            </a:r>
            <a:r>
              <a:rPr lang="en-GB" sz="1600" b="1" dirty="0">
                <a:ea typeface="Lato" panose="020F0502020204030203" pitchFamily="34" charset="0"/>
                <a:cs typeface="Lato" panose="020F0502020204030203" pitchFamily="34" charset="0"/>
              </a:rPr>
              <a:t>catalyst for review and updating of existing approaches, processes and procedures</a:t>
            </a:r>
          </a:p>
          <a:p>
            <a:pPr marL="361950" indent="-361950">
              <a:lnSpc>
                <a:spcPct val="120000"/>
              </a:lnSpc>
              <a:tabLst>
                <a:tab pos="541338" algn="l"/>
              </a:tabLst>
            </a:pPr>
            <a:r>
              <a:rPr lang="en-GB" sz="1600" dirty="0">
                <a:ea typeface="Lato" panose="020F0502020204030203" pitchFamily="34" charset="0"/>
                <a:cs typeface="Lato" panose="020F0502020204030203" pitchFamily="34" charset="0"/>
              </a:rPr>
              <a:t>This included </a:t>
            </a:r>
            <a:r>
              <a:rPr lang="en-GB" sz="1600" b="1" dirty="0">
                <a:ea typeface="Lato" panose="020F0502020204030203" pitchFamily="34" charset="0"/>
                <a:cs typeface="Lato" panose="020F0502020204030203" pitchFamily="34" charset="0"/>
              </a:rPr>
              <a:t>acting as a benchmark against which to measure approaches taken</a:t>
            </a:r>
            <a:r>
              <a:rPr lang="en-GB" sz="1600" dirty="0">
                <a:ea typeface="Lato" panose="020F0502020204030203" pitchFamily="34" charset="0"/>
                <a:cs typeface="Lato" panose="020F0502020204030203" pitchFamily="34" charset="0"/>
              </a:rPr>
              <a:t>; again, almost half of the responses (31 comments (47%) made reference to this</a:t>
            </a:r>
          </a:p>
          <a:p>
            <a:pPr marL="0" indent="0">
              <a:buNone/>
            </a:pPr>
            <a:endParaRPr lang="en-GB" sz="2800" dirty="0"/>
          </a:p>
        </p:txBody>
      </p:sp>
      <p:graphicFrame>
        <p:nvGraphicFramePr>
          <p:cNvPr id="5" name="Diagram 4">
            <a:extLst>
              <a:ext uri="{FF2B5EF4-FFF2-40B4-BE49-F238E27FC236}">
                <a16:creationId xmlns:a16="http://schemas.microsoft.com/office/drawing/2014/main" id="{5E3D0804-0F19-0DD2-2E19-66FEB693E1B8}"/>
              </a:ext>
            </a:extLst>
          </p:cNvPr>
          <p:cNvGraphicFramePr/>
          <p:nvPr>
            <p:extLst>
              <p:ext uri="{D42A27DB-BD31-4B8C-83A1-F6EECF244321}">
                <p14:modId xmlns:p14="http://schemas.microsoft.com/office/powerpoint/2010/main" val="1000059964"/>
              </p:ext>
            </p:extLst>
          </p:nvPr>
        </p:nvGraphicFramePr>
        <p:xfrm>
          <a:off x="459858" y="3808355"/>
          <a:ext cx="11272283" cy="2624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40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19</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438" y="147158"/>
            <a:ext cx="10364787" cy="1064954"/>
          </a:xfrm>
        </p:spPr>
        <p:txBody>
          <a:bodyPr lIns="91440" tIns="45720" rIns="91440" bIns="45720" anchor="t"/>
          <a:lstStyle/>
          <a:p>
            <a:pPr>
              <a:lnSpc>
                <a:spcPct val="100000"/>
              </a:lnSpc>
            </a:pPr>
            <a:r>
              <a:rPr lang="en-GB" sz="2200" dirty="0"/>
              <a:t>How </a:t>
            </a:r>
            <a:r>
              <a:rPr lang="en-GB" sz="2200" dirty="0">
                <a:solidFill>
                  <a:schemeClr val="accent2">
                    <a:lumMod val="75000"/>
                  </a:schemeClr>
                </a:solidFill>
              </a:rPr>
              <a:t>important</a:t>
            </a:r>
            <a:r>
              <a:rPr lang="en-GB" sz="2200" dirty="0"/>
              <a:t> have the following factors been in how your organisation’s approach to preventing and responding to harassment and sexual misconduct has developed over the past two years? </a:t>
            </a:r>
          </a:p>
        </p:txBody>
      </p:sp>
      <p:sp>
        <p:nvSpPr>
          <p:cNvPr id="13" name="Text Placeholder 3">
            <a:extLst>
              <a:ext uri="{FF2B5EF4-FFF2-40B4-BE49-F238E27FC236}">
                <a16:creationId xmlns:a16="http://schemas.microsoft.com/office/drawing/2014/main" id="{5C56929B-8785-CF6A-BED1-A00C5C8002DA}"/>
              </a:ext>
            </a:extLst>
          </p:cNvPr>
          <p:cNvSpPr txBox="1">
            <a:spLocks/>
          </p:cNvSpPr>
          <p:nvPr/>
        </p:nvSpPr>
        <p:spPr>
          <a:xfrm>
            <a:off x="675131" y="1594962"/>
            <a:ext cx="11052581" cy="476138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tabLst>
                <a:tab pos="541338" algn="l"/>
              </a:tabLst>
            </a:pPr>
            <a:r>
              <a:rPr lang="en-US" sz="1800" dirty="0">
                <a:ea typeface="Lato" panose="020F0502020204030203" pitchFamily="34" charset="0"/>
                <a:cs typeface="Lato" panose="020F0502020204030203" pitchFamily="34" charset="0"/>
              </a:rPr>
              <a:t>Three of the </a:t>
            </a:r>
            <a:r>
              <a:rPr lang="en-US" sz="1800" b="1" dirty="0">
                <a:ea typeface="Lato" panose="020F0502020204030203" pitchFamily="34" charset="0"/>
                <a:cs typeface="Lato" panose="020F0502020204030203" pitchFamily="34" charset="0"/>
              </a:rPr>
              <a:t>most important factors </a:t>
            </a:r>
            <a:r>
              <a:rPr lang="en-US" sz="1800" dirty="0">
                <a:ea typeface="Lato" panose="020F0502020204030203" pitchFamily="34" charset="0"/>
                <a:cs typeface="Lato" panose="020F0502020204030203" pitchFamily="34" charset="0"/>
              </a:rPr>
              <a:t>for providers were </a:t>
            </a:r>
            <a:r>
              <a:rPr lang="en-GB" sz="1800" dirty="0">
                <a:ea typeface="Lato" panose="020F0502020204030203" pitchFamily="34" charset="0"/>
                <a:cs typeface="Lato" panose="020F0502020204030203" pitchFamily="34" charset="0"/>
              </a:rPr>
              <a:t>(see the chart on next slide)</a:t>
            </a:r>
          </a:p>
          <a:p>
            <a:pPr marL="714375" lvl="2" indent="-257175">
              <a:lnSpc>
                <a:spcPct val="120000"/>
              </a:lnSpc>
              <a:spcBef>
                <a:spcPts val="1000"/>
              </a:spcBef>
              <a:buFont typeface="Wingdings" panose="05000000000000000000" pitchFamily="2" charset="2"/>
              <a:buChar char="v"/>
              <a:tabLst>
                <a:tab pos="541338" algn="l"/>
              </a:tabLst>
            </a:pPr>
            <a:r>
              <a:rPr lang="en-US" sz="1600" dirty="0">
                <a:solidFill>
                  <a:srgbClr val="00537F"/>
                </a:solidFill>
                <a:latin typeface="Lato" panose="020F0502020204030203" pitchFamily="34" charset="0"/>
                <a:ea typeface="Lato" panose="020F0502020204030203" pitchFamily="34" charset="0"/>
                <a:cs typeface="Lato" panose="020F0502020204030203" pitchFamily="34" charset="0"/>
              </a:rPr>
              <a:t>Incidents of harassment and sexual misconduct affecting students</a:t>
            </a:r>
          </a:p>
          <a:p>
            <a:pPr marL="714375" lvl="2" indent="-257175">
              <a:lnSpc>
                <a:spcPct val="120000"/>
              </a:lnSpc>
              <a:spcBef>
                <a:spcPts val="1000"/>
              </a:spcBef>
              <a:buFont typeface="Wingdings" panose="05000000000000000000" pitchFamily="2" charset="2"/>
              <a:buChar char="v"/>
              <a:tabLst>
                <a:tab pos="541338" algn="l"/>
              </a:tabLst>
            </a:pPr>
            <a:r>
              <a:rPr lang="en-US" sz="1600" dirty="0">
                <a:solidFill>
                  <a:srgbClr val="00537F"/>
                </a:solidFill>
                <a:latin typeface="Lato" panose="020F0502020204030203" pitchFamily="34" charset="0"/>
                <a:ea typeface="Lato" panose="020F0502020204030203" pitchFamily="34" charset="0"/>
                <a:cs typeface="Lato" panose="020F0502020204030203" pitchFamily="34" charset="0"/>
              </a:rPr>
              <a:t>Input from victim-survivors of harassment and sexual misconduct</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Office for Students’ statement of expectations</a:t>
            </a:r>
          </a:p>
          <a:p>
            <a:pPr marL="361950" indent="-361950">
              <a:lnSpc>
                <a:spcPct val="120000"/>
              </a:lnSpc>
              <a:tabLst>
                <a:tab pos="541338" algn="l"/>
              </a:tabLst>
            </a:pPr>
            <a:r>
              <a:rPr lang="en-US" sz="1800" dirty="0">
                <a:ea typeface="Lato" panose="020F0502020204030203" pitchFamily="34" charset="0"/>
                <a:cs typeface="Lato" panose="020F0502020204030203" pitchFamily="34" charset="0"/>
              </a:rPr>
              <a:t>Three of the </a:t>
            </a:r>
            <a:r>
              <a:rPr lang="en-US" sz="1800" b="1" dirty="0">
                <a:ea typeface="Lato" panose="020F0502020204030203" pitchFamily="34" charset="0"/>
                <a:cs typeface="Lato" panose="020F0502020204030203" pitchFamily="34" charset="0"/>
              </a:rPr>
              <a:t>least important factors </a:t>
            </a:r>
            <a:r>
              <a:rPr lang="en-US" sz="1800" dirty="0">
                <a:ea typeface="Lato" panose="020F0502020204030203" pitchFamily="34" charset="0"/>
                <a:cs typeface="Lato" panose="020F0502020204030203" pitchFamily="34" charset="0"/>
              </a:rPr>
              <a:t>for providers were</a:t>
            </a:r>
          </a:p>
          <a:p>
            <a:pPr marL="714375" lvl="2" indent="-257175">
              <a:lnSpc>
                <a:spcPct val="120000"/>
              </a:lnSpc>
              <a:spcBef>
                <a:spcPts val="1000"/>
              </a:spcBef>
              <a:buFont typeface="Wingdings" panose="05000000000000000000" pitchFamily="2" charset="2"/>
              <a:buChar char="v"/>
              <a:tabLst>
                <a:tab pos="541338" algn="l"/>
              </a:tabLst>
            </a:pPr>
            <a:r>
              <a:rPr lang="en-GB" sz="1600" dirty="0" err="1">
                <a:solidFill>
                  <a:srgbClr val="00537F"/>
                </a:solidFill>
                <a:latin typeface="Lato" panose="020F0502020204030203" pitchFamily="34" charset="0"/>
                <a:ea typeface="Lato" panose="020F0502020204030203" pitchFamily="34" charset="0"/>
                <a:cs typeface="Lato" panose="020F0502020204030203" pitchFamily="34" charset="0"/>
              </a:rPr>
              <a:t>ProtectEd’s</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accreditation scheme</a:t>
            </a:r>
          </a:p>
          <a:p>
            <a:pPr marL="714375" lvl="2" indent="-257175">
              <a:lnSpc>
                <a:spcPct val="120000"/>
              </a:lnSpc>
              <a:spcBef>
                <a:spcPts val="1000"/>
              </a:spcBef>
              <a:buFont typeface="Wingdings" panose="05000000000000000000" pitchFamily="2" charset="2"/>
              <a:buChar char="v"/>
              <a:tabLst>
                <a:tab pos="541338" algn="l"/>
              </a:tabLst>
            </a:pPr>
            <a:r>
              <a:rPr lang="en-GB" sz="1600" dirty="0" err="1">
                <a:solidFill>
                  <a:srgbClr val="00537F"/>
                </a:solidFill>
                <a:latin typeface="Lato" panose="020F0502020204030203" pitchFamily="34" charset="0"/>
                <a:ea typeface="Lato" panose="020F0502020204030203" pitchFamily="34" charset="0"/>
                <a:cs typeface="Lato" panose="020F0502020204030203" pitchFamily="34" charset="0"/>
              </a:rPr>
              <a:t>GuildHE’s</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Anti-Racism Programme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Office for Students Catalyst safeguarding project funding  </a:t>
            </a:r>
          </a:p>
          <a:p>
            <a:pPr marL="361950" lvl="2" indent="-361950">
              <a:lnSpc>
                <a:spcPct val="120000"/>
              </a:lnSpc>
              <a:spcBef>
                <a:spcPts val="1000"/>
              </a:spcBef>
              <a:buFont typeface="Wingdings" panose="05000000000000000000" pitchFamily="2" charset="2"/>
              <a:buChar char="q"/>
              <a:tabLst>
                <a:tab pos="541338" algn="l"/>
              </a:tabLst>
            </a:pP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Other important factors </a:t>
            </a: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mentioned in the open ‘other’ category included: 1752 Group guidance on staff to student harassment and sexual misconduct, and Department for Education and Ofsted guidance for FE colleges  </a:t>
            </a:r>
          </a:p>
          <a:p>
            <a:pPr marL="714375" lvl="2" indent="-257175">
              <a:lnSpc>
                <a:spcPct val="120000"/>
              </a:lnSpc>
              <a:spcBef>
                <a:spcPts val="300"/>
              </a:spcBef>
              <a:buFont typeface="Wingdings" panose="05000000000000000000" pitchFamily="2" charset="2"/>
              <a:buChar char="v"/>
              <a:tabLst>
                <a:tab pos="541338" algn="l"/>
              </a:tabLst>
            </a:pPr>
            <a:endParaRPr lang="en-GB" sz="1400" dirty="0">
              <a:solidFill>
                <a:srgbClr val="00537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730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1395B8-E53D-80C2-17F5-47AAFC318308}"/>
              </a:ext>
            </a:extLst>
          </p:cNvPr>
          <p:cNvSpPr>
            <a:spLocks noGrp="1"/>
          </p:cNvSpPr>
          <p:nvPr>
            <p:ph type="sldNum" sz="quarter" idx="12"/>
          </p:nvPr>
        </p:nvSpPr>
        <p:spPr/>
        <p:txBody>
          <a:bodyPr/>
          <a:lstStyle/>
          <a:p>
            <a:fld id="{142E737F-D65D-4407-A3CF-170EE504B38F}" type="slidenum">
              <a:rPr lang="en-GB" smtClean="0"/>
              <a:pPr/>
              <a:t>2</a:t>
            </a:fld>
            <a:endParaRPr lang="en-GB" dirty="0"/>
          </a:p>
        </p:txBody>
      </p:sp>
      <p:sp>
        <p:nvSpPr>
          <p:cNvPr id="3" name="Text Placeholder 2">
            <a:extLst>
              <a:ext uri="{FF2B5EF4-FFF2-40B4-BE49-F238E27FC236}">
                <a16:creationId xmlns:a16="http://schemas.microsoft.com/office/drawing/2014/main" id="{E6318891-1115-01DB-A58A-FD357557B902}"/>
              </a:ext>
            </a:extLst>
          </p:cNvPr>
          <p:cNvSpPr>
            <a:spLocks noGrp="1"/>
          </p:cNvSpPr>
          <p:nvPr>
            <p:ph type="body" sz="quarter" idx="13"/>
          </p:nvPr>
        </p:nvSpPr>
        <p:spPr/>
        <p:txBody>
          <a:bodyPr/>
          <a:lstStyle/>
          <a:p>
            <a:r>
              <a:rPr lang="en-GB" dirty="0"/>
              <a:t>Contents</a:t>
            </a:r>
          </a:p>
        </p:txBody>
      </p:sp>
      <p:sp>
        <p:nvSpPr>
          <p:cNvPr id="4" name="Text Placeholder 3">
            <a:extLst>
              <a:ext uri="{FF2B5EF4-FFF2-40B4-BE49-F238E27FC236}">
                <a16:creationId xmlns:a16="http://schemas.microsoft.com/office/drawing/2014/main" id="{ACD7C37F-3504-F743-1F5D-BCBF29C9E170}"/>
              </a:ext>
            </a:extLst>
          </p:cNvPr>
          <p:cNvSpPr>
            <a:spLocks noGrp="1"/>
          </p:cNvSpPr>
          <p:nvPr>
            <p:ph type="body" sz="quarter" idx="14"/>
          </p:nvPr>
        </p:nvSpPr>
        <p:spPr>
          <a:xfrm>
            <a:off x="579121" y="1679575"/>
            <a:ext cx="11050904" cy="4676775"/>
          </a:xfrm>
        </p:spPr>
        <p:txBody>
          <a:bodyPr numCol="2"/>
          <a:lstStyle/>
          <a:p>
            <a:pPr marL="514350" indent="-514350">
              <a:lnSpc>
                <a:spcPct val="120000"/>
              </a:lnSpc>
              <a:spcBef>
                <a:spcPts val="600"/>
              </a:spcBef>
              <a:spcAft>
                <a:spcPts val="1200"/>
              </a:spcAft>
              <a:buFont typeface="+mj-lt"/>
              <a:buAutoNum type="arabicPeriod"/>
            </a:pPr>
            <a:r>
              <a:rPr lang="en-GB" sz="2000" dirty="0"/>
              <a:t>Executive summary</a:t>
            </a:r>
          </a:p>
          <a:p>
            <a:pPr marL="514350" indent="-514350">
              <a:lnSpc>
                <a:spcPct val="120000"/>
              </a:lnSpc>
              <a:spcBef>
                <a:spcPts val="600"/>
              </a:spcBef>
              <a:spcAft>
                <a:spcPts val="1200"/>
              </a:spcAft>
              <a:buFont typeface="+mj-lt"/>
              <a:buAutoNum type="arabicPeriod"/>
            </a:pPr>
            <a:r>
              <a:rPr lang="en-GB" sz="2000" dirty="0"/>
              <a:t>Background and evaluation methodology</a:t>
            </a:r>
          </a:p>
          <a:p>
            <a:pPr marL="514350" indent="-514350">
              <a:lnSpc>
                <a:spcPct val="120000"/>
              </a:lnSpc>
              <a:spcBef>
                <a:spcPts val="600"/>
              </a:spcBef>
              <a:spcAft>
                <a:spcPts val="1200"/>
              </a:spcAft>
              <a:buFont typeface="+mj-lt"/>
              <a:buAutoNum type="arabicPeriod"/>
            </a:pPr>
            <a:r>
              <a:rPr lang="en-GB" sz="2000" dirty="0"/>
              <a:t>Summary of key survey findings </a:t>
            </a:r>
          </a:p>
          <a:p>
            <a:pPr marL="514350" indent="-514350">
              <a:lnSpc>
                <a:spcPct val="120000"/>
              </a:lnSpc>
              <a:spcBef>
                <a:spcPts val="600"/>
              </a:spcBef>
              <a:spcAft>
                <a:spcPts val="1200"/>
              </a:spcAft>
              <a:buFont typeface="+mj-lt"/>
              <a:buAutoNum type="arabicPeriod"/>
            </a:pPr>
            <a:r>
              <a:rPr lang="en-GB" sz="2000" dirty="0"/>
              <a:t>Summary of conclusions  </a:t>
            </a:r>
          </a:p>
          <a:p>
            <a:pPr marL="514350" indent="-514350">
              <a:lnSpc>
                <a:spcPct val="120000"/>
              </a:lnSpc>
              <a:spcBef>
                <a:spcPts val="600"/>
              </a:spcBef>
              <a:spcAft>
                <a:spcPts val="1200"/>
              </a:spcAft>
              <a:buFont typeface="+mj-lt"/>
              <a:buAutoNum type="arabicPeriod"/>
            </a:pPr>
            <a:r>
              <a:rPr lang="en-GB" sz="2000" dirty="0"/>
              <a:t>Survey findings by question</a:t>
            </a:r>
          </a:p>
          <a:p>
            <a:pPr>
              <a:lnSpc>
                <a:spcPct val="120000"/>
              </a:lnSpc>
              <a:spcBef>
                <a:spcPts val="600"/>
              </a:spcBef>
              <a:spcAft>
                <a:spcPts val="1200"/>
              </a:spcAft>
            </a:pPr>
            <a:endParaRPr lang="en-GB" sz="2000" dirty="0"/>
          </a:p>
          <a:p>
            <a:pPr>
              <a:lnSpc>
                <a:spcPct val="120000"/>
              </a:lnSpc>
              <a:spcBef>
                <a:spcPts val="600"/>
              </a:spcBef>
              <a:spcAft>
                <a:spcPts val="1200"/>
              </a:spcAft>
            </a:pPr>
            <a:endParaRPr lang="en-GB" sz="2000" dirty="0"/>
          </a:p>
          <a:p>
            <a:pPr>
              <a:lnSpc>
                <a:spcPct val="120000"/>
              </a:lnSpc>
              <a:spcBef>
                <a:spcPts val="600"/>
              </a:spcBef>
              <a:spcAft>
                <a:spcPts val="1200"/>
              </a:spcAft>
            </a:pPr>
            <a:endParaRPr lang="en-GB" sz="2000" dirty="0"/>
          </a:p>
          <a:p>
            <a:pPr>
              <a:lnSpc>
                <a:spcPct val="120000"/>
              </a:lnSpc>
              <a:spcBef>
                <a:spcPts val="600"/>
              </a:spcBef>
              <a:spcAft>
                <a:spcPts val="1200"/>
              </a:spcAft>
            </a:pPr>
            <a:r>
              <a:rPr lang="en-GB" sz="2000" dirty="0"/>
              <a:t>Appendices</a:t>
            </a:r>
          </a:p>
          <a:p>
            <a:pPr marL="742950" lvl="2" indent="-285750">
              <a:lnSpc>
                <a:spcPct val="120000"/>
              </a:lnSpc>
              <a:spcBef>
                <a:spcPts val="600"/>
              </a:spcBef>
              <a:spcAft>
                <a:spcPts val="600"/>
              </a:spcAft>
              <a:buFont typeface="Wingdings" panose="05000000000000000000" pitchFamily="2" charset="2"/>
              <a:buChar char="v"/>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Appendix A Methodology</a:t>
            </a:r>
          </a:p>
          <a:p>
            <a:pPr marL="742950" lvl="2" indent="-285750">
              <a:lnSpc>
                <a:spcPct val="120000"/>
              </a:lnSpc>
              <a:spcBef>
                <a:spcPts val="600"/>
              </a:spcBef>
              <a:spcAft>
                <a:spcPts val="600"/>
              </a:spcAft>
              <a:buFont typeface="Wingdings" panose="05000000000000000000" pitchFamily="2" charset="2"/>
              <a:buChar char="v"/>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Appendix B Survey questions (separately appended)</a:t>
            </a:r>
          </a:p>
        </p:txBody>
      </p:sp>
    </p:spTree>
    <p:extLst>
      <p:ext uri="{BB962C8B-B14F-4D97-AF65-F5344CB8AC3E}">
        <p14:creationId xmlns:p14="http://schemas.microsoft.com/office/powerpoint/2010/main" val="367495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20</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484388" y="136525"/>
            <a:ext cx="10364787" cy="743945"/>
          </a:xfrm>
        </p:spPr>
        <p:txBody>
          <a:bodyPr lIns="91440" tIns="45720" rIns="91440" bIns="45720" anchor="t"/>
          <a:lstStyle/>
          <a:p>
            <a:pPr rtl="0"/>
            <a:r>
              <a:rPr lang="en-GB" sz="2200" dirty="0"/>
              <a:t>How </a:t>
            </a:r>
            <a:r>
              <a:rPr lang="en-GB" sz="2200" dirty="0">
                <a:solidFill>
                  <a:schemeClr val="accent2">
                    <a:lumMod val="75000"/>
                  </a:schemeClr>
                </a:solidFill>
              </a:rPr>
              <a:t>important</a:t>
            </a:r>
            <a:r>
              <a:rPr lang="en-GB" sz="2200" dirty="0"/>
              <a:t> have the following factors been in how your organisation’s approach to preventing and responding to harassment and sexual misconduct has developed over the past two years? </a:t>
            </a:r>
          </a:p>
        </p:txBody>
      </p:sp>
      <p:pic>
        <p:nvPicPr>
          <p:cNvPr id="9" name="Picture 8">
            <a:extLst>
              <a:ext uri="{FF2B5EF4-FFF2-40B4-BE49-F238E27FC236}">
                <a16:creationId xmlns:a16="http://schemas.microsoft.com/office/drawing/2014/main" id="{5C43C326-087D-898A-CFEF-B3E650E48DCC}"/>
              </a:ext>
            </a:extLst>
          </p:cNvPr>
          <p:cNvPicPr>
            <a:picLocks noChangeAspect="1"/>
          </p:cNvPicPr>
          <p:nvPr/>
        </p:nvPicPr>
        <p:blipFill>
          <a:blip r:embed="rId3"/>
          <a:stretch>
            <a:fillRect/>
          </a:stretch>
        </p:blipFill>
        <p:spPr>
          <a:xfrm>
            <a:off x="1266303" y="1370477"/>
            <a:ext cx="8800958" cy="5232233"/>
          </a:xfrm>
          <a:prstGeom prst="rect">
            <a:avLst/>
          </a:prstGeom>
        </p:spPr>
      </p:pic>
      <p:sp>
        <p:nvSpPr>
          <p:cNvPr id="7" name="TextBox 6">
            <a:extLst>
              <a:ext uri="{FF2B5EF4-FFF2-40B4-BE49-F238E27FC236}">
                <a16:creationId xmlns:a16="http://schemas.microsoft.com/office/drawing/2014/main" id="{081B3A3B-F141-3EBC-1D38-B6D9F34736E5}"/>
              </a:ext>
            </a:extLst>
          </p:cNvPr>
          <p:cNvSpPr txBox="1"/>
          <p:nvPr/>
        </p:nvSpPr>
        <p:spPr>
          <a:xfrm>
            <a:off x="1180970" y="1370477"/>
            <a:ext cx="8886291" cy="5223550"/>
          </a:xfrm>
          <a:prstGeom prst="rect">
            <a:avLst/>
          </a:prstGeom>
          <a:no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Tree>
    <p:extLst>
      <p:ext uri="{BB962C8B-B14F-4D97-AF65-F5344CB8AC3E}">
        <p14:creationId xmlns:p14="http://schemas.microsoft.com/office/powerpoint/2010/main" val="1112913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21</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608998" y="320073"/>
            <a:ext cx="9247383" cy="743945"/>
          </a:xfrm>
        </p:spPr>
        <p:txBody>
          <a:bodyPr/>
          <a:lstStyle/>
          <a:p>
            <a:r>
              <a:rPr lang="en-GB" sz="2400" dirty="0"/>
              <a:t>Relative </a:t>
            </a:r>
            <a:r>
              <a:rPr lang="en-GB" sz="2400" dirty="0">
                <a:solidFill>
                  <a:schemeClr val="accent2">
                    <a:lumMod val="75000"/>
                  </a:schemeClr>
                </a:solidFill>
              </a:rPr>
              <a:t>importance</a:t>
            </a:r>
            <a:r>
              <a:rPr lang="en-GB" sz="2400" dirty="0"/>
              <a:t> of the statement of expectations –respondents’ reasons for responses and illustrative comments </a:t>
            </a:r>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19631" y="1414567"/>
            <a:ext cx="11177587" cy="4751387"/>
          </a:xfrm>
        </p:spPr>
        <p:txBody>
          <a:bodyPr/>
          <a:lstStyle/>
          <a:p>
            <a:pPr marL="361950" indent="-361950">
              <a:lnSpc>
                <a:spcPct val="120000"/>
              </a:lnSpc>
              <a:spcAft>
                <a:spcPts val="600"/>
              </a:spcAft>
              <a:tabLst>
                <a:tab pos="541338" algn="l"/>
              </a:tabLst>
            </a:pPr>
            <a:r>
              <a:rPr lang="en-GB" sz="1800" dirty="0">
                <a:ea typeface="Lato" panose="020F0502020204030203" pitchFamily="34" charset="0"/>
                <a:cs typeface="Lato" panose="020F0502020204030203" pitchFamily="34" charset="0"/>
              </a:rPr>
              <a:t>37 comments were given to this question which recognised that the various factors listed had been important (to varying extents) – in addition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10 of the comments highlighted that current activities are a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continuation of previous work in this area</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5 of these also noted specifically that their work is a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continuum of that started as a result of Universities UK’s </a:t>
            </a:r>
            <a:r>
              <a:rPr lang="en-GB" sz="1600" b="1" i="1" dirty="0">
                <a:solidFill>
                  <a:srgbClr val="00537F"/>
                </a:solidFill>
                <a:latin typeface="Lato" panose="020F0502020204030203" pitchFamily="34" charset="0"/>
                <a:ea typeface="Lato" panose="020F0502020204030203" pitchFamily="34" charset="0"/>
                <a:cs typeface="Lato" panose="020F0502020204030203" pitchFamily="34" charset="0"/>
              </a:rPr>
              <a:t>Changing the Culture</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framework (published in 2016)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6 comments referred to being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a:t>
            </a:r>
            <a:r>
              <a:rPr lang="en-GB" sz="1600" b="1" i="1" dirty="0">
                <a:solidFill>
                  <a:srgbClr val="00537F"/>
                </a:solidFill>
                <a:latin typeface="Lato" panose="020F0502020204030203" pitchFamily="34" charset="0"/>
                <a:ea typeface="Lato" panose="020F0502020204030203" pitchFamily="34" charset="0"/>
                <a:cs typeface="Lato" panose="020F0502020204030203" pitchFamily="34" charset="0"/>
              </a:rPr>
              <a:t>student centred</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 institutions</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and so therefore responsive to issues impacting upon students including this one</a:t>
            </a:r>
          </a:p>
        </p:txBody>
      </p:sp>
      <p:graphicFrame>
        <p:nvGraphicFramePr>
          <p:cNvPr id="5" name="Diagram 4">
            <a:extLst>
              <a:ext uri="{FF2B5EF4-FFF2-40B4-BE49-F238E27FC236}">
                <a16:creationId xmlns:a16="http://schemas.microsoft.com/office/drawing/2014/main" id="{698592DD-F162-4584-E89F-F1DE54EFBB3C}"/>
              </a:ext>
            </a:extLst>
          </p:cNvPr>
          <p:cNvGraphicFramePr/>
          <p:nvPr>
            <p:extLst>
              <p:ext uri="{D42A27DB-BD31-4B8C-83A1-F6EECF244321}">
                <p14:modId xmlns:p14="http://schemas.microsoft.com/office/powerpoint/2010/main" val="166828572"/>
              </p:ext>
            </p:extLst>
          </p:nvPr>
        </p:nvGraphicFramePr>
        <p:xfrm>
          <a:off x="1773864" y="4390289"/>
          <a:ext cx="8965020" cy="187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40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22</a:t>
            </a:fld>
            <a:endParaRPr lang="en-GB" dirty="0"/>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22409" y="179057"/>
            <a:ext cx="9788830" cy="1050378"/>
          </a:xfrm>
        </p:spPr>
        <p:txBody>
          <a:bodyPr lIns="91440" tIns="45720" rIns="91440" bIns="45720" anchor="t"/>
          <a:lstStyle/>
          <a:p>
            <a:r>
              <a:rPr lang="en-GB" sz="2200" dirty="0"/>
              <a:t>Has the </a:t>
            </a:r>
            <a:r>
              <a:rPr lang="en-GB" sz="2200" dirty="0">
                <a:solidFill>
                  <a:schemeClr val="accent2">
                    <a:lumMod val="75000"/>
                  </a:schemeClr>
                </a:solidFill>
              </a:rPr>
              <a:t>volume of reported incidents of sexual misconduct </a:t>
            </a:r>
            <a:r>
              <a:rPr lang="en-GB" sz="2200" dirty="0"/>
              <a:t>affecting students changed at your organisation over the past two academic years (since academic year 2019/20)?</a:t>
            </a:r>
          </a:p>
        </p:txBody>
      </p:sp>
      <p:sp>
        <p:nvSpPr>
          <p:cNvPr id="7" name="Text Placeholder 3">
            <a:extLst>
              <a:ext uri="{FF2B5EF4-FFF2-40B4-BE49-F238E27FC236}">
                <a16:creationId xmlns:a16="http://schemas.microsoft.com/office/drawing/2014/main" id="{E2C6BBA1-1CFF-D21D-2DB9-A77E17C81E3D}"/>
              </a:ext>
            </a:extLst>
          </p:cNvPr>
          <p:cNvSpPr txBox="1">
            <a:spLocks/>
          </p:cNvSpPr>
          <p:nvPr/>
        </p:nvSpPr>
        <p:spPr>
          <a:xfrm>
            <a:off x="631572" y="1408854"/>
            <a:ext cx="10928856" cy="534415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Bef>
                <a:spcPts val="600"/>
              </a:spcBef>
              <a:spcAft>
                <a:spcPts val="600"/>
              </a:spcAft>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Any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increase in the volume of reports is an important indicator of positive change</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Increasing reports suggest that students have greater confidence that their provider will respond positively. However, the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true prevalence remains unknown </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as many victim-survivors do not come forward and most providers do not carry out climate surveys.</a:t>
            </a:r>
          </a:p>
          <a:p>
            <a:pPr marL="361950" indent="-361950">
              <a:lnSpc>
                <a:spcPct val="120000"/>
              </a:lnSpc>
              <a:spcBef>
                <a:spcPts val="600"/>
              </a:spcBef>
              <a:spcAft>
                <a:spcPts val="600"/>
              </a:spcAft>
              <a:tabLst>
                <a:tab pos="541338" algn="l"/>
              </a:tabLst>
            </a:pPr>
            <a:r>
              <a:rPr lang="en-US" sz="1600" dirty="0">
                <a:ea typeface="Lato" panose="020F0502020204030203" pitchFamily="34" charset="0"/>
                <a:cs typeface="Lato" panose="020F0502020204030203" pitchFamily="34" charset="0"/>
              </a:rPr>
              <a:t>Overall, </a:t>
            </a:r>
            <a:r>
              <a:rPr lang="en-US" sz="1600" b="1" dirty="0">
                <a:ea typeface="Lato" panose="020F0502020204030203" pitchFamily="34" charset="0"/>
                <a:cs typeface="Lato" panose="020F0502020204030203" pitchFamily="34" charset="0"/>
              </a:rPr>
              <a:t>57% of respondents stated that the volume of reported incidents relating to sexual misconduct affecting students had increased or considerably increased </a:t>
            </a:r>
            <a:r>
              <a:rPr lang="en-US" sz="1600" dirty="0">
                <a:ea typeface="Lato" panose="020F0502020204030203" pitchFamily="34" charset="0"/>
                <a:cs typeface="Lato" panose="020F0502020204030203" pitchFamily="34" charset="0"/>
              </a:rPr>
              <a:t>over the past two years –although for 43% of providers this has stayed about the same </a:t>
            </a:r>
            <a:r>
              <a:rPr lang="en-GB" sz="1600" dirty="0">
                <a:ea typeface="Lato" panose="020F0502020204030203" pitchFamily="34" charset="0"/>
                <a:cs typeface="Lato" panose="020F0502020204030203" pitchFamily="34" charset="0"/>
              </a:rPr>
              <a:t>(see details on the chart on the preceding slide)</a:t>
            </a:r>
          </a:p>
          <a:p>
            <a:pPr marL="361950" indent="-361950">
              <a:lnSpc>
                <a:spcPct val="120000"/>
              </a:lnSpc>
              <a:spcBef>
                <a:spcPts val="600"/>
              </a:spcBef>
              <a:spcAft>
                <a:spcPts val="600"/>
              </a:spcAft>
              <a:tabLst>
                <a:tab pos="541338" algn="l"/>
              </a:tabLst>
            </a:pPr>
            <a:r>
              <a:rPr lang="en-US" sz="1600" dirty="0">
                <a:ea typeface="Lato" panose="020F0502020204030203" pitchFamily="34" charset="0"/>
                <a:cs typeface="Lato" panose="020F0502020204030203" pitchFamily="34" charset="0"/>
              </a:rPr>
              <a:t>There were clear </a:t>
            </a:r>
            <a:r>
              <a:rPr lang="en-US" sz="1600" b="1" dirty="0">
                <a:ea typeface="Lato" panose="020F0502020204030203" pitchFamily="34" charset="0"/>
                <a:cs typeface="Lato" panose="020F0502020204030203" pitchFamily="34" charset="0"/>
              </a:rPr>
              <a:t>variations by provider type </a:t>
            </a:r>
            <a:r>
              <a:rPr lang="en-US" sz="1600" dirty="0">
                <a:ea typeface="Lato" panose="020F0502020204030203" pitchFamily="34" charset="0"/>
                <a:cs typeface="Lato" panose="020F0502020204030203" pitchFamily="34" charset="0"/>
              </a:rPr>
              <a:t>in reported increases – </a:t>
            </a:r>
            <a:r>
              <a:rPr lang="en-GB" sz="1600" dirty="0">
                <a:ea typeface="Lato" panose="020F0502020204030203" pitchFamily="34" charset="0"/>
                <a:cs typeface="Lato" panose="020F0502020204030203" pitchFamily="34" charset="0"/>
              </a:rPr>
              <a:t>the volume of reports had increased or considerably increased in the period for the following (noting these are based on small sub-sample sizes)</a:t>
            </a:r>
            <a:endParaRPr lang="en-US" sz="1600" dirty="0">
              <a:ea typeface="Lato" panose="020F0502020204030203" pitchFamily="34" charset="0"/>
              <a:cs typeface="Lato" panose="020F0502020204030203" pitchFamily="34" charset="0"/>
            </a:endParaRP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93% of post-92 providers</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77% of research-intensive providers</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50% of small and specialist providers  </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33% of FE colleges </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17% of other providers </a:t>
            </a:r>
          </a:p>
          <a:p>
            <a:pPr marL="257175" lvl="1" indent="-257175">
              <a:lnSpc>
                <a:spcPct val="120000"/>
              </a:lnSpc>
              <a:spcBef>
                <a:spcPts val="1000"/>
              </a:spcBef>
              <a:spcAft>
                <a:spcPts val="600"/>
              </a:spcAft>
              <a:buFont typeface="Wingdings" panose="05000000000000000000" pitchFamily="2" charset="2"/>
              <a:buChar char="v"/>
              <a:tabLst>
                <a:tab pos="541338" algn="l"/>
              </a:tabLst>
            </a:pPr>
            <a:endParaRPr lang="en-US" sz="1800" dirty="0">
              <a:solidFill>
                <a:srgbClr val="00537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993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23</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29813" y="136525"/>
            <a:ext cx="9879465" cy="1027772"/>
          </a:xfrm>
        </p:spPr>
        <p:txBody>
          <a:bodyPr lIns="91440" tIns="45720" rIns="91440" bIns="45720" anchor="t"/>
          <a:lstStyle/>
          <a:p>
            <a:pPr>
              <a:lnSpc>
                <a:spcPct val="100000"/>
              </a:lnSpc>
            </a:pPr>
            <a:r>
              <a:rPr lang="en-GB" sz="2200" dirty="0"/>
              <a:t>Has the </a:t>
            </a:r>
            <a:r>
              <a:rPr lang="en-GB" sz="2200" dirty="0">
                <a:solidFill>
                  <a:schemeClr val="accent2">
                    <a:lumMod val="75000"/>
                  </a:schemeClr>
                </a:solidFill>
              </a:rPr>
              <a:t>volume of disciplinary procedures relating to sexual misconduct </a:t>
            </a:r>
            <a:r>
              <a:rPr lang="en-GB" sz="2200" dirty="0"/>
              <a:t>affecting students changed at your organisation over the past two academic years?</a:t>
            </a:r>
          </a:p>
        </p:txBody>
      </p:sp>
      <p:sp>
        <p:nvSpPr>
          <p:cNvPr id="7" name="Text Placeholder 3">
            <a:extLst>
              <a:ext uri="{FF2B5EF4-FFF2-40B4-BE49-F238E27FC236}">
                <a16:creationId xmlns:a16="http://schemas.microsoft.com/office/drawing/2014/main" id="{E2C6BBA1-1CFF-D21D-2DB9-A77E17C81E3D}"/>
              </a:ext>
            </a:extLst>
          </p:cNvPr>
          <p:cNvSpPr txBox="1">
            <a:spLocks/>
          </p:cNvSpPr>
          <p:nvPr/>
        </p:nvSpPr>
        <p:spPr>
          <a:xfrm>
            <a:off x="529813" y="1394544"/>
            <a:ext cx="11144736" cy="496180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US" sz="1500" dirty="0">
                <a:ea typeface="Lato" panose="020F0502020204030203" pitchFamily="34" charset="0"/>
                <a:cs typeface="Lato" panose="020F0502020204030203" pitchFamily="34" charset="0"/>
              </a:rPr>
              <a:t>Overall, 44% of respondents stated that the </a:t>
            </a:r>
            <a:r>
              <a:rPr lang="en-US" sz="1500" b="1" dirty="0">
                <a:ea typeface="Lato" panose="020F0502020204030203" pitchFamily="34" charset="0"/>
                <a:cs typeface="Lato" panose="020F0502020204030203" pitchFamily="34" charset="0"/>
              </a:rPr>
              <a:t>volume of </a:t>
            </a:r>
            <a:r>
              <a:rPr lang="en-GB" sz="1500" b="1" dirty="0">
                <a:ea typeface="Lato" panose="020F0502020204030203" pitchFamily="34" charset="0"/>
                <a:cs typeface="Lato" panose="020F0502020204030203" pitchFamily="34" charset="0"/>
              </a:rPr>
              <a:t>disciplinary procedures</a:t>
            </a:r>
            <a:r>
              <a:rPr lang="en-US" sz="1500" b="1" dirty="0">
                <a:ea typeface="Lato" panose="020F0502020204030203" pitchFamily="34" charset="0"/>
                <a:cs typeface="Lato" panose="020F0502020204030203" pitchFamily="34" charset="0"/>
              </a:rPr>
              <a:t> relating to incidents of sexual misconduct </a:t>
            </a:r>
            <a:r>
              <a:rPr lang="en-US" sz="1500" dirty="0">
                <a:ea typeface="Lato" panose="020F0502020204030203" pitchFamily="34" charset="0"/>
                <a:cs typeface="Lato" panose="020F0502020204030203" pitchFamily="34" charset="0"/>
              </a:rPr>
              <a:t>had increased or considerably increased since 2019/20 – but for a higher proportion (54%) these had stayed about the same over the two-year period (see chart on preceding slide)</a:t>
            </a:r>
          </a:p>
          <a:p>
            <a:pPr marL="361950" indent="-361950">
              <a:lnSpc>
                <a:spcPct val="120000"/>
              </a:lnSpc>
              <a:spcAft>
                <a:spcPts val="600"/>
              </a:spcAft>
              <a:tabLst>
                <a:tab pos="541338" algn="l"/>
              </a:tabLst>
            </a:pPr>
            <a:r>
              <a:rPr lang="en-US" sz="1500" dirty="0">
                <a:ea typeface="Lato" panose="020F0502020204030203" pitchFamily="34" charset="0"/>
                <a:cs typeface="Lato" panose="020F0502020204030203" pitchFamily="34" charset="0"/>
              </a:rPr>
              <a:t>This is a lower rate of increase than that for the volume of reported incidents. This suggest that although </a:t>
            </a:r>
            <a:r>
              <a:rPr lang="en-US" sz="1500" b="1" dirty="0">
                <a:ea typeface="Lato" panose="020F0502020204030203" pitchFamily="34" charset="0"/>
                <a:cs typeface="Lato" panose="020F0502020204030203" pitchFamily="34" charset="0"/>
              </a:rPr>
              <a:t>providers have seen an increase in reporting of sexual misconduct over the period, </a:t>
            </a:r>
            <a:r>
              <a:rPr lang="en-GB" sz="1500" b="1" dirty="0">
                <a:ea typeface="Lato" panose="020F0502020204030203" pitchFamily="34" charset="0"/>
                <a:cs typeface="Lato" panose="020F0502020204030203" pitchFamily="34" charset="0"/>
              </a:rPr>
              <a:t>the volume of disciplinary proceedings has not increased at a corresponding rate </a:t>
            </a:r>
          </a:p>
          <a:p>
            <a:pPr marL="361950" indent="-361950">
              <a:lnSpc>
                <a:spcPct val="120000"/>
              </a:lnSpc>
              <a:spcAft>
                <a:spcPts val="600"/>
              </a:spcAft>
              <a:tabLst>
                <a:tab pos="541338" algn="l"/>
              </a:tabLst>
            </a:pPr>
            <a:r>
              <a:rPr lang="en-US" sz="1500" dirty="0">
                <a:ea typeface="Lato" panose="020F0502020204030203" pitchFamily="34" charset="0"/>
                <a:cs typeface="Lato" panose="020F0502020204030203" pitchFamily="34" charset="0"/>
              </a:rPr>
              <a:t>There are also</a:t>
            </a:r>
            <a:r>
              <a:rPr lang="en-US" sz="1500" b="1" dirty="0">
                <a:ea typeface="Lato" panose="020F0502020204030203" pitchFamily="34" charset="0"/>
                <a:cs typeface="Lato" panose="020F0502020204030203" pitchFamily="34" charset="0"/>
              </a:rPr>
              <a:t> clear variations by type of provider </a:t>
            </a:r>
            <a:r>
              <a:rPr lang="en-US" sz="1500" dirty="0">
                <a:ea typeface="Lato" panose="020F0502020204030203" pitchFamily="34" charset="0"/>
                <a:cs typeface="Lato" panose="020F0502020204030203" pitchFamily="34" charset="0"/>
              </a:rPr>
              <a:t>in terms of whether they have seen increases in disciplinary procedures, and whether these have increased at the same rate as reports being made </a:t>
            </a:r>
            <a:r>
              <a:rPr lang="en-GB" sz="1500" dirty="0">
                <a:ea typeface="Lato" panose="020F0502020204030203" pitchFamily="34" charset="0"/>
                <a:cs typeface="Lato" panose="020F0502020204030203" pitchFamily="34" charset="0"/>
              </a:rPr>
              <a:t>(noting these are based on small sub-sample sizes)</a:t>
            </a:r>
            <a:endParaRPr lang="en-US" sz="1500" dirty="0">
              <a:ea typeface="Lato" panose="020F0502020204030203" pitchFamily="34" charset="0"/>
              <a:cs typeface="Lato" panose="020F0502020204030203" pitchFamily="34" charset="0"/>
            </a:endParaRPr>
          </a:p>
          <a:p>
            <a:pPr marL="714375" lvl="2" indent="-257175">
              <a:lnSpc>
                <a:spcPct val="120000"/>
              </a:lnSpc>
              <a:spcBef>
                <a:spcPts val="600"/>
              </a:spcBef>
              <a:spcAft>
                <a:spcPts val="3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77% of research-intensive providers saw an increase in disciplinary procedures relating to sexual misconduct – the same rate of increase seen in reporting of sexual misconduct </a:t>
            </a:r>
          </a:p>
          <a:p>
            <a:pPr marL="714375" lvl="2" indent="-257175">
              <a:lnSpc>
                <a:spcPct val="120000"/>
              </a:lnSpc>
              <a:spcBef>
                <a:spcPts val="600"/>
              </a:spcBef>
              <a:spcAft>
                <a:spcPts val="3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69% of post-92 providers saw an increase in disciplinary procedures – a lower rate of increase seen in reporting of sexual misconduct </a:t>
            </a:r>
          </a:p>
          <a:p>
            <a:pPr marL="714375" lvl="2" indent="-257175">
              <a:lnSpc>
                <a:spcPct val="120000"/>
              </a:lnSpc>
              <a:spcBef>
                <a:spcPts val="600"/>
              </a:spcBef>
              <a:spcAft>
                <a:spcPts val="3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42% of small and specialist providers saw an increase in disciplinary procedures – a similar rate of increase to that of reports of sexual misconduct </a:t>
            </a:r>
          </a:p>
          <a:p>
            <a:pPr marL="714375" lvl="2" indent="-257175">
              <a:lnSpc>
                <a:spcPct val="120000"/>
              </a:lnSpc>
              <a:spcBef>
                <a:spcPts val="600"/>
              </a:spcBef>
              <a:spcAft>
                <a:spcPts val="3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Just 17% of FE colleges saw an increase in disciplinary procedures – a lower rate of increase seen in reporting of sexual misconduct </a:t>
            </a:r>
          </a:p>
        </p:txBody>
      </p:sp>
    </p:spTree>
    <p:extLst>
      <p:ext uri="{BB962C8B-B14F-4D97-AF65-F5344CB8AC3E}">
        <p14:creationId xmlns:p14="http://schemas.microsoft.com/office/powerpoint/2010/main" val="42817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24</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10363" y="280346"/>
            <a:ext cx="9750056" cy="992518"/>
          </a:xfrm>
        </p:spPr>
        <p:txBody>
          <a:bodyPr lIns="91440" tIns="45720" rIns="91440" bIns="45720" anchor="t"/>
          <a:lstStyle/>
          <a:p>
            <a:pPr>
              <a:lnSpc>
                <a:spcPct val="100000"/>
              </a:lnSpc>
            </a:pPr>
            <a:r>
              <a:rPr lang="en-GB" sz="2200" dirty="0"/>
              <a:t>Has the </a:t>
            </a:r>
            <a:r>
              <a:rPr lang="en-GB" sz="2200" dirty="0">
                <a:solidFill>
                  <a:schemeClr val="accent2">
                    <a:lumMod val="75000"/>
                  </a:schemeClr>
                </a:solidFill>
              </a:rPr>
              <a:t>volume of reported incidents of other forms of harassment </a:t>
            </a:r>
            <a:r>
              <a:rPr lang="en-GB" sz="2200" dirty="0"/>
              <a:t>affecting students changed at your organisation over the past two academic years?</a:t>
            </a:r>
          </a:p>
          <a:p>
            <a:endParaRPr lang="en-US" sz="2200" dirty="0"/>
          </a:p>
        </p:txBody>
      </p:sp>
      <p:sp>
        <p:nvSpPr>
          <p:cNvPr id="7" name="Text Placeholder 3">
            <a:extLst>
              <a:ext uri="{FF2B5EF4-FFF2-40B4-BE49-F238E27FC236}">
                <a16:creationId xmlns:a16="http://schemas.microsoft.com/office/drawing/2014/main" id="{E2C6BBA1-1CFF-D21D-2DB9-A77E17C81E3D}"/>
              </a:ext>
            </a:extLst>
          </p:cNvPr>
          <p:cNvSpPr txBox="1">
            <a:spLocks/>
          </p:cNvSpPr>
          <p:nvPr/>
        </p:nvSpPr>
        <p:spPr>
          <a:xfrm>
            <a:off x="510363" y="1347574"/>
            <a:ext cx="11069002" cy="500877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US" sz="1600" dirty="0">
                <a:ea typeface="Lato" panose="020F0502020204030203" pitchFamily="34" charset="0"/>
                <a:cs typeface="Lato" panose="020F0502020204030203" pitchFamily="34" charset="0"/>
              </a:rPr>
              <a:t>Overall, </a:t>
            </a:r>
            <a:r>
              <a:rPr lang="en-US" sz="1600" b="1" dirty="0">
                <a:ea typeface="Lato" panose="020F0502020204030203" pitchFamily="34" charset="0"/>
                <a:cs typeface="Lato" panose="020F0502020204030203" pitchFamily="34" charset="0"/>
              </a:rPr>
              <a:t>59% of respondents stated that the volume of reported incidents of other forms of harassment affecting students has stayed about the same </a:t>
            </a:r>
            <a:r>
              <a:rPr lang="en-US" sz="1600" dirty="0">
                <a:ea typeface="Lato" panose="020F0502020204030203" pitchFamily="34" charset="0"/>
                <a:cs typeface="Lato" panose="020F0502020204030203" pitchFamily="34" charset="0"/>
              </a:rPr>
              <a:t>since 2019/20; while for 38% this had increased </a:t>
            </a:r>
          </a:p>
          <a:p>
            <a:pPr marL="361950" indent="-361950">
              <a:lnSpc>
                <a:spcPct val="120000"/>
              </a:lnSpc>
              <a:spcAft>
                <a:spcPts val="600"/>
              </a:spcAft>
              <a:tabLst>
                <a:tab pos="541338" algn="l"/>
              </a:tabLst>
            </a:pPr>
            <a:r>
              <a:rPr lang="en-US" sz="1600" dirty="0">
                <a:ea typeface="Lato" panose="020F0502020204030203" pitchFamily="34" charset="0"/>
                <a:cs typeface="Lato" panose="020F0502020204030203" pitchFamily="34" charset="0"/>
              </a:rPr>
              <a:t>This is a </a:t>
            </a:r>
            <a:r>
              <a:rPr lang="en-US" sz="1600" b="1" dirty="0">
                <a:ea typeface="Lato" panose="020F0502020204030203" pitchFamily="34" charset="0"/>
                <a:cs typeface="Lato" panose="020F0502020204030203" pitchFamily="34" charset="0"/>
              </a:rPr>
              <a:t>considerably lower rate of growth in reports of other forms of harassment than the increase seen in reports relating to sexual misconduct </a:t>
            </a:r>
            <a:r>
              <a:rPr lang="en-US" sz="1600" dirty="0">
                <a:ea typeface="Lato" panose="020F0502020204030203" pitchFamily="34" charset="0"/>
                <a:cs typeface="Lato" panose="020F0502020204030203" pitchFamily="34" charset="0"/>
              </a:rPr>
              <a:t>– suggesting that </a:t>
            </a:r>
            <a:r>
              <a:rPr lang="en-GB" sz="1600" dirty="0">
                <a:ea typeface="Lato" panose="020F0502020204030203" pitchFamily="34" charset="0"/>
                <a:cs typeface="Lato" panose="020F0502020204030203" pitchFamily="34" charset="0"/>
              </a:rPr>
              <a:t>students may be less confident in coming forward to report incidents of harassment and in their providers’ response  </a:t>
            </a:r>
          </a:p>
          <a:p>
            <a:pPr marL="361950" indent="-361950">
              <a:lnSpc>
                <a:spcPct val="120000"/>
              </a:lnSpc>
              <a:spcAft>
                <a:spcPts val="600"/>
              </a:spcAft>
              <a:tabLst>
                <a:tab pos="541338" algn="l"/>
              </a:tabLst>
            </a:pPr>
            <a:r>
              <a:rPr lang="en-US" sz="1600" dirty="0">
                <a:ea typeface="Lato" panose="020F0502020204030203" pitchFamily="34" charset="0"/>
                <a:cs typeface="Lato" panose="020F0502020204030203" pitchFamily="34" charset="0"/>
              </a:rPr>
              <a:t>There were also </a:t>
            </a:r>
            <a:r>
              <a:rPr lang="en-US" sz="1600" b="1" dirty="0">
                <a:ea typeface="Lato" panose="020F0502020204030203" pitchFamily="34" charset="0"/>
                <a:cs typeface="Lato" panose="020F0502020204030203" pitchFamily="34" charset="0"/>
              </a:rPr>
              <a:t>clear variations by provider type </a:t>
            </a:r>
            <a:r>
              <a:rPr lang="en-US" sz="1600" dirty="0">
                <a:ea typeface="Lato" panose="020F0502020204030203" pitchFamily="34" charset="0"/>
                <a:cs typeface="Lato" panose="020F0502020204030203" pitchFamily="34" charset="0"/>
              </a:rPr>
              <a:t>in increases to the volume of reports of other forms of harassment </a:t>
            </a:r>
            <a:r>
              <a:rPr lang="en-GB" sz="1600" dirty="0">
                <a:ea typeface="Lato" panose="020F0502020204030203" pitchFamily="34" charset="0"/>
                <a:cs typeface="Lato" panose="020F0502020204030203" pitchFamily="34" charset="0"/>
              </a:rPr>
              <a:t>(noting these are based on small sub-sample sizes)</a:t>
            </a:r>
            <a:endParaRPr lang="en-US" sz="1600" dirty="0">
              <a:ea typeface="Lato" panose="020F0502020204030203" pitchFamily="34" charset="0"/>
              <a:cs typeface="Lato" panose="020F0502020204030203" pitchFamily="34" charset="0"/>
            </a:endParaRP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75% of post-92 providers stated the volume of reports increase or considerably increase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50% of small and specialist providers saw the volume of reports increase or considerably increase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46% of research-intensive providers stated that the volume of reports increase or considerably increased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Just 11% of FE colleges saw the volume of reports increase or considerably increased </a:t>
            </a:r>
          </a:p>
        </p:txBody>
      </p:sp>
    </p:spTree>
    <p:extLst>
      <p:ext uri="{BB962C8B-B14F-4D97-AF65-F5344CB8AC3E}">
        <p14:creationId xmlns:p14="http://schemas.microsoft.com/office/powerpoint/2010/main" val="215175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25</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93139" y="136525"/>
            <a:ext cx="10209537" cy="992518"/>
          </a:xfrm>
        </p:spPr>
        <p:txBody>
          <a:bodyPr lIns="91440" tIns="45720" rIns="91440" bIns="45720" anchor="t"/>
          <a:lstStyle/>
          <a:p>
            <a:pPr>
              <a:lnSpc>
                <a:spcPct val="100000"/>
              </a:lnSpc>
            </a:pPr>
            <a:r>
              <a:rPr lang="en-GB" sz="2200" dirty="0"/>
              <a:t>Has the </a:t>
            </a:r>
            <a:r>
              <a:rPr lang="en-GB" sz="2200" dirty="0">
                <a:solidFill>
                  <a:schemeClr val="accent2">
                    <a:lumMod val="75000"/>
                  </a:schemeClr>
                </a:solidFill>
              </a:rPr>
              <a:t>volume of disciplinary procedures of other forms of harassment </a:t>
            </a:r>
            <a:r>
              <a:rPr lang="en-GB" sz="2200" dirty="0"/>
              <a:t>affecting students changed at your organisation over the past two academic years?</a:t>
            </a:r>
          </a:p>
          <a:p>
            <a:endParaRPr lang="en-US" sz="2200" dirty="0"/>
          </a:p>
        </p:txBody>
      </p:sp>
      <p:sp>
        <p:nvSpPr>
          <p:cNvPr id="7" name="Text Placeholder 3">
            <a:extLst>
              <a:ext uri="{FF2B5EF4-FFF2-40B4-BE49-F238E27FC236}">
                <a16:creationId xmlns:a16="http://schemas.microsoft.com/office/drawing/2014/main" id="{E2C6BBA1-1CFF-D21D-2DB9-A77E17C81E3D}"/>
              </a:ext>
            </a:extLst>
          </p:cNvPr>
          <p:cNvSpPr txBox="1">
            <a:spLocks/>
          </p:cNvSpPr>
          <p:nvPr/>
        </p:nvSpPr>
        <p:spPr>
          <a:xfrm>
            <a:off x="593139" y="1368558"/>
            <a:ext cx="11081410" cy="535291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US" sz="1600" dirty="0">
                <a:ea typeface="Lato" panose="020F0502020204030203" pitchFamily="34" charset="0"/>
                <a:cs typeface="Lato" panose="020F0502020204030203" pitchFamily="34" charset="0"/>
              </a:rPr>
              <a:t>Overall, </a:t>
            </a:r>
            <a:r>
              <a:rPr lang="en-US" sz="1600" b="1" dirty="0">
                <a:ea typeface="Lato" panose="020F0502020204030203" pitchFamily="34" charset="0"/>
                <a:cs typeface="Lato" panose="020F0502020204030203" pitchFamily="34" charset="0"/>
              </a:rPr>
              <a:t>60% of respondents stated that the volume of </a:t>
            </a:r>
            <a:r>
              <a:rPr lang="en-GB" sz="1600" b="1" dirty="0">
                <a:ea typeface="Lato" panose="020F0502020204030203" pitchFamily="34" charset="0"/>
                <a:cs typeface="Lato" panose="020F0502020204030203" pitchFamily="34" charset="0"/>
              </a:rPr>
              <a:t>disciplinary procedures</a:t>
            </a:r>
            <a:r>
              <a:rPr lang="en-US" sz="1600" b="1" dirty="0">
                <a:ea typeface="Lato" panose="020F0502020204030203" pitchFamily="34" charset="0"/>
                <a:cs typeface="Lato" panose="020F0502020204030203" pitchFamily="34" charset="0"/>
              </a:rPr>
              <a:t> relating to other forms of harassment and incidents of hate had stayed about the same since 2019/20</a:t>
            </a:r>
            <a:r>
              <a:rPr lang="en-US" sz="1600" dirty="0">
                <a:ea typeface="Lato" panose="020F0502020204030203" pitchFamily="34" charset="0"/>
                <a:cs typeface="Lato" panose="020F0502020204030203" pitchFamily="34" charset="0"/>
              </a:rPr>
              <a:t>; while 38% said these has increased</a:t>
            </a:r>
          </a:p>
          <a:p>
            <a:pPr marL="361950" indent="-361950">
              <a:lnSpc>
                <a:spcPct val="120000"/>
              </a:lnSpc>
              <a:spcAft>
                <a:spcPts val="600"/>
              </a:spcAft>
              <a:tabLst>
                <a:tab pos="541338" algn="l"/>
              </a:tabLst>
            </a:pPr>
            <a:r>
              <a:rPr lang="en-US" sz="1600" dirty="0">
                <a:ea typeface="Lato" panose="020F0502020204030203" pitchFamily="34" charset="0"/>
                <a:cs typeface="Lato" panose="020F0502020204030203" pitchFamily="34" charset="0"/>
              </a:rPr>
              <a:t>This rate of increase </a:t>
            </a:r>
            <a:r>
              <a:rPr lang="en-US" sz="1600" b="1" dirty="0">
                <a:ea typeface="Lato" panose="020F0502020204030203" pitchFamily="34" charset="0"/>
                <a:cs typeface="Lato" panose="020F0502020204030203" pitchFamily="34" charset="0"/>
              </a:rPr>
              <a:t>corresponds with the increase seen in </a:t>
            </a:r>
            <a:r>
              <a:rPr lang="en-GB" sz="1600" b="1" dirty="0">
                <a:ea typeface="Lato" panose="020F0502020204030203" pitchFamily="34" charset="0"/>
                <a:cs typeface="Lato" panose="020F0502020204030203" pitchFamily="34" charset="0"/>
              </a:rPr>
              <a:t>the volume of reports of other forms of harassment</a:t>
            </a:r>
          </a:p>
          <a:p>
            <a:pPr marL="361950" indent="-361950">
              <a:lnSpc>
                <a:spcPct val="120000"/>
              </a:lnSpc>
              <a:spcAft>
                <a:spcPts val="600"/>
              </a:spcAft>
              <a:tabLst>
                <a:tab pos="541338" algn="l"/>
              </a:tabLst>
            </a:pPr>
            <a:r>
              <a:rPr lang="en-US" sz="1600" dirty="0">
                <a:ea typeface="Lato" panose="020F0502020204030203" pitchFamily="34" charset="0"/>
                <a:cs typeface="Lato" panose="020F0502020204030203" pitchFamily="34" charset="0"/>
              </a:rPr>
              <a:t>There are </a:t>
            </a:r>
            <a:r>
              <a:rPr lang="en-US" sz="1600" b="1" dirty="0">
                <a:ea typeface="Lato" panose="020F0502020204030203" pitchFamily="34" charset="0"/>
                <a:cs typeface="Lato" panose="020F0502020204030203" pitchFamily="34" charset="0"/>
              </a:rPr>
              <a:t>clear variations by type of provider </a:t>
            </a:r>
            <a:r>
              <a:rPr lang="en-US" sz="1600" dirty="0">
                <a:ea typeface="Lato" panose="020F0502020204030203" pitchFamily="34" charset="0"/>
                <a:cs typeface="Lato" panose="020F0502020204030203" pitchFamily="34" charset="0"/>
              </a:rPr>
              <a:t>in terms of whether they have seen increases in related disciplinary procedures, and whether these have increased at the same rate as reports being made </a:t>
            </a:r>
            <a:r>
              <a:rPr lang="en-GB" sz="1600" dirty="0">
                <a:ea typeface="Lato" panose="020F0502020204030203" pitchFamily="34" charset="0"/>
                <a:cs typeface="Lato" panose="020F0502020204030203" pitchFamily="34" charset="0"/>
              </a:rPr>
              <a:t>(noting these are based on small sub-sample sizes)</a:t>
            </a:r>
            <a:endParaRPr lang="en-US" sz="1600" dirty="0">
              <a:ea typeface="Lato" panose="020F0502020204030203" pitchFamily="34" charset="0"/>
              <a:cs typeface="Lato" panose="020F0502020204030203" pitchFamily="34" charset="0"/>
            </a:endParaRP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69% of post-92 providers saw an increase in disciplinary procedures relating to other forms of harassment – a slightly lower rate than the increase in reported incidents  </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62% of research-intensive providers saw an increase in disciplinary procedures relating to other forms of harassment – a substantially higher rate than the increase in reported incidents </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42% of small and specialist providers saw an increase in disciplinary procedures relating to other forms of harassment – a slightly lower rate than the increase in reported incidents (slightly lower than reported incidents)</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11% for FE colleges saw an increase in disciplinary procedures relating to other forms of harassment – a slightly lower rate than the increase in reported incidents  </a:t>
            </a:r>
          </a:p>
          <a:p>
            <a:pPr marL="714375" lvl="2" indent="-257175">
              <a:lnSpc>
                <a:spcPct val="120000"/>
              </a:lnSpc>
              <a:spcBef>
                <a:spcPts val="300"/>
              </a:spcBef>
              <a:buFont typeface="Wingdings" panose="05000000000000000000" pitchFamily="2" charset="2"/>
              <a:buChar char="v"/>
              <a:tabLst>
                <a:tab pos="541338" algn="l"/>
              </a:tabLst>
            </a:pPr>
            <a:endParaRPr lang="en-US" sz="1400"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4386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26</a:t>
            </a:fld>
            <a:endParaRPr lang="en-GB" dirty="0"/>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33563" y="125892"/>
            <a:ext cx="10481767" cy="1061011"/>
          </a:xfrm>
        </p:spPr>
        <p:txBody>
          <a:bodyPr lIns="91440" tIns="45720" rIns="91440" bIns="45720" anchor="t"/>
          <a:lstStyle/>
          <a:p>
            <a:pPr>
              <a:lnSpc>
                <a:spcPct val="100000"/>
              </a:lnSpc>
            </a:pPr>
            <a:r>
              <a:rPr lang="en-GB" sz="2200" dirty="0"/>
              <a:t>Has the </a:t>
            </a:r>
            <a:r>
              <a:rPr lang="en-GB" sz="2200" dirty="0">
                <a:solidFill>
                  <a:schemeClr val="accent2">
                    <a:lumMod val="75000"/>
                  </a:schemeClr>
                </a:solidFill>
              </a:rPr>
              <a:t>volume of reported incidents of harassment and sexual misconduct </a:t>
            </a:r>
            <a:r>
              <a:rPr lang="en-GB" sz="2200" dirty="0"/>
              <a:t>affecting students changed at your organisation over the past two academic years</a:t>
            </a:r>
            <a:r>
              <a:rPr lang="en-GB" sz="2200" dirty="0">
                <a:solidFill>
                  <a:schemeClr val="accent2">
                    <a:lumMod val="75000"/>
                  </a:schemeClr>
                </a:solidFill>
              </a:rPr>
              <a:t>*</a:t>
            </a:r>
            <a:r>
              <a:rPr lang="en-GB" sz="2200" dirty="0"/>
              <a:t>? </a:t>
            </a:r>
          </a:p>
        </p:txBody>
      </p:sp>
      <p:sp>
        <p:nvSpPr>
          <p:cNvPr id="4" name="TextBox 3">
            <a:extLst>
              <a:ext uri="{FF2B5EF4-FFF2-40B4-BE49-F238E27FC236}">
                <a16:creationId xmlns:a16="http://schemas.microsoft.com/office/drawing/2014/main" id="{B016CB3B-A976-F611-C59B-E67079EF57DE}"/>
              </a:ext>
            </a:extLst>
          </p:cNvPr>
          <p:cNvSpPr txBox="1"/>
          <p:nvPr/>
        </p:nvSpPr>
        <p:spPr>
          <a:xfrm>
            <a:off x="749198" y="6331855"/>
            <a:ext cx="9326526" cy="276999"/>
          </a:xfrm>
          <a:prstGeom prst="rect">
            <a:avLst/>
          </a:prstGeom>
          <a:noFill/>
        </p:spPr>
        <p:txBody>
          <a:bodyPr wrap="square" rtlCol="0">
            <a:spAutoFit/>
          </a:bodyPr>
          <a:lstStyle/>
          <a:p>
            <a:r>
              <a:rPr lang="en-GB" sz="1200" dirty="0">
                <a:solidFill>
                  <a:schemeClr val="accent2">
                    <a:lumMod val="75000"/>
                  </a:schemeClr>
                </a:solidFill>
              </a:rPr>
              <a:t>*Note: the Covid pandemic has been over this same period and will have had an impact in different ways on the volumes and types of incidents</a:t>
            </a:r>
          </a:p>
        </p:txBody>
      </p:sp>
      <p:pic>
        <p:nvPicPr>
          <p:cNvPr id="8" name="Picture 7">
            <a:extLst>
              <a:ext uri="{FF2B5EF4-FFF2-40B4-BE49-F238E27FC236}">
                <a16:creationId xmlns:a16="http://schemas.microsoft.com/office/drawing/2014/main" id="{46552132-B9BC-5A95-9885-3536DBEA1254}"/>
              </a:ext>
            </a:extLst>
          </p:cNvPr>
          <p:cNvPicPr>
            <a:picLocks noChangeAspect="1"/>
          </p:cNvPicPr>
          <p:nvPr/>
        </p:nvPicPr>
        <p:blipFill>
          <a:blip r:embed="rId3"/>
          <a:stretch>
            <a:fillRect/>
          </a:stretch>
        </p:blipFill>
        <p:spPr>
          <a:xfrm>
            <a:off x="1002835" y="1511400"/>
            <a:ext cx="10080000" cy="4767216"/>
          </a:xfrm>
          <a:prstGeom prst="rect">
            <a:avLst/>
          </a:prstGeom>
        </p:spPr>
      </p:pic>
      <p:sp>
        <p:nvSpPr>
          <p:cNvPr id="5" name="TextBox 4">
            <a:extLst>
              <a:ext uri="{FF2B5EF4-FFF2-40B4-BE49-F238E27FC236}">
                <a16:creationId xmlns:a16="http://schemas.microsoft.com/office/drawing/2014/main" id="{3B666916-4B05-5A4B-1A1D-6A949CD50438}"/>
              </a:ext>
            </a:extLst>
          </p:cNvPr>
          <p:cNvSpPr txBox="1"/>
          <p:nvPr/>
        </p:nvSpPr>
        <p:spPr>
          <a:xfrm>
            <a:off x="749198" y="1479723"/>
            <a:ext cx="10481768" cy="4830571"/>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Tree>
    <p:extLst>
      <p:ext uri="{BB962C8B-B14F-4D97-AF65-F5344CB8AC3E}">
        <p14:creationId xmlns:p14="http://schemas.microsoft.com/office/powerpoint/2010/main" val="161220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27</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244256"/>
            <a:ext cx="9346240" cy="743945"/>
          </a:xfrm>
        </p:spPr>
        <p:txBody>
          <a:bodyPr/>
          <a:lstStyle/>
          <a:p>
            <a:pPr>
              <a:lnSpc>
                <a:spcPct val="100000"/>
              </a:lnSpc>
            </a:pPr>
            <a:r>
              <a:rPr lang="en-GB" sz="2400" dirty="0"/>
              <a:t>Reasons why any changes in the volume of reports or disciplinary procedures may have taken place</a:t>
            </a:r>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579121" y="1359256"/>
            <a:ext cx="11177587" cy="4751387"/>
          </a:xfrm>
        </p:spPr>
        <p:txBody>
          <a:bodyPr/>
          <a:lstStyle/>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50 providers added open text responses to this question and analysis of these showed that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28 providers </a:t>
            </a: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attribute positive changes in volumes to awareness raising campaigns over the period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11 responses relate this to issues of </a:t>
            </a: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harassment and sexual misconduct being an ongoing and growing area of concern in society</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 more generally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9 responses relate to there </a:t>
            </a: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now being internal support available for disclosures to be made </a:t>
            </a:r>
          </a:p>
          <a:p>
            <a:pPr marL="714375" lvl="2" indent="-257175">
              <a:lnSpc>
                <a:spcPct val="120000"/>
              </a:lnSpc>
              <a:spcBef>
                <a:spcPts val="1000"/>
              </a:spcBef>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10 responses relate to the </a:t>
            </a: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introduction or improvement of reporting mechanisms</a:t>
            </a:r>
          </a:p>
        </p:txBody>
      </p:sp>
      <p:graphicFrame>
        <p:nvGraphicFramePr>
          <p:cNvPr id="5" name="Diagram 4">
            <a:extLst>
              <a:ext uri="{FF2B5EF4-FFF2-40B4-BE49-F238E27FC236}">
                <a16:creationId xmlns:a16="http://schemas.microsoft.com/office/drawing/2014/main" id="{887146AB-4ADF-0500-4616-C476069E778C}"/>
              </a:ext>
            </a:extLst>
          </p:cNvPr>
          <p:cNvGraphicFramePr/>
          <p:nvPr>
            <p:extLst>
              <p:ext uri="{D42A27DB-BD31-4B8C-83A1-F6EECF244321}">
                <p14:modId xmlns:p14="http://schemas.microsoft.com/office/powerpoint/2010/main" val="3746861865"/>
              </p:ext>
            </p:extLst>
          </p:nvPr>
        </p:nvGraphicFramePr>
        <p:xfrm>
          <a:off x="357963" y="3476957"/>
          <a:ext cx="11398745" cy="3381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05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28</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6096" y="312069"/>
            <a:ext cx="9861936" cy="1068361"/>
          </a:xfrm>
        </p:spPr>
        <p:txBody>
          <a:bodyPr lIns="91440" tIns="45720" rIns="91440" bIns="45720" anchor="t"/>
          <a:lstStyle/>
          <a:p>
            <a:pPr>
              <a:lnSpc>
                <a:spcPct val="100000"/>
              </a:lnSpc>
            </a:pPr>
            <a:r>
              <a:rPr lang="en-GB" sz="2200" dirty="0">
                <a:ea typeface="Lato" panose="020F0502020204030203" pitchFamily="34" charset="0"/>
                <a:cs typeface="Lato" panose="020F0502020204030203" pitchFamily="34" charset="0"/>
              </a:rPr>
              <a:t>Who was </a:t>
            </a:r>
            <a:r>
              <a:rPr lang="en-GB" sz="2200" dirty="0">
                <a:solidFill>
                  <a:schemeClr val="accent2">
                    <a:lumMod val="75000"/>
                  </a:schemeClr>
                </a:solidFill>
                <a:ea typeface="Lato" panose="020F0502020204030203" pitchFamily="34" charset="0"/>
                <a:cs typeface="Lato" panose="020F0502020204030203" pitchFamily="34" charset="0"/>
              </a:rPr>
              <a:t>accountable for leading </a:t>
            </a:r>
            <a:r>
              <a:rPr lang="en-GB" sz="2200" dirty="0">
                <a:ea typeface="Lato" panose="020F0502020204030203" pitchFamily="34" charset="0"/>
                <a:cs typeface="Lato" panose="020F0502020204030203" pitchFamily="34" charset="0"/>
              </a:rPr>
              <a:t>on this area at your organisation (as opposed to the day-to-day operational activity)</a:t>
            </a:r>
            <a:r>
              <a:rPr lang="en-US" sz="2200" dirty="0">
                <a:ea typeface="Lato" panose="020F0502020204030203" pitchFamily="34" charset="0"/>
                <a:cs typeface="Lato" panose="020F0502020204030203" pitchFamily="34" charset="0"/>
              </a:rPr>
              <a:t> in 2019/20 and in  2021/22? </a:t>
            </a:r>
            <a:endParaRPr lang="en-GB" sz="2200" dirty="0"/>
          </a:p>
        </p:txBody>
      </p:sp>
      <p:sp>
        <p:nvSpPr>
          <p:cNvPr id="8" name="Text Placeholder 7">
            <a:extLst>
              <a:ext uri="{FF2B5EF4-FFF2-40B4-BE49-F238E27FC236}">
                <a16:creationId xmlns:a16="http://schemas.microsoft.com/office/drawing/2014/main" id="{F669E50D-FCB4-3A18-3816-26D5C60DC0A8}"/>
              </a:ext>
            </a:extLst>
          </p:cNvPr>
          <p:cNvSpPr>
            <a:spLocks noGrp="1"/>
          </p:cNvSpPr>
          <p:nvPr>
            <p:ph type="body" sz="quarter" idx="14"/>
          </p:nvPr>
        </p:nvSpPr>
        <p:spPr>
          <a:xfrm>
            <a:off x="576096" y="1562993"/>
            <a:ext cx="11039807" cy="4975919"/>
          </a:xfrm>
        </p:spPr>
        <p:txBody>
          <a:bodyPr/>
          <a:lstStyle/>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The survey results indicate that </a:t>
            </a:r>
            <a:r>
              <a:rPr lang="en-GB" sz="1600" b="1" dirty="0">
                <a:ea typeface="Lato" panose="020F0502020204030203" pitchFamily="34" charset="0"/>
                <a:cs typeface="Lato" panose="020F0502020204030203" pitchFamily="34" charset="0"/>
              </a:rPr>
              <a:t>accountability for tackling harassment and sexual misconduct is held by more senior officers and at senior leadership team level now (across all provider types) compared with two years ago </a:t>
            </a:r>
          </a:p>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There has been an </a:t>
            </a:r>
            <a:r>
              <a:rPr lang="en-GB" sz="1600" b="1" dirty="0">
                <a:ea typeface="Lato" panose="020F0502020204030203" pitchFamily="34" charset="0"/>
                <a:cs typeface="Lato" panose="020F0502020204030203" pitchFamily="34" charset="0"/>
              </a:rPr>
              <a:t>increase among providers in the number of heads – Vice Chancellor, Principal (or similar) – who are now accountable for leading this area </a:t>
            </a:r>
            <a:r>
              <a:rPr lang="en-GB" sz="1600" dirty="0">
                <a:ea typeface="Lato" panose="020F0502020204030203" pitchFamily="34" charset="0"/>
                <a:cs typeface="Lato" panose="020F0502020204030203" pitchFamily="34" charset="0"/>
              </a:rPr>
              <a:t>(12% now, up from 4% in 2019/20 – though the numbers remain small) </a:t>
            </a:r>
          </a:p>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Over the same period, there has been a </a:t>
            </a:r>
            <a:r>
              <a:rPr lang="en-GB" sz="1600" b="1" dirty="0">
                <a:ea typeface="Lato" panose="020F0502020204030203" pitchFamily="34" charset="0"/>
                <a:cs typeface="Lato" panose="020F0502020204030203" pitchFamily="34" charset="0"/>
              </a:rPr>
              <a:t>decrease in Directors of Student Services (or similar) who are accountable </a:t>
            </a:r>
            <a:r>
              <a:rPr lang="en-GB" sz="1600" dirty="0">
                <a:ea typeface="Lato" panose="020F0502020204030203" pitchFamily="34" charset="0"/>
                <a:cs typeface="Lato" panose="020F0502020204030203" pitchFamily="34" charset="0"/>
              </a:rPr>
              <a:t>(26%, down from 41%) – although this remains the most popular answer of all types </a:t>
            </a:r>
          </a:p>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There is </a:t>
            </a:r>
            <a:r>
              <a:rPr lang="en-GB" sz="1600" b="1" dirty="0">
                <a:ea typeface="Lato" panose="020F0502020204030203" pitchFamily="34" charset="0"/>
                <a:cs typeface="Lato" panose="020F0502020204030203" pitchFamily="34" charset="0"/>
              </a:rPr>
              <a:t>variation in where accountability sits by provider type (see the chart on the next slide for more details)</a:t>
            </a:r>
          </a:p>
          <a:p>
            <a:pPr marL="714375" lvl="2" indent="-257175">
              <a:lnSpc>
                <a:spcPct val="120000"/>
              </a:lnSpc>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Directors of Student Services (or similar) are accountable at 50% of FE colleges  </a:t>
            </a:r>
          </a:p>
          <a:p>
            <a:pPr marL="714375" lvl="2" indent="-257175">
              <a:lnSpc>
                <a:spcPct val="120000"/>
              </a:lnSpc>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Pro Vice Chancellor, Deputy Principal (or similar) roles are accountable at 50% of post-92 providers (compared to 25% for all respondents)</a:t>
            </a:r>
          </a:p>
          <a:p>
            <a:pPr marL="714375" lvl="2" indent="-257175">
              <a:lnSpc>
                <a:spcPct val="120000"/>
              </a:lnSpc>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Chief Operating Officer, Registrars or similar are accountable at 62% of research-intensive institutions –  compared with just 23% in 2019/20 </a:t>
            </a:r>
          </a:p>
        </p:txBody>
      </p:sp>
    </p:spTree>
    <p:extLst>
      <p:ext uri="{BB962C8B-B14F-4D97-AF65-F5344CB8AC3E}">
        <p14:creationId xmlns:p14="http://schemas.microsoft.com/office/powerpoint/2010/main" val="2437365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29</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7354" y="317563"/>
            <a:ext cx="10295151" cy="743945"/>
          </a:xfrm>
        </p:spPr>
        <p:txBody>
          <a:bodyPr lIns="91440" tIns="45720" rIns="91440" bIns="45720" anchor="t"/>
          <a:lstStyle/>
          <a:p>
            <a:pPr>
              <a:lnSpc>
                <a:spcPct val="100000"/>
              </a:lnSpc>
            </a:pPr>
            <a:r>
              <a:rPr lang="en-GB" sz="2200" dirty="0">
                <a:ea typeface="Lato" panose="020F0502020204030203" pitchFamily="34" charset="0"/>
                <a:cs typeface="Lato" panose="020F0502020204030203" pitchFamily="34" charset="0"/>
              </a:rPr>
              <a:t>Who was </a:t>
            </a:r>
            <a:r>
              <a:rPr lang="en-GB" sz="2200" dirty="0">
                <a:solidFill>
                  <a:schemeClr val="accent2">
                    <a:lumMod val="75000"/>
                  </a:schemeClr>
                </a:solidFill>
                <a:ea typeface="Lato" panose="020F0502020204030203" pitchFamily="34" charset="0"/>
                <a:cs typeface="Lato" panose="020F0502020204030203" pitchFamily="34" charset="0"/>
              </a:rPr>
              <a:t>accountable for leading </a:t>
            </a:r>
            <a:r>
              <a:rPr lang="en-GB" sz="2200" dirty="0">
                <a:ea typeface="Lato" panose="020F0502020204030203" pitchFamily="34" charset="0"/>
                <a:cs typeface="Lato" panose="020F0502020204030203" pitchFamily="34" charset="0"/>
              </a:rPr>
              <a:t>on this area at your organisation (as opposed to the day-to-day operational activity)</a:t>
            </a:r>
            <a:r>
              <a:rPr lang="en-US" sz="2200" dirty="0">
                <a:ea typeface="Lato" panose="020F0502020204030203" pitchFamily="34" charset="0"/>
                <a:cs typeface="Lato" panose="020F0502020204030203" pitchFamily="34" charset="0"/>
              </a:rPr>
              <a:t> in 2019/20 and in  2021/22? </a:t>
            </a:r>
            <a:endParaRPr lang="en-GB" sz="2200" dirty="0"/>
          </a:p>
        </p:txBody>
      </p:sp>
      <p:sp>
        <p:nvSpPr>
          <p:cNvPr id="5" name="TextBox 4">
            <a:extLst>
              <a:ext uri="{FF2B5EF4-FFF2-40B4-BE49-F238E27FC236}">
                <a16:creationId xmlns:a16="http://schemas.microsoft.com/office/drawing/2014/main" id="{475E4669-7DAF-C0D0-2EC4-EEE3EDB5337F}"/>
              </a:ext>
            </a:extLst>
          </p:cNvPr>
          <p:cNvSpPr txBox="1"/>
          <p:nvPr/>
        </p:nvSpPr>
        <p:spPr>
          <a:xfrm>
            <a:off x="80210" y="2172612"/>
            <a:ext cx="11976302" cy="3061125"/>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pic>
        <p:nvPicPr>
          <p:cNvPr id="4" name="Picture 3">
            <a:extLst>
              <a:ext uri="{FF2B5EF4-FFF2-40B4-BE49-F238E27FC236}">
                <a16:creationId xmlns:a16="http://schemas.microsoft.com/office/drawing/2014/main" id="{A54DF575-F526-0CBA-F952-D7606950A3EA}"/>
              </a:ext>
            </a:extLst>
          </p:cNvPr>
          <p:cNvPicPr>
            <a:picLocks noChangeAspect="1"/>
          </p:cNvPicPr>
          <p:nvPr/>
        </p:nvPicPr>
        <p:blipFill rotWithShape="1">
          <a:blip r:embed="rId3"/>
          <a:srcRect l="22933" t="35942" r="19999" b="44348"/>
          <a:stretch/>
        </p:blipFill>
        <p:spPr>
          <a:xfrm>
            <a:off x="215698" y="2499786"/>
            <a:ext cx="11760604" cy="2284771"/>
          </a:xfrm>
          <a:prstGeom prst="rect">
            <a:avLst/>
          </a:prstGeom>
        </p:spPr>
      </p:pic>
    </p:spTree>
    <p:extLst>
      <p:ext uri="{BB962C8B-B14F-4D97-AF65-F5344CB8AC3E}">
        <p14:creationId xmlns:p14="http://schemas.microsoft.com/office/powerpoint/2010/main" val="73540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a:t>
            </a:fld>
            <a:endParaRPr lang="en-GB" dirty="0"/>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756904" y="327594"/>
            <a:ext cx="9346240" cy="1051990"/>
          </a:xfrm>
        </p:spPr>
        <p:txBody>
          <a:bodyPr/>
          <a:lstStyle/>
          <a:p>
            <a:r>
              <a:rPr lang="en-GB" sz="3600" dirty="0"/>
              <a:t>Executive summary</a:t>
            </a:r>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34075" y="1481523"/>
            <a:ext cx="10923849" cy="4874827"/>
          </a:xfrm>
        </p:spPr>
        <p:txBody>
          <a:bodyPr/>
          <a:lstStyle/>
          <a:p>
            <a:pPr marL="361950" indent="-361950">
              <a:lnSpc>
                <a:spcPct val="120000"/>
              </a:lnSpc>
              <a:spcBef>
                <a:spcPts val="600"/>
              </a:spcBef>
              <a:spcAft>
                <a:spcPts val="600"/>
              </a:spcAft>
            </a:pPr>
            <a:r>
              <a:rPr lang="en-GB" sz="1400" dirty="0">
                <a:ea typeface="Lato" panose="020F0502020204030203" pitchFamily="34" charset="0"/>
                <a:cs typeface="Lato" panose="020F0502020204030203" pitchFamily="34" charset="0"/>
              </a:rPr>
              <a:t>This Evaluation Report presents key findings from the analysis of the online survey of a large sample of higher education providers conducted during May 2022, as part of a broader programme of research (see Appendix A for details about the method)</a:t>
            </a:r>
          </a:p>
          <a:p>
            <a:pPr marL="361950" marR="382270" indent="-361950">
              <a:lnSpc>
                <a:spcPct val="120000"/>
              </a:lnSpc>
              <a:spcBef>
                <a:spcPts val="600"/>
              </a:spcBef>
              <a:spcAft>
                <a:spcPts val="600"/>
              </a:spcAft>
            </a:pPr>
            <a:r>
              <a:rPr lang="en-GB" sz="1400" dirty="0">
                <a:ea typeface="Lato" panose="020F0502020204030203" pitchFamily="34" charset="0"/>
                <a:cs typeface="Lato" panose="020F0502020204030203" pitchFamily="34" charset="0"/>
              </a:rPr>
              <a:t>The aim of the survey was </a:t>
            </a:r>
            <a:r>
              <a:rPr lang="en-US" sz="1400" dirty="0">
                <a:ea typeface="Lato" panose="020F0502020204030203" pitchFamily="34" charset="0"/>
                <a:cs typeface="Lato" panose="020F0502020204030203" pitchFamily="34" charset="0"/>
              </a:rPr>
              <a:t>to consider providers’ perspectives about the effect of the statement of expectations on their approaches to preventing and responding to harassment and sexual misconduct since it was announced by OfS in early 2020 </a:t>
            </a:r>
          </a:p>
          <a:p>
            <a:pPr marL="361950" marR="382270" indent="-361950">
              <a:lnSpc>
                <a:spcPct val="120000"/>
              </a:lnSpc>
              <a:spcBef>
                <a:spcPts val="600"/>
              </a:spcBef>
              <a:spcAft>
                <a:spcPts val="600"/>
              </a:spcAft>
            </a:pPr>
            <a:r>
              <a:rPr lang="en-GB" sz="1400" dirty="0">
                <a:ea typeface="Lato" panose="020F0502020204030203" pitchFamily="34" charset="0"/>
                <a:cs typeface="Lato" panose="020F0502020204030203" pitchFamily="34" charset="0"/>
              </a:rPr>
              <a:t>The findings discussed in this Report are based solely on the perspectives of the providers who responded to the survey  </a:t>
            </a:r>
          </a:p>
          <a:p>
            <a:pPr marL="361950" indent="-361950">
              <a:lnSpc>
                <a:spcPct val="120000"/>
              </a:lnSpc>
              <a:spcBef>
                <a:spcPts val="600"/>
              </a:spcBef>
              <a:spcAft>
                <a:spcPts val="600"/>
              </a:spcAft>
            </a:pPr>
            <a:r>
              <a:rPr lang="en-GB" sz="1400" dirty="0">
                <a:ea typeface="Lato" panose="020F0502020204030203" pitchFamily="34" charset="0"/>
                <a:cs typeface="Lato" panose="020F0502020204030203" pitchFamily="34" charset="0"/>
              </a:rPr>
              <a:t>Results of the survey indicate that the initial impact of the statement of expectations on providers’ approaches has been positive – although there are clear variations and levels of maturity evident in approaches among different types and sizes of provider  </a:t>
            </a:r>
          </a:p>
          <a:p>
            <a:pPr marL="361950" indent="-361950">
              <a:lnSpc>
                <a:spcPct val="120000"/>
              </a:lnSpc>
              <a:spcBef>
                <a:spcPts val="600"/>
              </a:spcBef>
              <a:spcAft>
                <a:spcPts val="600"/>
              </a:spcAft>
            </a:pPr>
            <a:r>
              <a:rPr lang="en-GB" sz="1400" dirty="0">
                <a:ea typeface="Lato" panose="020F0502020204030203" pitchFamily="34" charset="0"/>
                <a:cs typeface="Lato" panose="020F0502020204030203" pitchFamily="34" charset="0"/>
              </a:rPr>
              <a:t>The provider survey results need to be contextualised with what we know already and is emerging from other elements of the research – for instance, early analysis of research with other groups, such as students and their representatives and experts indicates different perspectives about the progress being made by providers on tackling harassment and sexual misconduct – see also our </a:t>
            </a:r>
            <a:r>
              <a:rPr lang="en-GB" sz="1400" dirty="0">
                <a:ea typeface="Lato" panose="020F0502020204030203" pitchFamily="34" charset="0"/>
                <a:cs typeface="Lato" panose="020F0502020204030203" pitchFamily="34" charset="0"/>
                <a:hlinkClick r:id="rId3"/>
              </a:rPr>
              <a:t>Evaluation Update on themes emerging from research with students </a:t>
            </a:r>
            <a:r>
              <a:rPr lang="en-GB" sz="1400" dirty="0">
                <a:ea typeface="Lato" panose="020F0502020204030203" pitchFamily="34" charset="0"/>
                <a:cs typeface="Lato" panose="020F0502020204030203" pitchFamily="34" charset="0"/>
              </a:rPr>
              <a:t>  </a:t>
            </a:r>
          </a:p>
          <a:p>
            <a:pPr marL="361950" indent="-361950">
              <a:lnSpc>
                <a:spcPct val="120000"/>
              </a:lnSpc>
              <a:spcBef>
                <a:spcPts val="600"/>
              </a:spcBef>
              <a:spcAft>
                <a:spcPts val="600"/>
              </a:spcAft>
            </a:pPr>
            <a:r>
              <a:rPr lang="en-GB" sz="1400" dirty="0">
                <a:ea typeface="Lato" panose="020F0502020204030203" pitchFamily="34" charset="0"/>
                <a:cs typeface="Lato" panose="020F0502020204030203" pitchFamily="34" charset="0"/>
              </a:rPr>
              <a:t>Our final report triangulates findings from the full range of data sources, including aspects of the qualitative research with other groups. It will give a detailed analysis and synthesis of all the various strands of research undertaken for the evaluation. </a:t>
            </a:r>
          </a:p>
          <a:p>
            <a:pPr marL="0" indent="0">
              <a:lnSpc>
                <a:spcPct val="120000"/>
              </a:lnSpc>
              <a:spcBef>
                <a:spcPts val="600"/>
              </a:spcBef>
              <a:spcAft>
                <a:spcPts val="600"/>
              </a:spcAft>
              <a:buNone/>
            </a:pPr>
            <a:endParaRPr lang="en-GB" sz="1400" dirty="0">
              <a:highlight>
                <a:srgbClr val="FFFF00"/>
              </a:highligh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3154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30</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1614" y="244780"/>
            <a:ext cx="10184673" cy="1035380"/>
          </a:xfrm>
        </p:spPr>
        <p:txBody>
          <a:bodyPr lIns="91440" tIns="45720" rIns="91440" bIns="45720" anchor="t"/>
          <a:lstStyle/>
          <a:p>
            <a:pPr>
              <a:lnSpc>
                <a:spcPct val="100000"/>
              </a:lnSpc>
            </a:pPr>
            <a:r>
              <a:rPr lang="en-GB" sz="2400" dirty="0">
                <a:solidFill>
                  <a:schemeClr val="accent2">
                    <a:lumMod val="75000"/>
                  </a:schemeClr>
                </a:solidFill>
              </a:rPr>
              <a:t>Leadership and accountability</a:t>
            </a:r>
            <a:r>
              <a:rPr lang="en-GB" sz="2400" dirty="0"/>
              <a:t> for tackling harassment and sexual misconduct – Comparison with UUK’s 2018 survey</a:t>
            </a:r>
            <a:endParaRPr lang="en-US" sz="2400" dirty="0"/>
          </a:p>
        </p:txBody>
      </p:sp>
      <p:sp>
        <p:nvSpPr>
          <p:cNvPr id="8" name="Text Placeholder 7">
            <a:extLst>
              <a:ext uri="{FF2B5EF4-FFF2-40B4-BE49-F238E27FC236}">
                <a16:creationId xmlns:a16="http://schemas.microsoft.com/office/drawing/2014/main" id="{F669E50D-FCB4-3A18-3816-26D5C60DC0A8}"/>
              </a:ext>
            </a:extLst>
          </p:cNvPr>
          <p:cNvSpPr>
            <a:spLocks noGrp="1"/>
          </p:cNvSpPr>
          <p:nvPr>
            <p:ph type="body" sz="quarter" idx="14"/>
          </p:nvPr>
        </p:nvSpPr>
        <p:spPr>
          <a:xfrm>
            <a:off x="571614" y="1517460"/>
            <a:ext cx="11048771" cy="4464240"/>
          </a:xfrm>
        </p:spPr>
        <p:txBody>
          <a:bodyPr/>
          <a:lstStyle/>
          <a:p>
            <a:pPr marL="361950" indent="-361950">
              <a:lnSpc>
                <a:spcPct val="120000"/>
              </a:lnSpc>
              <a:spcBef>
                <a:spcPts val="600"/>
              </a:spcBef>
              <a:spcAft>
                <a:spcPts val="600"/>
              </a:spcAft>
              <a:tabLst>
                <a:tab pos="541338" algn="l"/>
              </a:tabLst>
            </a:pPr>
            <a:r>
              <a:rPr lang="en-GB" sz="1800" dirty="0">
                <a:ea typeface="Lato" panose="020F0502020204030203" pitchFamily="34" charset="0"/>
                <a:cs typeface="Lato" panose="020F0502020204030203" pitchFamily="34" charset="0"/>
              </a:rPr>
              <a:t>We </a:t>
            </a:r>
            <a:r>
              <a:rPr lang="en-GB" sz="1800" b="1" dirty="0">
                <a:ea typeface="Lato" panose="020F0502020204030203" pitchFamily="34" charset="0"/>
                <a:cs typeface="Lato" panose="020F0502020204030203" pitchFamily="34" charset="0"/>
              </a:rPr>
              <a:t>compared the survey results with responses to comparable questions used by Universities UK in a 2018 survey </a:t>
            </a:r>
            <a:r>
              <a:rPr lang="en-GB" sz="1800" dirty="0">
                <a:ea typeface="Lato" panose="020F0502020204030203" pitchFamily="34" charset="0"/>
                <a:cs typeface="Lato" panose="020F0502020204030203" pitchFamily="34" charset="0"/>
              </a:rPr>
              <a:t>discussed in the report </a:t>
            </a:r>
            <a:r>
              <a:rPr lang="en-GB" sz="1800" i="1" dirty="0">
                <a:ea typeface="Lato" panose="020F0502020204030203" pitchFamily="34" charset="0"/>
                <a:cs typeface="Lato" panose="020F0502020204030203" pitchFamily="34" charset="0"/>
                <a:hlinkClick r:id="rId3"/>
              </a:rPr>
              <a:t>Changing the Culture; Tackling Gender-based Violence, Harassment and Hate Crime: Two Years on</a:t>
            </a:r>
            <a:endParaRPr lang="en-GB" sz="1800" i="1" dirty="0">
              <a:solidFill>
                <a:schemeClr val="accent2">
                  <a:lumMod val="75000"/>
                </a:schemeClr>
              </a:solidFill>
              <a:ea typeface="Lato" panose="020F0502020204030203" pitchFamily="34" charset="0"/>
              <a:cs typeface="Lato" panose="020F0502020204030203" pitchFamily="34" charset="0"/>
            </a:endParaRPr>
          </a:p>
          <a:p>
            <a:pPr marL="361950" indent="-361950">
              <a:lnSpc>
                <a:spcPct val="120000"/>
              </a:lnSpc>
              <a:spcBef>
                <a:spcPts val="600"/>
              </a:spcBef>
              <a:spcAft>
                <a:spcPts val="600"/>
              </a:spcAft>
              <a:tabLst>
                <a:tab pos="541338" algn="l"/>
              </a:tabLst>
            </a:pPr>
            <a:r>
              <a:rPr lang="en-GB" sz="1800" dirty="0">
                <a:ea typeface="Lato" panose="020F0502020204030203" pitchFamily="34" charset="0"/>
                <a:cs typeface="Lato" panose="020F0502020204030203" pitchFamily="34" charset="0"/>
              </a:rPr>
              <a:t>UUK’s 2018 survey covered only traditional higher education institutions (HEIs) whereas the survey for this evaluation covered all types of providers on the </a:t>
            </a:r>
            <a:r>
              <a:rPr lang="en-GB" sz="1800" dirty="0" err="1">
                <a:ea typeface="Lato" panose="020F0502020204030203" pitchFamily="34" charset="0"/>
                <a:cs typeface="Lato" panose="020F0502020204030203" pitchFamily="34" charset="0"/>
              </a:rPr>
              <a:t>OfS’s</a:t>
            </a:r>
            <a:r>
              <a:rPr lang="en-GB" sz="1800" dirty="0">
                <a:ea typeface="Lato" panose="020F0502020204030203" pitchFamily="34" charset="0"/>
                <a:cs typeface="Lato" panose="020F0502020204030203" pitchFamily="34" charset="0"/>
              </a:rPr>
              <a:t> register. Therefore, we used our evaluation survey results from HEIs only for this part of the analysis  (excluding the FE and other small HE providers) to enable some additional comparison of any changes over time </a:t>
            </a:r>
          </a:p>
          <a:p>
            <a:pPr marL="361950" indent="-361950">
              <a:lnSpc>
                <a:spcPct val="120000"/>
              </a:lnSpc>
              <a:spcBef>
                <a:spcPts val="600"/>
              </a:spcBef>
              <a:spcAft>
                <a:spcPts val="600"/>
              </a:spcAft>
              <a:tabLst>
                <a:tab pos="541338" algn="l"/>
              </a:tabLst>
            </a:pPr>
            <a:r>
              <a:rPr lang="en-GB" sz="1800" b="1" dirty="0">
                <a:ea typeface="Lato" panose="020F0502020204030203" pitchFamily="34" charset="0"/>
                <a:cs typeface="Lato" panose="020F0502020204030203" pitchFamily="34" charset="0"/>
              </a:rPr>
              <a:t>While the numbers are small, some of the changes </a:t>
            </a:r>
            <a:r>
              <a:rPr lang="en-GB" sz="1800" dirty="0">
                <a:ea typeface="Lato" panose="020F0502020204030203" pitchFamily="34" charset="0"/>
                <a:cs typeface="Lato" panose="020F0502020204030203" pitchFamily="34" charset="0"/>
              </a:rPr>
              <a:t>indicated from this analysis includes the following  </a:t>
            </a:r>
          </a:p>
          <a:p>
            <a:pPr marL="819150" lvl="2" indent="-361950">
              <a:lnSpc>
                <a:spcPct val="120000"/>
              </a:lnSpc>
              <a:spcBef>
                <a:spcPts val="300"/>
              </a:spcBef>
              <a:spcAft>
                <a:spcPts val="3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Directors of Student Services (or similar) being accountable has decreased (17% compared to 26% in the UUK survey)</a:t>
            </a:r>
          </a:p>
          <a:p>
            <a:pPr marL="819150" lvl="2" indent="-361950">
              <a:lnSpc>
                <a:spcPct val="120000"/>
              </a:lnSpc>
              <a:spcBef>
                <a:spcPts val="300"/>
              </a:spcBef>
              <a:spcAft>
                <a:spcPts val="3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More senior roles such as Chief Operating Officer, Registrar, and Academic Registrar are accountable for this area now than was the case in 2018 </a:t>
            </a:r>
          </a:p>
          <a:p>
            <a:pPr marL="0" lvl="1" indent="0">
              <a:lnSpc>
                <a:spcPct val="120000"/>
              </a:lnSpc>
              <a:spcBef>
                <a:spcPts val="0"/>
              </a:spcBef>
              <a:buNone/>
              <a:tabLst>
                <a:tab pos="541338" algn="l"/>
              </a:tabLst>
            </a:pPr>
            <a:endParaRPr lang="en-GB" sz="12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4850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31</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1614" y="244780"/>
            <a:ext cx="10184673" cy="1035380"/>
          </a:xfrm>
        </p:spPr>
        <p:txBody>
          <a:bodyPr lIns="91440" tIns="45720" rIns="91440" bIns="45720" anchor="t"/>
          <a:lstStyle/>
          <a:p>
            <a:pPr>
              <a:lnSpc>
                <a:spcPct val="100000"/>
              </a:lnSpc>
            </a:pPr>
            <a:r>
              <a:rPr lang="en-GB" sz="2400" dirty="0">
                <a:solidFill>
                  <a:schemeClr val="accent2">
                    <a:lumMod val="75000"/>
                  </a:schemeClr>
                </a:solidFill>
              </a:rPr>
              <a:t>Leadership and accountability</a:t>
            </a:r>
            <a:r>
              <a:rPr lang="en-GB" sz="2400" dirty="0"/>
              <a:t> for tackling harassment and sexual misconduct – Comparison with UUK’s 2018 survey</a:t>
            </a:r>
            <a:endParaRPr lang="en-US" sz="2400" dirty="0"/>
          </a:p>
        </p:txBody>
      </p:sp>
      <p:pic>
        <p:nvPicPr>
          <p:cNvPr id="7" name="Picture 6">
            <a:extLst>
              <a:ext uri="{FF2B5EF4-FFF2-40B4-BE49-F238E27FC236}">
                <a16:creationId xmlns:a16="http://schemas.microsoft.com/office/drawing/2014/main" id="{8B9148D3-F167-B7C1-E821-F25681493021}"/>
              </a:ext>
            </a:extLst>
          </p:cNvPr>
          <p:cNvPicPr>
            <a:picLocks noChangeAspect="1"/>
          </p:cNvPicPr>
          <p:nvPr/>
        </p:nvPicPr>
        <p:blipFill rotWithShape="1">
          <a:blip r:embed="rId3"/>
          <a:srcRect r="7579"/>
          <a:stretch/>
        </p:blipFill>
        <p:spPr>
          <a:xfrm>
            <a:off x="169370" y="2036973"/>
            <a:ext cx="11891543" cy="2020677"/>
          </a:xfrm>
          <a:prstGeom prst="rect">
            <a:avLst/>
          </a:prstGeom>
        </p:spPr>
      </p:pic>
      <p:sp>
        <p:nvSpPr>
          <p:cNvPr id="6" name="TextBox 5">
            <a:extLst>
              <a:ext uri="{FF2B5EF4-FFF2-40B4-BE49-F238E27FC236}">
                <a16:creationId xmlns:a16="http://schemas.microsoft.com/office/drawing/2014/main" id="{77263398-90AF-ED63-53ED-B5F07078DA78}"/>
              </a:ext>
            </a:extLst>
          </p:cNvPr>
          <p:cNvSpPr txBox="1"/>
          <p:nvPr/>
        </p:nvSpPr>
        <p:spPr>
          <a:xfrm>
            <a:off x="112220" y="2036972"/>
            <a:ext cx="12022630" cy="2249277"/>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Tree>
    <p:extLst>
      <p:ext uri="{BB962C8B-B14F-4D97-AF65-F5344CB8AC3E}">
        <p14:creationId xmlns:p14="http://schemas.microsoft.com/office/powerpoint/2010/main" val="1555937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32</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492035" y="149322"/>
            <a:ext cx="10376261" cy="1020726"/>
          </a:xfrm>
        </p:spPr>
        <p:txBody>
          <a:bodyPr lIns="91440" tIns="45720" rIns="91440" bIns="45720" anchor="t"/>
          <a:lstStyle/>
          <a:p>
            <a:pPr>
              <a:lnSpc>
                <a:spcPct val="100000"/>
              </a:lnSpc>
            </a:pPr>
            <a:r>
              <a:rPr lang="en-GB" sz="2200" dirty="0">
                <a:ea typeface="Lato" panose="020F0502020204030203" pitchFamily="34" charset="0"/>
                <a:cs typeface="Lato" panose="020F0502020204030203" pitchFamily="34" charset="0"/>
              </a:rPr>
              <a:t>In what ways did your </a:t>
            </a:r>
            <a:r>
              <a:rPr lang="en-GB" sz="2200" dirty="0">
                <a:solidFill>
                  <a:schemeClr val="accent2">
                    <a:lumMod val="75000"/>
                  </a:schemeClr>
                </a:solidFill>
                <a:ea typeface="Lato" panose="020F0502020204030203" pitchFamily="34" charset="0"/>
                <a:cs typeface="Lato" panose="020F0502020204030203" pitchFamily="34" charset="0"/>
              </a:rPr>
              <a:t>Governing Body / Board</a:t>
            </a:r>
            <a:r>
              <a:rPr lang="en-GB" sz="2200" dirty="0">
                <a:ea typeface="Lato" panose="020F0502020204030203" pitchFamily="34" charset="0"/>
                <a:cs typeface="Lato" panose="020F0502020204030203" pitchFamily="34" charset="0"/>
              </a:rPr>
              <a:t> </a:t>
            </a:r>
            <a:r>
              <a:rPr lang="en-GB" sz="2200" b="1" dirty="0">
                <a:solidFill>
                  <a:schemeClr val="accent2">
                    <a:lumMod val="75000"/>
                  </a:schemeClr>
                </a:solidFill>
                <a:ea typeface="Lato" panose="020F0502020204030203" pitchFamily="34" charset="0"/>
                <a:cs typeface="Lato" panose="020F0502020204030203" pitchFamily="34" charset="0"/>
              </a:rPr>
              <a:t>ensure</a:t>
            </a:r>
            <a:r>
              <a:rPr lang="en-GB" sz="2200" b="1" dirty="0">
                <a:ea typeface="Lato" panose="020F0502020204030203" pitchFamily="34" charset="0"/>
                <a:cs typeface="Lato" panose="020F0502020204030203" pitchFamily="34" charset="0"/>
              </a:rPr>
              <a:t> that your organisation’s approach </a:t>
            </a:r>
            <a:r>
              <a:rPr lang="en-GB" sz="2200" dirty="0">
                <a:ea typeface="Lato" panose="020F0502020204030203" pitchFamily="34" charset="0"/>
                <a:cs typeface="Lato" panose="020F0502020204030203" pitchFamily="34" charset="0"/>
              </a:rPr>
              <a:t>to addressing harassment and sexual misconduct affecting students was </a:t>
            </a:r>
            <a:r>
              <a:rPr lang="en-GB" sz="2200" b="1" dirty="0">
                <a:ea typeface="Lato" panose="020F0502020204030203" pitchFamily="34" charset="0"/>
                <a:cs typeface="Lato" panose="020F0502020204030203" pitchFamily="34" charset="0"/>
              </a:rPr>
              <a:t>adequate and effective two years ago compared with now? </a:t>
            </a:r>
            <a:endParaRPr lang="en-US" sz="2200" dirty="0"/>
          </a:p>
        </p:txBody>
      </p:sp>
      <p:sp>
        <p:nvSpPr>
          <p:cNvPr id="8" name="Text Placeholder 7">
            <a:extLst>
              <a:ext uri="{FF2B5EF4-FFF2-40B4-BE49-F238E27FC236}">
                <a16:creationId xmlns:a16="http://schemas.microsoft.com/office/drawing/2014/main" id="{F669E50D-FCB4-3A18-3816-26D5C60DC0A8}"/>
              </a:ext>
            </a:extLst>
          </p:cNvPr>
          <p:cNvSpPr>
            <a:spLocks noGrp="1"/>
          </p:cNvSpPr>
          <p:nvPr>
            <p:ph type="body" sz="quarter" idx="14"/>
          </p:nvPr>
        </p:nvSpPr>
        <p:spPr>
          <a:xfrm>
            <a:off x="624498" y="1462190"/>
            <a:ext cx="10943004" cy="4747034"/>
          </a:xfrm>
        </p:spPr>
        <p:txBody>
          <a:bodyPr/>
          <a:lstStyle/>
          <a:p>
            <a:pPr marL="361950" indent="-361950">
              <a:lnSpc>
                <a:spcPct val="120000"/>
              </a:lnSpc>
              <a:spcAft>
                <a:spcPts val="600"/>
              </a:spcAft>
              <a:tabLst>
                <a:tab pos="541338" algn="l"/>
              </a:tabLst>
            </a:pPr>
            <a:r>
              <a:rPr lang="en-GB" sz="1600" b="1" dirty="0">
                <a:ea typeface="Lato" panose="020F0502020204030203" pitchFamily="34" charset="0"/>
                <a:cs typeface="Lato" panose="020F0502020204030203" pitchFamily="34" charset="0"/>
              </a:rPr>
              <a:t>Governing bodies / boards are now more involved in ensuring their organisation’s approach </a:t>
            </a:r>
            <a:r>
              <a:rPr lang="en-GB" sz="1600" dirty="0">
                <a:ea typeface="Lato" panose="020F0502020204030203" pitchFamily="34" charset="0"/>
                <a:cs typeface="Lato" panose="020F0502020204030203" pitchFamily="34" charset="0"/>
              </a:rPr>
              <a:t>to addressing harassment and sexual misconduct affecting students is adequate and effective than they were two years ago</a:t>
            </a:r>
          </a:p>
          <a:p>
            <a:pPr marL="361950" indent="-361950">
              <a:lnSpc>
                <a:spcPct val="120000"/>
              </a:lnSpc>
              <a:spcAft>
                <a:spcPts val="600"/>
              </a:spcAft>
              <a:tabLst>
                <a:tab pos="541338" algn="l"/>
              </a:tabLst>
            </a:pPr>
            <a:r>
              <a:rPr lang="en-US" sz="1600" b="1" dirty="0">
                <a:ea typeface="Lato" panose="020F0502020204030203" pitchFamily="34" charset="0"/>
                <a:cs typeface="Lato" panose="020F0502020204030203" pitchFamily="34" charset="0"/>
              </a:rPr>
              <a:t>Increases in the ways in which governing bodies are now involved were reported across all areas</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88% </a:t>
            </a:r>
            <a:r>
              <a:rPr lang="en-US" sz="1400" b="1" dirty="0">
                <a:solidFill>
                  <a:srgbClr val="00537F"/>
                </a:solidFill>
                <a:latin typeface="Lato" panose="020F0502020204030203" pitchFamily="34" charset="0"/>
                <a:ea typeface="Lato" panose="020F0502020204030203" pitchFamily="34" charset="0"/>
                <a:cs typeface="Lato" panose="020F0502020204030203" pitchFamily="34" charset="0"/>
              </a:rPr>
              <a:t>seek assurance from the executive </a:t>
            </a: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that the right policies, process and procedures are in place to effectively prevent and address harassment and sexual misconduct (up from 76% in 2019/20)</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60% </a:t>
            </a:r>
            <a:r>
              <a:rPr lang="en-US" sz="1400" b="1" dirty="0">
                <a:solidFill>
                  <a:srgbClr val="00537F"/>
                </a:solidFill>
                <a:latin typeface="Lato" panose="020F0502020204030203" pitchFamily="34" charset="0"/>
                <a:ea typeface="Lato" panose="020F0502020204030203" pitchFamily="34" charset="0"/>
                <a:cs typeface="Lato" panose="020F0502020204030203" pitchFamily="34" charset="0"/>
              </a:rPr>
              <a:t>monitor reported incidents, cases and outcomes </a:t>
            </a: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of cases (up from 41%)</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53% </a:t>
            </a:r>
            <a:r>
              <a:rPr lang="en-US" sz="1400" b="1" dirty="0">
                <a:solidFill>
                  <a:srgbClr val="00537F"/>
                </a:solidFill>
                <a:latin typeface="Lato" panose="020F0502020204030203" pitchFamily="34" charset="0"/>
                <a:ea typeface="Lato" panose="020F0502020204030203" pitchFamily="34" charset="0"/>
                <a:cs typeface="Lato" panose="020F0502020204030203" pitchFamily="34" charset="0"/>
              </a:rPr>
              <a:t>monitor that the risks in these areas are identified and managed </a:t>
            </a: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(up from 32%)</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50% </a:t>
            </a:r>
            <a:r>
              <a:rPr lang="en-US" sz="1400" b="1" dirty="0">
                <a:solidFill>
                  <a:srgbClr val="00537F"/>
                </a:solidFill>
                <a:latin typeface="Lato" panose="020F0502020204030203" pitchFamily="34" charset="0"/>
                <a:ea typeface="Lato" panose="020F0502020204030203" pitchFamily="34" charset="0"/>
                <a:cs typeface="Lato" panose="020F0502020204030203" pitchFamily="34" charset="0"/>
              </a:rPr>
              <a:t>annually review the strategy </a:t>
            </a:r>
            <a:r>
              <a:rPr lang="en-US" sz="1400" dirty="0">
                <a:solidFill>
                  <a:srgbClr val="00537F"/>
                </a:solidFill>
                <a:latin typeface="Lato" panose="020F0502020204030203" pitchFamily="34" charset="0"/>
                <a:ea typeface="Lato" panose="020F0502020204030203" pitchFamily="34" charset="0"/>
                <a:cs typeface="Lato" panose="020F0502020204030203" pitchFamily="34" charset="0"/>
              </a:rPr>
              <a:t>on addressing harassment and sexual misconduct (up from 28%)</a:t>
            </a:r>
          </a:p>
          <a:p>
            <a:pPr marL="361950" indent="-361950">
              <a:lnSpc>
                <a:spcPct val="120000"/>
              </a:lnSpc>
              <a:spcAft>
                <a:spcPts val="600"/>
              </a:spcAft>
              <a:tabLst>
                <a:tab pos="541338" algn="l"/>
              </a:tabLst>
            </a:pPr>
            <a:r>
              <a:rPr lang="en-US" sz="1600" b="1" dirty="0">
                <a:ea typeface="Lato" panose="020F0502020204030203" pitchFamily="34" charset="0"/>
                <a:cs typeface="Lato" panose="020F0502020204030203" pitchFamily="34" charset="0"/>
              </a:rPr>
              <a:t>Comparison of these results with the 2018 UUK survey results</a:t>
            </a:r>
            <a:r>
              <a:rPr lang="en-US" sz="1600" b="1" dirty="0">
                <a:solidFill>
                  <a:schemeClr val="accent2">
                    <a:lumMod val="75000"/>
                  </a:schemeClr>
                </a:solidFill>
                <a:ea typeface="Lato" panose="020F0502020204030203" pitchFamily="34" charset="0"/>
                <a:cs typeface="Lato" panose="020F0502020204030203" pitchFamily="34" charset="0"/>
              </a:rPr>
              <a:t>*</a:t>
            </a:r>
            <a:r>
              <a:rPr lang="en-US" sz="1600" b="1" dirty="0">
                <a:ea typeface="Lato" panose="020F0502020204030203" pitchFamily="34" charset="0"/>
                <a:cs typeface="Lato" panose="020F0502020204030203" pitchFamily="34" charset="0"/>
              </a:rPr>
              <a:t> also indicates that more governing bodies are ensuring their organisation’s approaches </a:t>
            </a:r>
            <a:r>
              <a:rPr lang="en-US" sz="1600" dirty="0">
                <a:ea typeface="Lato" panose="020F0502020204030203" pitchFamily="34" charset="0"/>
                <a:cs typeface="Lato" panose="020F0502020204030203" pitchFamily="34" charset="0"/>
              </a:rPr>
              <a:t>– in 2018 only 51% of providers said that they provide an update to their Governing Body / Board</a:t>
            </a:r>
            <a:r>
              <a:rPr lang="en-US" sz="1600" b="1" dirty="0">
                <a:ea typeface="Lato" panose="020F0502020204030203" pitchFamily="34" charset="0"/>
                <a:cs typeface="Lato" panose="020F0502020204030203" pitchFamily="34" charset="0"/>
              </a:rPr>
              <a:t> </a:t>
            </a:r>
            <a:r>
              <a:rPr lang="en-US" sz="1600" dirty="0">
                <a:ea typeface="Lato" panose="020F0502020204030203" pitchFamily="34" charset="0"/>
                <a:cs typeface="Lato" panose="020F0502020204030203" pitchFamily="34" charset="0"/>
              </a:rPr>
              <a:t>(further details are shown in the charts on the next slide)</a:t>
            </a:r>
          </a:p>
          <a:p>
            <a:pPr marL="0" indent="0">
              <a:lnSpc>
                <a:spcPct val="120000"/>
              </a:lnSpc>
              <a:spcAft>
                <a:spcPts val="600"/>
              </a:spcAft>
              <a:buNone/>
              <a:tabLst>
                <a:tab pos="541338" algn="l"/>
              </a:tabLst>
            </a:pP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 UUK’s 2018 survey covered only traditional higher education institutions (HEIs) whereas the survey for the evaluation covered all the types of providers on </a:t>
            </a:r>
            <a:r>
              <a:rPr lang="en-GB" sz="1000" dirty="0" err="1">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OfS’s</a:t>
            </a: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 register. Therefore, we used the evaluation survey results from HEIs only for this part of the analysis  (excluding FE and other small HE providers) to enable comparison of any changes over time. </a:t>
            </a:r>
          </a:p>
          <a:p>
            <a:pPr marL="0" indent="0">
              <a:lnSpc>
                <a:spcPct val="120000"/>
              </a:lnSpc>
              <a:spcAft>
                <a:spcPts val="600"/>
              </a:spcAft>
              <a:buNone/>
              <a:tabLst>
                <a:tab pos="541338" algn="l"/>
              </a:tabLst>
            </a:pPr>
            <a:endParaRPr lang="en-US" sz="1600"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02030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5C2F62-19BC-DCF4-AC50-BD2BF4301D78}"/>
              </a:ext>
            </a:extLst>
          </p:cNvPr>
          <p:cNvSpPr txBox="1"/>
          <p:nvPr/>
        </p:nvSpPr>
        <p:spPr>
          <a:xfrm>
            <a:off x="586350" y="4812585"/>
            <a:ext cx="9000000" cy="1788240"/>
          </a:xfrm>
          <a:prstGeom prst="rect">
            <a:avLst/>
          </a:prstGeom>
          <a:solidFill>
            <a:schemeClr val="bg1"/>
          </a:solid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a16="http://schemas.microsoft.com/office/drawing/2014/main" id="{4D596D6A-D2F2-4177-E0DB-76B1B2A4EDBE}"/>
              </a:ext>
            </a:extLst>
          </p:cNvPr>
          <p:cNvSpPr txBox="1"/>
          <p:nvPr/>
        </p:nvSpPr>
        <p:spPr>
          <a:xfrm>
            <a:off x="586350" y="198438"/>
            <a:ext cx="9000000" cy="4524009"/>
          </a:xfrm>
          <a:prstGeom prst="rect">
            <a:avLst/>
          </a:prstGeom>
          <a:solidFill>
            <a:schemeClr val="bg1"/>
          </a:solid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33</a:t>
            </a:fld>
            <a:endParaRPr lang="en-GB"/>
          </a:p>
        </p:txBody>
      </p:sp>
      <p:pic>
        <p:nvPicPr>
          <p:cNvPr id="10" name="Picture 9">
            <a:extLst>
              <a:ext uri="{FF2B5EF4-FFF2-40B4-BE49-F238E27FC236}">
                <a16:creationId xmlns:a16="http://schemas.microsoft.com/office/drawing/2014/main" id="{FD657557-D8F7-CE59-3156-388D7218A2D3}"/>
              </a:ext>
            </a:extLst>
          </p:cNvPr>
          <p:cNvPicPr>
            <a:picLocks noChangeAspect="1"/>
          </p:cNvPicPr>
          <p:nvPr/>
        </p:nvPicPr>
        <p:blipFill>
          <a:blip r:embed="rId3"/>
          <a:stretch>
            <a:fillRect/>
          </a:stretch>
        </p:blipFill>
        <p:spPr>
          <a:xfrm>
            <a:off x="787132" y="227384"/>
            <a:ext cx="8280000" cy="4129357"/>
          </a:xfrm>
          <a:prstGeom prst="rect">
            <a:avLst/>
          </a:prstGeom>
        </p:spPr>
      </p:pic>
      <p:pic>
        <p:nvPicPr>
          <p:cNvPr id="13" name="Picture 12">
            <a:extLst>
              <a:ext uri="{FF2B5EF4-FFF2-40B4-BE49-F238E27FC236}">
                <a16:creationId xmlns:a16="http://schemas.microsoft.com/office/drawing/2014/main" id="{21426DBC-3588-E174-ED16-FDB44D8C6F10}"/>
              </a:ext>
            </a:extLst>
          </p:cNvPr>
          <p:cNvPicPr>
            <a:picLocks noChangeAspect="1"/>
          </p:cNvPicPr>
          <p:nvPr/>
        </p:nvPicPr>
        <p:blipFill>
          <a:blip r:embed="rId4"/>
          <a:stretch>
            <a:fillRect/>
          </a:stretch>
        </p:blipFill>
        <p:spPr>
          <a:xfrm>
            <a:off x="787132" y="4921056"/>
            <a:ext cx="8280000" cy="1470579"/>
          </a:xfrm>
          <a:prstGeom prst="rect">
            <a:avLst/>
          </a:prstGeom>
        </p:spPr>
      </p:pic>
      <p:sp>
        <p:nvSpPr>
          <p:cNvPr id="6" name="TextBox 5">
            <a:extLst>
              <a:ext uri="{FF2B5EF4-FFF2-40B4-BE49-F238E27FC236}">
                <a16:creationId xmlns:a16="http://schemas.microsoft.com/office/drawing/2014/main" id="{AF6A901D-F49B-3F96-8741-DE67D290ECB7}"/>
              </a:ext>
            </a:extLst>
          </p:cNvPr>
          <p:cNvSpPr txBox="1"/>
          <p:nvPr/>
        </p:nvSpPr>
        <p:spPr>
          <a:xfrm>
            <a:off x="800100" y="6382708"/>
            <a:ext cx="4286250" cy="261610"/>
          </a:xfrm>
          <a:prstGeom prst="rect">
            <a:avLst/>
          </a:prstGeom>
          <a:noFill/>
        </p:spPr>
        <p:txBody>
          <a:bodyPr wrap="square" rtlCol="0">
            <a:spAutoFit/>
          </a:bodyPr>
          <a:lstStyle/>
          <a:p>
            <a:r>
              <a:rPr lang="en-GB" sz="1100" dirty="0">
                <a:solidFill>
                  <a:srgbClr val="3B3838"/>
                </a:solidFill>
                <a:latin typeface="Lato" panose="020F0502020204030203" pitchFamily="34" charset="0"/>
                <a:ea typeface="Lato" panose="020F0502020204030203" pitchFamily="34" charset="0"/>
                <a:cs typeface="Lato" panose="020F0502020204030203" pitchFamily="34" charset="0"/>
              </a:rPr>
              <a:t>UUK Survey, 2018)</a:t>
            </a:r>
          </a:p>
        </p:txBody>
      </p:sp>
    </p:spTree>
    <p:extLst>
      <p:ext uri="{BB962C8B-B14F-4D97-AF65-F5344CB8AC3E}">
        <p14:creationId xmlns:p14="http://schemas.microsoft.com/office/powerpoint/2010/main" val="30657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34</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154055"/>
            <a:ext cx="10212926" cy="905827"/>
          </a:xfrm>
        </p:spPr>
        <p:txBody>
          <a:bodyPr/>
          <a:lstStyle/>
          <a:p>
            <a:pPr>
              <a:lnSpc>
                <a:spcPct val="100000"/>
              </a:lnSpc>
            </a:pPr>
            <a:r>
              <a:rPr lang="en-GB" sz="2200" dirty="0">
                <a:ea typeface="Lato" panose="020F0502020204030203" pitchFamily="34" charset="0"/>
                <a:cs typeface="Lato" panose="020F0502020204030203" pitchFamily="34" charset="0"/>
              </a:rPr>
              <a:t>In what ways did your </a:t>
            </a:r>
            <a:r>
              <a:rPr lang="en-GB" sz="2200" dirty="0">
                <a:solidFill>
                  <a:schemeClr val="accent2">
                    <a:lumMod val="75000"/>
                  </a:schemeClr>
                </a:solidFill>
                <a:ea typeface="Lato" panose="020F0502020204030203" pitchFamily="34" charset="0"/>
                <a:cs typeface="Lato" panose="020F0502020204030203" pitchFamily="34" charset="0"/>
              </a:rPr>
              <a:t>Governing Body / Board</a:t>
            </a:r>
            <a:r>
              <a:rPr lang="en-GB" sz="2200" dirty="0">
                <a:ea typeface="Lato" panose="020F0502020204030203" pitchFamily="34" charset="0"/>
                <a:cs typeface="Lato" panose="020F0502020204030203" pitchFamily="34" charset="0"/>
              </a:rPr>
              <a:t> </a:t>
            </a:r>
            <a:r>
              <a:rPr lang="en-GB" sz="2200" b="1" dirty="0">
                <a:solidFill>
                  <a:schemeClr val="accent2">
                    <a:lumMod val="75000"/>
                  </a:schemeClr>
                </a:solidFill>
                <a:ea typeface="Lato" panose="020F0502020204030203" pitchFamily="34" charset="0"/>
                <a:cs typeface="Lato" panose="020F0502020204030203" pitchFamily="34" charset="0"/>
              </a:rPr>
              <a:t>ensure</a:t>
            </a:r>
            <a:r>
              <a:rPr lang="en-GB" sz="2200" b="1" dirty="0">
                <a:ea typeface="Lato" panose="020F0502020204030203" pitchFamily="34" charset="0"/>
                <a:cs typeface="Lato" panose="020F0502020204030203" pitchFamily="34" charset="0"/>
              </a:rPr>
              <a:t> that your organisation’s approach </a:t>
            </a:r>
            <a:r>
              <a:rPr lang="en-GB" sz="2200" dirty="0">
                <a:ea typeface="Lato" panose="020F0502020204030203" pitchFamily="34" charset="0"/>
                <a:cs typeface="Lato" panose="020F0502020204030203" pitchFamily="34" charset="0"/>
              </a:rPr>
              <a:t>to addressing harassment and sexual misconduct affecting students was </a:t>
            </a:r>
            <a:r>
              <a:rPr lang="en-GB" sz="2200" b="1" dirty="0">
                <a:ea typeface="Lato" panose="020F0502020204030203" pitchFamily="34" charset="0"/>
                <a:cs typeface="Lato" panose="020F0502020204030203" pitchFamily="34" charset="0"/>
              </a:rPr>
              <a:t>adequate and effective two years ago compared with now? </a:t>
            </a:r>
            <a:endParaRPr lang="en-US" sz="22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74815" y="1604963"/>
            <a:ext cx="10936160" cy="4751387"/>
          </a:xfrm>
        </p:spPr>
        <p:txBody>
          <a:bodyPr/>
          <a:lstStyle/>
          <a:p>
            <a:pPr marL="357188" indent="-357188">
              <a:lnSpc>
                <a:spcPct val="120000"/>
              </a:lnSpc>
              <a:spcAft>
                <a:spcPts val="600"/>
              </a:spcAft>
            </a:pPr>
            <a:r>
              <a:rPr lang="en-GB" sz="1800" dirty="0">
                <a:ea typeface="Lato" panose="020F0502020204030203" pitchFamily="34" charset="0"/>
                <a:cs typeface="Lato" panose="020F0502020204030203" pitchFamily="34" charset="0"/>
              </a:rPr>
              <a:t>Of the 23 comments respondents made about the reasons given for their responses</a:t>
            </a:r>
          </a:p>
          <a:p>
            <a:pPr lvl="1">
              <a:lnSpc>
                <a:spcPct val="120000"/>
              </a:lnSpc>
              <a:spcBef>
                <a:spcPts val="1200"/>
              </a:spcBef>
              <a:spcAft>
                <a:spcPts val="600"/>
              </a:spcAft>
              <a:buFont typeface="Wingdings" panose="05000000000000000000" pitchFamily="2" charset="2"/>
              <a:buChar char="v"/>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7 refer to the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monitoring role that the Governing Body / Board takes (including for monitoring risk)</a:t>
            </a:r>
          </a:p>
          <a:p>
            <a:pPr lvl="1">
              <a:lnSpc>
                <a:spcPct val="120000"/>
              </a:lnSpc>
              <a:spcBef>
                <a:spcPts val="1200"/>
              </a:spcBef>
              <a:spcAft>
                <a:spcPts val="600"/>
              </a:spcAft>
              <a:buFont typeface="Wingdings" panose="05000000000000000000" pitchFamily="2" charset="2"/>
              <a:buChar char="v"/>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8 refer to how the Governing Body / Board receives reports on developments in this area </a:t>
            </a:r>
          </a:p>
          <a:p>
            <a:pPr lvl="1">
              <a:lnSpc>
                <a:spcPct val="120000"/>
              </a:lnSpc>
              <a:spcBef>
                <a:spcPts val="1200"/>
              </a:spcBef>
              <a:spcAft>
                <a:spcPts val="600"/>
              </a:spcAft>
              <a:buFont typeface="Wingdings" panose="05000000000000000000" pitchFamily="2" charset="2"/>
              <a:buChar char="v"/>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3 suggest that the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Governing Body/Board has a role in approving policies, strategies and procedures </a:t>
            </a:r>
            <a:endParaRPr lang="en-GB" sz="2000" b="1" dirty="0">
              <a:latin typeface="Lato" panose="020F0502020204030203" pitchFamily="34" charset="0"/>
              <a:ea typeface="Lato" panose="020F0502020204030203" pitchFamily="34" charset="0"/>
              <a:cs typeface="Lato" panose="020F0502020204030203" pitchFamily="34" charset="0"/>
            </a:endParaRPr>
          </a:p>
          <a:p>
            <a:pPr marL="357188" indent="-357188">
              <a:lnSpc>
                <a:spcPct val="120000"/>
              </a:lnSpc>
              <a:spcAft>
                <a:spcPts val="600"/>
              </a:spcAft>
            </a:pPr>
            <a:r>
              <a:rPr lang="en-GB" sz="1800" dirty="0">
                <a:ea typeface="Lato" panose="020F0502020204030203" pitchFamily="34" charset="0"/>
                <a:cs typeface="Lato" panose="020F0502020204030203" pitchFamily="34" charset="0"/>
              </a:rPr>
              <a:t>One respondent had appointed a Governor Safeguarding Lead, and another that the </a:t>
            </a:r>
            <a:r>
              <a:rPr lang="en-GB" sz="1800" b="1" dirty="0">
                <a:ea typeface="Lato" panose="020F0502020204030203" pitchFamily="34" charset="0"/>
                <a:cs typeface="Lato" panose="020F0502020204030203" pitchFamily="34" charset="0"/>
              </a:rPr>
              <a:t>Board had completed training </a:t>
            </a:r>
            <a:r>
              <a:rPr lang="en-GB" sz="1800" dirty="0">
                <a:ea typeface="Lato" panose="020F0502020204030203" pitchFamily="34" charset="0"/>
                <a:cs typeface="Lato" panose="020F0502020204030203" pitchFamily="34" charset="0"/>
              </a:rPr>
              <a:t>in this area </a:t>
            </a:r>
          </a:p>
          <a:p>
            <a:pPr marL="357188" indent="-357188">
              <a:lnSpc>
                <a:spcPct val="120000"/>
              </a:lnSpc>
              <a:spcAft>
                <a:spcPts val="600"/>
              </a:spcAft>
            </a:pPr>
            <a:r>
              <a:rPr lang="en-GB" sz="1800" dirty="0">
                <a:ea typeface="Lato" panose="020F0502020204030203" pitchFamily="34" charset="0"/>
                <a:cs typeface="Lato" panose="020F0502020204030203" pitchFamily="34" charset="0"/>
              </a:rPr>
              <a:t>Illustrative comments are shown on the next slide </a:t>
            </a:r>
          </a:p>
        </p:txBody>
      </p:sp>
    </p:spTree>
    <p:extLst>
      <p:ext uri="{BB962C8B-B14F-4D97-AF65-F5344CB8AC3E}">
        <p14:creationId xmlns:p14="http://schemas.microsoft.com/office/powerpoint/2010/main" val="340854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35</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418936" y="136525"/>
            <a:ext cx="10479435" cy="1086219"/>
          </a:xfrm>
        </p:spPr>
        <p:txBody>
          <a:bodyPr/>
          <a:lstStyle/>
          <a:p>
            <a:pPr>
              <a:lnSpc>
                <a:spcPct val="100000"/>
              </a:lnSpc>
              <a:spcBef>
                <a:spcPts val="600"/>
              </a:spcBef>
            </a:pPr>
            <a:r>
              <a:rPr lang="en-GB" sz="2200" dirty="0"/>
              <a:t>In what ways does your </a:t>
            </a:r>
            <a:r>
              <a:rPr lang="en-GB" sz="2200" dirty="0">
                <a:solidFill>
                  <a:schemeClr val="accent2">
                    <a:lumMod val="75000"/>
                  </a:schemeClr>
                </a:solidFill>
              </a:rPr>
              <a:t>Governing Body / Board ensure </a:t>
            </a:r>
            <a:r>
              <a:rPr lang="en-GB" sz="2200" dirty="0"/>
              <a:t>that your organisation’s approach to addressing harassment and sexual misconduct affecting students is adequate and effective now (during current academic year 2021/22)?”</a:t>
            </a:r>
          </a:p>
        </p:txBody>
      </p:sp>
      <p:graphicFrame>
        <p:nvGraphicFramePr>
          <p:cNvPr id="11" name="Diagram 10">
            <a:extLst>
              <a:ext uri="{FF2B5EF4-FFF2-40B4-BE49-F238E27FC236}">
                <a16:creationId xmlns:a16="http://schemas.microsoft.com/office/drawing/2014/main" id="{AA046871-FD39-AA73-1447-E1ABEFD04CCC}"/>
              </a:ext>
            </a:extLst>
          </p:cNvPr>
          <p:cNvGraphicFramePr/>
          <p:nvPr>
            <p:extLst>
              <p:ext uri="{D42A27DB-BD31-4B8C-83A1-F6EECF244321}">
                <p14:modId xmlns:p14="http://schemas.microsoft.com/office/powerpoint/2010/main" val="1427504970"/>
              </p:ext>
            </p:extLst>
          </p:nvPr>
        </p:nvGraphicFramePr>
        <p:xfrm>
          <a:off x="1073593" y="1338769"/>
          <a:ext cx="100448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40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36</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499285" y="280462"/>
            <a:ext cx="10311590" cy="743945"/>
          </a:xfrm>
        </p:spPr>
        <p:txBody>
          <a:bodyPr lIns="91440" tIns="45720" rIns="91440" bIns="45720" anchor="t"/>
          <a:lstStyle/>
          <a:p>
            <a:r>
              <a:rPr lang="en-GB" sz="2200" dirty="0"/>
              <a:t>Which of the following </a:t>
            </a:r>
            <a:r>
              <a:rPr lang="en-GB" sz="2200" dirty="0">
                <a:solidFill>
                  <a:schemeClr val="accent2">
                    <a:lumMod val="75000"/>
                  </a:schemeClr>
                </a:solidFill>
              </a:rPr>
              <a:t>activities</a:t>
            </a:r>
            <a:r>
              <a:rPr lang="en-GB" sz="2200" dirty="0"/>
              <a:t> has your organisation undertaken as part of your approach to addressing harassment and sexual misconduct affecting students?</a:t>
            </a:r>
            <a:endParaRPr lang="en-US" sz="2200" dirty="0"/>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533977" y="1369014"/>
            <a:ext cx="11124046" cy="4987336"/>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Bef>
                <a:spcPts val="600"/>
              </a:spcBef>
              <a:spcAft>
                <a:spcPts val="600"/>
              </a:spcAft>
              <a:tabLst>
                <a:tab pos="541338" algn="l"/>
              </a:tabLst>
            </a:pPr>
            <a:r>
              <a:rPr lang="en-US" sz="1800" dirty="0">
                <a:ea typeface="Lato" panose="020F0502020204030203" pitchFamily="34" charset="0"/>
                <a:cs typeface="Lato" panose="020F0502020204030203" pitchFamily="34" charset="0"/>
              </a:rPr>
              <a:t>Three most frequently highlighted activities </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77% of providers said they collaborate with students’ unions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or other student bodies and representatives </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77% of providers conduct awareness raising campaigns</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77% collect data on reported incidents </a:t>
            </a:r>
          </a:p>
          <a:p>
            <a:pPr marL="361950" indent="-361950">
              <a:lnSpc>
                <a:spcPct val="120000"/>
              </a:lnSpc>
              <a:spcBef>
                <a:spcPts val="600"/>
              </a:spcBef>
              <a:spcAft>
                <a:spcPts val="600"/>
              </a:spcAft>
              <a:tabLst>
                <a:tab pos="541338" algn="l"/>
              </a:tabLst>
            </a:pPr>
            <a:r>
              <a:rPr lang="en-US" sz="1800" dirty="0">
                <a:ea typeface="Lato" panose="020F0502020204030203" pitchFamily="34" charset="0"/>
                <a:cs typeface="Lato" panose="020F0502020204030203" pitchFamily="34" charset="0"/>
              </a:rPr>
              <a:t>Three least frequently highlighted activities</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Only </a:t>
            </a: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9% of providers engage with local schools and colleges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through outreach activities to support a joined-up approach  </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Just 18% publish data on the outcomes of cases  </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19% publish data on reported incidents</a:t>
            </a:r>
          </a:p>
          <a:p>
            <a:pPr marL="361950" lvl="2" indent="-361950">
              <a:lnSpc>
                <a:spcPct val="120000"/>
              </a:lnSpc>
              <a:spcBef>
                <a:spcPts val="600"/>
              </a:spcBef>
              <a:spcAft>
                <a:spcPts val="600"/>
              </a:spcAft>
              <a:buFont typeface="Wingdings" panose="05000000000000000000" pitchFamily="2" charset="2"/>
              <a:buChar char="q"/>
              <a:tabLst>
                <a:tab pos="541338" algn="l"/>
              </a:tabLst>
            </a:pP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Other highlights include (see also the chart on the next slide) </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Two-thirds (66%) of providers have developed an organisation wide approach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to address this agenda</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One-quarter of providers (25%) say they collect prevalence data  </a:t>
            </a:r>
          </a:p>
          <a:p>
            <a:pPr marL="819150" lvl="2" indent="-361950">
              <a:lnSpc>
                <a:spcPct val="120000"/>
              </a:lnSpc>
              <a:spcBef>
                <a:spcPts val="6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59% of providers have adopted a trauma informed / victim centred approach </a:t>
            </a: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to tackling harassment and sexual misconduct</a:t>
            </a:r>
            <a:endParaRPr lang="en-GB" sz="1400" b="1"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361950" lvl="2" indent="-361950">
              <a:lnSpc>
                <a:spcPct val="120000"/>
              </a:lnSpc>
              <a:spcBef>
                <a:spcPts val="600"/>
              </a:spcBef>
              <a:spcAft>
                <a:spcPts val="600"/>
              </a:spcAft>
              <a:buFont typeface="Wingdings" panose="05000000000000000000" pitchFamily="2" charset="2"/>
              <a:buChar char="q"/>
              <a:tabLst>
                <a:tab pos="541338" algn="l"/>
              </a:tabLst>
            </a:pPr>
            <a:endParaRPr lang="en-GB" sz="1800" dirty="0">
              <a:solidFill>
                <a:srgbClr val="00537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8160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773AEA-B0B3-7EC3-E7DB-39926295F66F}"/>
              </a:ext>
            </a:extLst>
          </p:cNvPr>
          <p:cNvSpPr txBox="1"/>
          <p:nvPr/>
        </p:nvSpPr>
        <p:spPr>
          <a:xfrm>
            <a:off x="347904" y="136524"/>
            <a:ext cx="9786696" cy="6368241"/>
          </a:xfrm>
          <a:prstGeom prst="rect">
            <a:avLst/>
          </a:prstGeom>
          <a:solidFill>
            <a:schemeClr val="bg1"/>
          </a:solid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37</a:t>
            </a:fld>
            <a:endParaRPr lang="en-GB"/>
          </a:p>
        </p:txBody>
      </p:sp>
      <p:pic>
        <p:nvPicPr>
          <p:cNvPr id="5" name="Picture 4">
            <a:extLst>
              <a:ext uri="{FF2B5EF4-FFF2-40B4-BE49-F238E27FC236}">
                <a16:creationId xmlns:a16="http://schemas.microsoft.com/office/drawing/2014/main" id="{FE5D583E-E190-1C9A-FA19-2377647967CC}"/>
              </a:ext>
            </a:extLst>
          </p:cNvPr>
          <p:cNvPicPr>
            <a:picLocks noChangeAspect="1"/>
          </p:cNvPicPr>
          <p:nvPr/>
        </p:nvPicPr>
        <p:blipFill>
          <a:blip r:embed="rId3"/>
          <a:stretch>
            <a:fillRect/>
          </a:stretch>
        </p:blipFill>
        <p:spPr>
          <a:xfrm>
            <a:off x="495300" y="353234"/>
            <a:ext cx="9439626" cy="6151531"/>
          </a:xfrm>
          <a:prstGeom prst="rect">
            <a:avLst/>
          </a:prstGeom>
        </p:spPr>
      </p:pic>
    </p:spTree>
    <p:extLst>
      <p:ext uri="{BB962C8B-B14F-4D97-AF65-F5344CB8AC3E}">
        <p14:creationId xmlns:p14="http://schemas.microsoft.com/office/powerpoint/2010/main" val="1784049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38</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2" y="190919"/>
            <a:ext cx="9346240" cy="743945"/>
          </a:xfrm>
        </p:spPr>
        <p:txBody>
          <a:bodyPr/>
          <a:lstStyle/>
          <a:p>
            <a:r>
              <a:rPr lang="en-GB" sz="2200" dirty="0"/>
              <a:t>What </a:t>
            </a:r>
            <a:r>
              <a:rPr lang="en-GB" sz="2200" dirty="0">
                <a:solidFill>
                  <a:schemeClr val="accent2">
                    <a:lumMod val="75000"/>
                  </a:schemeClr>
                </a:solidFill>
              </a:rPr>
              <a:t>effect if any has the statement of expectations had </a:t>
            </a:r>
            <a:r>
              <a:rPr lang="en-GB" sz="2200" dirty="0"/>
              <a:t>on your approach and activities designed to prevent and respond to harassment and sexual misconduct?</a:t>
            </a:r>
            <a:endParaRPr lang="en-US" sz="22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579122" y="1468566"/>
            <a:ext cx="10993754" cy="4751387"/>
          </a:xfrm>
        </p:spPr>
        <p:txBody>
          <a:bodyPr/>
          <a:lstStyle/>
          <a:p>
            <a:pPr marL="357188" indent="-357188">
              <a:lnSpc>
                <a:spcPct val="120000"/>
              </a:lnSpc>
              <a:spcAft>
                <a:spcPts val="600"/>
              </a:spcAft>
            </a:pPr>
            <a:r>
              <a:rPr lang="en-US" sz="2000" dirty="0">
                <a:ea typeface="Lato" panose="020F0502020204030203" pitchFamily="34" charset="0"/>
                <a:cs typeface="Lato" panose="020F0502020204030203" pitchFamily="34" charset="0"/>
              </a:rPr>
              <a:t>50 respondents provided substantive responses to this open question  </a:t>
            </a:r>
          </a:p>
          <a:p>
            <a:pPr marL="809625" lvl="1" indent="-352425">
              <a:lnSpc>
                <a:spcPct val="120000"/>
              </a:lnSpc>
              <a:spcBef>
                <a:spcPts val="600"/>
              </a:spcBef>
              <a:spcAft>
                <a:spcPts val="600"/>
              </a:spcAft>
              <a:buFont typeface="Wingdings" panose="05000000000000000000" pitchFamily="2" charset="2"/>
              <a:buChar char="v"/>
            </a:pPr>
            <a:r>
              <a:rPr lang="en-US" sz="1800" dirty="0">
                <a:solidFill>
                  <a:srgbClr val="00537F"/>
                </a:solidFill>
                <a:latin typeface="Lato" panose="020F0502020204030203" pitchFamily="34" charset="0"/>
                <a:ea typeface="Lato" panose="020F0502020204030203" pitchFamily="34" charset="0"/>
                <a:cs typeface="Lato" panose="020F0502020204030203" pitchFamily="34" charset="0"/>
              </a:rPr>
              <a:t>36 described the effect as </a:t>
            </a:r>
            <a:r>
              <a:rPr lang="en-US" sz="1800" b="1" dirty="0">
                <a:solidFill>
                  <a:srgbClr val="00537F"/>
                </a:solidFill>
                <a:latin typeface="Lato" panose="020F0502020204030203" pitchFamily="34" charset="0"/>
                <a:ea typeface="Lato" panose="020F0502020204030203" pitchFamily="34" charset="0"/>
                <a:cs typeface="Lato" panose="020F0502020204030203" pitchFamily="34" charset="0"/>
              </a:rPr>
              <a:t>providing the opportunity or impetus to review their approach</a:t>
            </a:r>
          </a:p>
          <a:p>
            <a:pPr marL="809625" lvl="1" indent="-352425">
              <a:lnSpc>
                <a:spcPct val="120000"/>
              </a:lnSpc>
              <a:spcBef>
                <a:spcPts val="600"/>
              </a:spcBef>
              <a:spcAft>
                <a:spcPts val="600"/>
              </a:spcAft>
              <a:buFont typeface="Wingdings" panose="05000000000000000000" pitchFamily="2" charset="2"/>
              <a:buChar char="v"/>
            </a:pPr>
            <a:r>
              <a:rPr lang="en-US" sz="1800" dirty="0">
                <a:solidFill>
                  <a:srgbClr val="00537F"/>
                </a:solidFill>
                <a:latin typeface="Lato" panose="020F0502020204030203" pitchFamily="34" charset="0"/>
                <a:ea typeface="Lato" panose="020F0502020204030203" pitchFamily="34" charset="0"/>
                <a:cs typeface="Lato" panose="020F0502020204030203" pitchFamily="34" charset="0"/>
              </a:rPr>
              <a:t>5 mentioned that it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helped to identify gaps </a:t>
            </a: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in their approach or skills and knowledge </a:t>
            </a:r>
            <a:endParaRPr lang="en-US" sz="1800"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809625" lvl="1" indent="-352425">
              <a:lnSpc>
                <a:spcPct val="120000"/>
              </a:lnSpc>
              <a:spcBef>
                <a:spcPts val="600"/>
              </a:spcBef>
              <a:spcAft>
                <a:spcPts val="600"/>
              </a:spcAft>
              <a:buFont typeface="Wingdings" panose="05000000000000000000" pitchFamily="2" charset="2"/>
              <a:buChar char="v"/>
            </a:pPr>
            <a:r>
              <a:rPr lang="en-US" sz="1800" dirty="0">
                <a:solidFill>
                  <a:srgbClr val="00537F"/>
                </a:solidFill>
                <a:latin typeface="Lato" panose="020F0502020204030203" pitchFamily="34" charset="0"/>
                <a:ea typeface="Lato" panose="020F0502020204030203" pitchFamily="34" charset="0"/>
                <a:cs typeface="Lato" panose="020F0502020204030203" pitchFamily="34" charset="0"/>
              </a:rPr>
              <a:t>3 mentioned that the SoE </a:t>
            </a:r>
            <a:r>
              <a:rPr lang="en-US" sz="1800" b="1" dirty="0">
                <a:solidFill>
                  <a:srgbClr val="00537F"/>
                </a:solidFill>
                <a:latin typeface="Lato" panose="020F0502020204030203" pitchFamily="34" charset="0"/>
                <a:ea typeface="Lato" panose="020F0502020204030203" pitchFamily="34" charset="0"/>
                <a:cs typeface="Lato" panose="020F0502020204030203" pitchFamily="34" charset="0"/>
              </a:rPr>
              <a:t>encouraged them to t</a:t>
            </a:r>
            <a:r>
              <a:rPr lang="en-GB" sz="1800" b="1" dirty="0" err="1">
                <a:solidFill>
                  <a:srgbClr val="00537F"/>
                </a:solidFill>
                <a:latin typeface="Lato" panose="020F0502020204030203" pitchFamily="34" charset="0"/>
                <a:ea typeface="Lato" panose="020F0502020204030203" pitchFamily="34" charset="0"/>
                <a:cs typeface="Lato" panose="020F0502020204030203" pitchFamily="34" charset="0"/>
              </a:rPr>
              <a:t>ake</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 a ‘whole organisation approach</a:t>
            </a: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a:t>
            </a:r>
          </a:p>
          <a:p>
            <a:pPr marL="809625" lvl="1" indent="-352425">
              <a:lnSpc>
                <a:spcPct val="120000"/>
              </a:lnSpc>
              <a:spcBef>
                <a:spcPts val="600"/>
              </a:spcBef>
              <a:spcAft>
                <a:spcPts val="600"/>
              </a:spcAft>
              <a:buFont typeface="Wingdings" panose="05000000000000000000" pitchFamily="2" charset="2"/>
              <a:buChar char="v"/>
            </a:pP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3 that it encouraged the provider to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engage students in co-creation of policies and processes</a:t>
            </a:r>
          </a:p>
        </p:txBody>
      </p:sp>
      <p:graphicFrame>
        <p:nvGraphicFramePr>
          <p:cNvPr id="7" name="Diagram 6">
            <a:extLst>
              <a:ext uri="{FF2B5EF4-FFF2-40B4-BE49-F238E27FC236}">
                <a16:creationId xmlns:a16="http://schemas.microsoft.com/office/drawing/2014/main" id="{CC43F34C-67C3-18C6-E610-E0BAB94E4483}"/>
              </a:ext>
            </a:extLst>
          </p:cNvPr>
          <p:cNvGraphicFramePr/>
          <p:nvPr>
            <p:extLst>
              <p:ext uri="{D42A27DB-BD31-4B8C-83A1-F6EECF244321}">
                <p14:modId xmlns:p14="http://schemas.microsoft.com/office/powerpoint/2010/main" val="269778074"/>
              </p:ext>
            </p:extLst>
          </p:nvPr>
        </p:nvGraphicFramePr>
        <p:xfrm>
          <a:off x="439857" y="4150894"/>
          <a:ext cx="11272283" cy="238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949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39</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p:txBody>
          <a:bodyPr lIns="91440" tIns="45720" rIns="91440" bIns="45720" anchor="t"/>
          <a:lstStyle/>
          <a:p>
            <a:r>
              <a:rPr lang="en-GB" sz="2200" dirty="0">
                <a:ea typeface="Lato" panose="020F0502020204030203" pitchFamily="34" charset="0"/>
                <a:cs typeface="Lato" panose="020F0502020204030203" pitchFamily="34" charset="0"/>
              </a:rPr>
              <a:t>What </a:t>
            </a:r>
            <a:r>
              <a:rPr lang="en-GB" sz="2200" dirty="0">
                <a:solidFill>
                  <a:schemeClr val="accent2">
                    <a:lumMod val="75000"/>
                  </a:schemeClr>
                </a:solidFill>
                <a:ea typeface="Lato" panose="020F0502020204030203" pitchFamily="34" charset="0"/>
                <a:cs typeface="Lato" panose="020F0502020204030203" pitchFamily="34" charset="0"/>
              </a:rPr>
              <a:t>staff and student training </a:t>
            </a:r>
            <a:r>
              <a:rPr lang="en-GB" sz="2200" dirty="0">
                <a:ea typeface="Lato" panose="020F0502020204030203" pitchFamily="34" charset="0"/>
                <a:cs typeface="Lato" panose="020F0502020204030203" pitchFamily="34" charset="0"/>
              </a:rPr>
              <a:t>does your organisation provide to address harassment and sexual misconduct affecting students?</a:t>
            </a:r>
            <a:endParaRPr lang="en-US" sz="2200" dirty="0"/>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579121" y="1428750"/>
            <a:ext cx="11003279" cy="5214348"/>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Bef>
                <a:spcPts val="600"/>
              </a:spcBef>
              <a:spcAft>
                <a:spcPts val="600"/>
              </a:spcAft>
              <a:tabLst>
                <a:tab pos="541338" algn="l"/>
              </a:tabLst>
            </a:pPr>
            <a:r>
              <a:rPr lang="en-GB" sz="1500" b="1" dirty="0">
                <a:ea typeface="Lato" panose="020F0502020204030203" pitchFamily="34" charset="0"/>
                <a:cs typeface="Lato" panose="020F0502020204030203" pitchFamily="34" charset="0"/>
              </a:rPr>
              <a:t>The majority of respondents provide training for students and staff, but in most cases this is not mandatory. Where mandatory training exists, it is for sexual consent training for students, awareness-raising and handling disclosures training for staff. </a:t>
            </a:r>
          </a:p>
          <a:p>
            <a:pPr marL="361950" indent="-361950">
              <a:lnSpc>
                <a:spcPct val="120000"/>
              </a:lnSpc>
              <a:spcBef>
                <a:spcPts val="600"/>
              </a:spcBef>
              <a:spcAft>
                <a:spcPts val="600"/>
              </a:spcAft>
              <a:tabLst>
                <a:tab pos="541338" algn="l"/>
              </a:tabLst>
            </a:pPr>
            <a:r>
              <a:rPr lang="en-GB" sz="1500" b="1" dirty="0">
                <a:ea typeface="Lato" panose="020F0502020204030203" pitchFamily="34" charset="0"/>
                <a:cs typeface="Lato" panose="020F0502020204030203" pitchFamily="34" charset="0"/>
              </a:rPr>
              <a:t>Staff training for handling incident disclosures – just 70% of respondents have mandatory training for staff in this area </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25% stated this is mandatory for all - 45% that this is mandatory for some</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23% stated this training is optional</a:t>
            </a:r>
          </a:p>
          <a:p>
            <a:pPr marL="361950" indent="-361950">
              <a:lnSpc>
                <a:spcPct val="120000"/>
              </a:lnSpc>
              <a:spcBef>
                <a:spcPts val="600"/>
              </a:spcBef>
              <a:spcAft>
                <a:spcPts val="600"/>
              </a:spcAft>
              <a:tabLst>
                <a:tab pos="541338" algn="l"/>
              </a:tabLst>
            </a:pPr>
            <a:r>
              <a:rPr lang="en-GB" sz="1500" b="1" dirty="0">
                <a:ea typeface="Lato" panose="020F0502020204030203" pitchFamily="34" charset="0"/>
                <a:cs typeface="Lato" panose="020F0502020204030203" pitchFamily="34" charset="0"/>
              </a:rPr>
              <a:t>Sexual consent training for students </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41% of respondents have this as optional</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20% stated that it is mandatory for all</a:t>
            </a:r>
          </a:p>
          <a:p>
            <a:pPr marL="361950" indent="-361950">
              <a:lnSpc>
                <a:spcPct val="120000"/>
              </a:lnSpc>
              <a:spcBef>
                <a:spcPts val="600"/>
              </a:spcBef>
              <a:spcAft>
                <a:spcPts val="600"/>
              </a:spcAft>
              <a:tabLst>
                <a:tab pos="541338" algn="l"/>
              </a:tabLst>
            </a:pPr>
            <a:r>
              <a:rPr lang="en-GB" sz="1500" b="1" dirty="0">
                <a:ea typeface="Lato" panose="020F0502020204030203" pitchFamily="34" charset="0"/>
                <a:cs typeface="Lato" panose="020F0502020204030203" pitchFamily="34" charset="0"/>
              </a:rPr>
              <a:t>Bystander intervention training for students</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7% stated that this is mandatory for all – 19% that this is this is mandatory for some</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46% stated this training is optional</a:t>
            </a:r>
          </a:p>
          <a:p>
            <a:pPr marL="361950" indent="-361950">
              <a:lnSpc>
                <a:spcPct val="120000"/>
              </a:lnSpc>
              <a:spcBef>
                <a:spcPts val="600"/>
              </a:spcBef>
              <a:spcAft>
                <a:spcPts val="600"/>
              </a:spcAft>
              <a:tabLst>
                <a:tab pos="541338" algn="l"/>
              </a:tabLst>
            </a:pPr>
            <a:r>
              <a:rPr lang="en-GB" sz="1500" b="1" dirty="0">
                <a:ea typeface="Lato" panose="020F0502020204030203" pitchFamily="34" charset="0"/>
                <a:cs typeface="Lato" panose="020F0502020204030203" pitchFamily="34" charset="0"/>
              </a:rPr>
              <a:t>Awareness raising training for staff</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31% stated this is mandatory for all - 24% that this is mandatory for some</a:t>
            </a:r>
          </a:p>
          <a:p>
            <a:pPr marL="819150" lvl="2" indent="-361950">
              <a:lnSpc>
                <a:spcPct val="120000"/>
              </a:lnSpc>
              <a:spcBef>
                <a:spcPts val="0"/>
              </a:spcBef>
              <a:spcAft>
                <a:spcPts val="300"/>
              </a:spcAft>
              <a:buFont typeface="Wingdings" panose="05000000000000000000" pitchFamily="2" charset="2"/>
              <a:buChar char="v"/>
              <a:tabLst>
                <a:tab pos="541338" algn="l"/>
              </a:tabLst>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36% stated this training is optional</a:t>
            </a:r>
          </a:p>
          <a:p>
            <a:pPr lvl="1"/>
            <a:endParaRPr lang="en-GB" sz="1800" dirty="0">
              <a:solidFill>
                <a:srgbClr val="00537F"/>
              </a:solidFill>
            </a:endParaRPr>
          </a:p>
        </p:txBody>
      </p:sp>
    </p:spTree>
    <p:extLst>
      <p:ext uri="{BB962C8B-B14F-4D97-AF65-F5344CB8AC3E}">
        <p14:creationId xmlns:p14="http://schemas.microsoft.com/office/powerpoint/2010/main" val="125524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A71A2A-2577-B05B-A068-58F1012428F3}"/>
              </a:ext>
            </a:extLst>
          </p:cNvPr>
          <p:cNvSpPr>
            <a:spLocks noGrp="1"/>
          </p:cNvSpPr>
          <p:nvPr>
            <p:ph type="sldNum" sz="quarter" idx="12"/>
          </p:nvPr>
        </p:nvSpPr>
        <p:spPr/>
        <p:txBody>
          <a:bodyPr/>
          <a:lstStyle/>
          <a:p>
            <a:fld id="{142E737F-D65D-4407-A3CF-170EE504B38F}" type="slidenum">
              <a:rPr lang="en-GB" smtClean="0"/>
              <a:pPr/>
              <a:t>4</a:t>
            </a:fld>
            <a:endParaRPr lang="en-GB" dirty="0"/>
          </a:p>
        </p:txBody>
      </p:sp>
      <p:sp>
        <p:nvSpPr>
          <p:cNvPr id="3" name="Text Placeholder 2">
            <a:extLst>
              <a:ext uri="{FF2B5EF4-FFF2-40B4-BE49-F238E27FC236}">
                <a16:creationId xmlns:a16="http://schemas.microsoft.com/office/drawing/2014/main" id="{B7CD0903-A6BA-3A45-132F-0259E53C0318}"/>
              </a:ext>
            </a:extLst>
          </p:cNvPr>
          <p:cNvSpPr>
            <a:spLocks noGrp="1"/>
          </p:cNvSpPr>
          <p:nvPr>
            <p:ph type="body" sz="quarter" idx="13"/>
          </p:nvPr>
        </p:nvSpPr>
        <p:spPr>
          <a:xfrm>
            <a:off x="5085996" y="2094613"/>
            <a:ext cx="6549471" cy="1478029"/>
          </a:xfrm>
        </p:spPr>
        <p:txBody>
          <a:bodyPr/>
          <a:lstStyle/>
          <a:p>
            <a:pPr>
              <a:lnSpc>
                <a:spcPct val="100000"/>
              </a:lnSpc>
            </a:pPr>
            <a:r>
              <a:rPr lang="en-GB" sz="4800" dirty="0"/>
              <a:t>1: Background and evaluation methodology   </a:t>
            </a:r>
          </a:p>
        </p:txBody>
      </p:sp>
    </p:spTree>
    <p:extLst>
      <p:ext uri="{BB962C8B-B14F-4D97-AF65-F5344CB8AC3E}">
        <p14:creationId xmlns:p14="http://schemas.microsoft.com/office/powerpoint/2010/main" val="3024546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A45EC83-C99E-2FD3-57AE-396781C431A4}"/>
              </a:ext>
            </a:extLst>
          </p:cNvPr>
          <p:cNvSpPr txBox="1"/>
          <p:nvPr/>
        </p:nvSpPr>
        <p:spPr>
          <a:xfrm>
            <a:off x="209550" y="1466850"/>
            <a:ext cx="11578273" cy="4629150"/>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pic>
        <p:nvPicPr>
          <p:cNvPr id="5" name="Picture 4">
            <a:extLst>
              <a:ext uri="{FF2B5EF4-FFF2-40B4-BE49-F238E27FC236}">
                <a16:creationId xmlns:a16="http://schemas.microsoft.com/office/drawing/2014/main" id="{F13CC639-3523-242C-1228-B04418232725}"/>
              </a:ext>
            </a:extLst>
          </p:cNvPr>
          <p:cNvPicPr>
            <a:picLocks noChangeAspect="1"/>
          </p:cNvPicPr>
          <p:nvPr/>
        </p:nvPicPr>
        <p:blipFill>
          <a:blip r:embed="rId3"/>
          <a:stretch>
            <a:fillRect/>
          </a:stretch>
        </p:blipFill>
        <p:spPr>
          <a:xfrm>
            <a:off x="385126" y="2008266"/>
            <a:ext cx="11421747" cy="3699590"/>
          </a:xfrm>
          <a:prstGeom prst="rect">
            <a:avLst/>
          </a:prstGeom>
        </p:spPr>
      </p:pic>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40</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p:txBody>
          <a:bodyPr lIns="91440" tIns="45720" rIns="91440" bIns="45720" anchor="t"/>
          <a:lstStyle/>
          <a:p>
            <a:r>
              <a:rPr lang="en-GB" sz="2200" dirty="0">
                <a:ea typeface="Lato" panose="020F0502020204030203" pitchFamily="34" charset="0"/>
                <a:cs typeface="Lato" panose="020F0502020204030203" pitchFamily="34" charset="0"/>
              </a:rPr>
              <a:t>What </a:t>
            </a:r>
            <a:r>
              <a:rPr lang="en-GB" sz="2200" dirty="0">
                <a:solidFill>
                  <a:schemeClr val="accent2">
                    <a:lumMod val="75000"/>
                  </a:schemeClr>
                </a:solidFill>
                <a:ea typeface="Lato" panose="020F0502020204030203" pitchFamily="34" charset="0"/>
                <a:cs typeface="Lato" panose="020F0502020204030203" pitchFamily="34" charset="0"/>
              </a:rPr>
              <a:t>staff and student training </a:t>
            </a:r>
            <a:r>
              <a:rPr lang="en-GB" sz="2200" dirty="0">
                <a:ea typeface="Lato" panose="020F0502020204030203" pitchFamily="34" charset="0"/>
                <a:cs typeface="Lato" panose="020F0502020204030203" pitchFamily="34" charset="0"/>
              </a:rPr>
              <a:t>does your organisation provide to address harassment and sexual misconduct affecting students?</a:t>
            </a:r>
            <a:endParaRPr lang="en-US" sz="2200" dirty="0"/>
          </a:p>
        </p:txBody>
      </p:sp>
    </p:spTree>
    <p:extLst>
      <p:ext uri="{BB962C8B-B14F-4D97-AF65-F5344CB8AC3E}">
        <p14:creationId xmlns:p14="http://schemas.microsoft.com/office/powerpoint/2010/main" val="139164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41</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635960" y="386009"/>
            <a:ext cx="9346240" cy="743945"/>
          </a:xfrm>
        </p:spPr>
        <p:txBody>
          <a:bodyPr/>
          <a:lstStyle/>
          <a:p>
            <a:r>
              <a:rPr lang="en-GB" sz="2400" dirty="0"/>
              <a:t>Further details about </a:t>
            </a:r>
            <a:r>
              <a:rPr lang="en-GB" sz="2400" dirty="0">
                <a:solidFill>
                  <a:schemeClr val="accent2">
                    <a:lumMod val="75000"/>
                  </a:schemeClr>
                </a:solidFill>
              </a:rPr>
              <a:t>student and staff training</a:t>
            </a:r>
            <a:r>
              <a:rPr lang="en-GB" sz="2400" dirty="0"/>
              <a:t>, including whether this has changed over the past two years</a:t>
            </a:r>
            <a:endParaRPr lang="en-US" sz="24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35960" y="1537630"/>
            <a:ext cx="11187164" cy="1149365"/>
          </a:xfrm>
        </p:spPr>
        <p:txBody>
          <a:bodyPr/>
          <a:lstStyle/>
          <a:p>
            <a:pPr marL="357188" indent="-357188">
              <a:lnSpc>
                <a:spcPct val="120000"/>
              </a:lnSpc>
              <a:spcAft>
                <a:spcPts val="600"/>
              </a:spcAft>
            </a:pPr>
            <a:r>
              <a:rPr lang="en-GB" sz="2000" dirty="0">
                <a:ea typeface="Lato" panose="020F0502020204030203" pitchFamily="34" charset="0"/>
                <a:cs typeface="Lato" panose="020F0502020204030203" pitchFamily="34" charset="0"/>
              </a:rPr>
              <a:t>Of the 55 responses received, </a:t>
            </a:r>
            <a:r>
              <a:rPr lang="en-GB" sz="2000" b="1" dirty="0">
                <a:ea typeface="Lato" panose="020F0502020204030203" pitchFamily="34" charset="0"/>
                <a:cs typeface="Lato" panose="020F0502020204030203" pitchFamily="34" charset="0"/>
              </a:rPr>
              <a:t>16 providers has expanded staff training</a:t>
            </a:r>
            <a:r>
              <a:rPr lang="en-GB" sz="2000" dirty="0">
                <a:ea typeface="Lato" panose="020F0502020204030203" pitchFamily="34" charset="0"/>
                <a:cs typeface="Lato" panose="020F0502020204030203" pitchFamily="34" charset="0"/>
              </a:rPr>
              <a:t>, while </a:t>
            </a:r>
            <a:r>
              <a:rPr lang="en-GB" sz="2000" b="1" dirty="0">
                <a:ea typeface="Lato" panose="020F0502020204030203" pitchFamily="34" charset="0"/>
                <a:cs typeface="Lato" panose="020F0502020204030203" pitchFamily="34" charset="0"/>
              </a:rPr>
              <a:t>12 indicated they have updated their existing training </a:t>
            </a:r>
          </a:p>
        </p:txBody>
      </p:sp>
      <p:graphicFrame>
        <p:nvGraphicFramePr>
          <p:cNvPr id="6" name="Table 5"/>
          <p:cNvGraphicFramePr>
            <a:graphicFrameLocks noGrp="1"/>
          </p:cNvGraphicFramePr>
          <p:nvPr>
            <p:extLst>
              <p:ext uri="{D42A27DB-BD31-4B8C-83A1-F6EECF244321}">
                <p14:modId xmlns:p14="http://schemas.microsoft.com/office/powerpoint/2010/main" val="3868138085"/>
              </p:ext>
            </p:extLst>
          </p:nvPr>
        </p:nvGraphicFramePr>
        <p:xfrm>
          <a:off x="469852" y="2843405"/>
          <a:ext cx="11495316" cy="3028005"/>
        </p:xfrm>
        <a:graphic>
          <a:graphicData uri="http://schemas.openxmlformats.org/drawingml/2006/table">
            <a:tbl>
              <a:tblPr firstRow="1" bandRow="1">
                <a:tableStyleId>{21E4AEA4-8DFA-4A89-87EB-49C32662AFE0}</a:tableStyleId>
              </a:tblPr>
              <a:tblGrid>
                <a:gridCol w="2873829">
                  <a:extLst>
                    <a:ext uri="{9D8B030D-6E8A-4147-A177-3AD203B41FA5}">
                      <a16:colId xmlns:a16="http://schemas.microsoft.com/office/drawing/2014/main" val="20000"/>
                    </a:ext>
                  </a:extLst>
                </a:gridCol>
                <a:gridCol w="2873829">
                  <a:extLst>
                    <a:ext uri="{9D8B030D-6E8A-4147-A177-3AD203B41FA5}">
                      <a16:colId xmlns:a16="http://schemas.microsoft.com/office/drawing/2014/main" val="20001"/>
                    </a:ext>
                  </a:extLst>
                </a:gridCol>
                <a:gridCol w="2873829">
                  <a:extLst>
                    <a:ext uri="{9D8B030D-6E8A-4147-A177-3AD203B41FA5}">
                      <a16:colId xmlns:a16="http://schemas.microsoft.com/office/drawing/2014/main" val="20002"/>
                    </a:ext>
                  </a:extLst>
                </a:gridCol>
                <a:gridCol w="2873829">
                  <a:extLst>
                    <a:ext uri="{9D8B030D-6E8A-4147-A177-3AD203B41FA5}">
                      <a16:colId xmlns:a16="http://schemas.microsoft.com/office/drawing/2014/main" val="20003"/>
                    </a:ext>
                  </a:extLst>
                </a:gridCol>
              </a:tblGrid>
              <a:tr h="465602">
                <a:tc gridSpan="4">
                  <a:txBody>
                    <a:bodyPr/>
                    <a:lstStyle/>
                    <a:p>
                      <a:pPr algn="ctr">
                        <a:spcBef>
                          <a:spcPts val="600"/>
                        </a:spcBef>
                        <a:spcAft>
                          <a:spcPts val="600"/>
                        </a:spcAft>
                      </a:pPr>
                      <a:r>
                        <a:rPr lang="en-GB" sz="2000" b="1" dirty="0">
                          <a:latin typeface="Lato" panose="020F0502020204030203" pitchFamily="34" charset="0"/>
                          <a:ea typeface="Lato" panose="020F0502020204030203" pitchFamily="34" charset="0"/>
                          <a:cs typeface="Lato" panose="020F0502020204030203" pitchFamily="34" charset="0"/>
                        </a:rPr>
                        <a:t>Types of training highlighted</a:t>
                      </a: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43733">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Adapting to life in UK –for  international students</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Sexual consent training</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Managing student disclosures</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Sexual misconduct first responder</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1"/>
                  </a:ext>
                </a:extLst>
              </a:tr>
              <a:tr h="543733">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Tackling antisemitism</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Tackling cyber bullying</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Responding to disclosures of Sexual Violence</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1200"/>
                        </a:spcBef>
                        <a:spcAft>
                          <a:spcPts val="600"/>
                        </a:spcAft>
                        <a:buClrTx/>
                        <a:buSzTx/>
                        <a:buFontTx/>
                        <a:buNone/>
                        <a:tabLst/>
                        <a:defRPr/>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Sexual assault/harassment disclosure</a:t>
                      </a:r>
                      <a:r>
                        <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 training</a:t>
                      </a:r>
                    </a:p>
                  </a:txBody>
                  <a:tcPr marL="6350" marR="6350" marT="6350" marB="0" anchor="ctr"/>
                </a:tc>
                <a:extLst>
                  <a:ext uri="{0D108BD9-81ED-4DB2-BD59-A6C34878D82A}">
                    <a16:rowId xmlns:a16="http://schemas.microsoft.com/office/drawing/2014/main" val="10002"/>
                  </a:ext>
                </a:extLst>
              </a:tr>
              <a:tr h="465602">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Building a safe and inclusive culture</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Diversity &amp; inclusion</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Safeguarding</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Sexual violence liaison officer training</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3"/>
                  </a:ext>
                </a:extLst>
              </a:tr>
              <a:tr h="465602">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Bystander intervention training</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Handling disciplinary issues</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t">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Safeguarding and prevent</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Trans Awareness</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4"/>
                  </a:ext>
                </a:extLst>
              </a:tr>
              <a:tr h="543733">
                <a:tc gridSpan="2">
                  <a:txBody>
                    <a:bodyPr/>
                    <a:lstStyle/>
                    <a:p>
                      <a:pPr algn="ctr" fontAlgn="b">
                        <a:spcBef>
                          <a:spcPts val="1200"/>
                        </a:spcBef>
                        <a:spcAft>
                          <a:spcPts val="600"/>
                        </a:spcAft>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Bystander train the trainer training</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hMerge="1">
                  <a:txBody>
                    <a:bodyPr/>
                    <a:lstStyle/>
                    <a:p>
                      <a:pPr algn="ctr" fontAlgn="b">
                        <a:spcBef>
                          <a:spcPts val="1200"/>
                        </a:spcBef>
                        <a:spcAft>
                          <a:spcPts val="600"/>
                        </a:spcAft>
                      </a:pPr>
                      <a:endParaRPr lang="en-GB" sz="14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gridSpan="2">
                  <a:txBody>
                    <a:bodyPr/>
                    <a:lstStyle/>
                    <a:p>
                      <a:pPr marL="0" marR="0" lvl="0" indent="0" algn="ctr" defTabSz="914400" rtl="0" eaLnBrk="1" fontAlgn="b" latinLnBrk="0" hangingPunct="1">
                        <a:lnSpc>
                          <a:spcPct val="100000"/>
                        </a:lnSpc>
                        <a:spcBef>
                          <a:spcPts val="1200"/>
                        </a:spcBef>
                        <a:spcAft>
                          <a:spcPts val="600"/>
                        </a:spcAft>
                        <a:buClrTx/>
                        <a:buSzTx/>
                        <a:buFontTx/>
                        <a:buNone/>
                        <a:tabLst/>
                        <a:defRPr/>
                      </a:pPr>
                      <a:r>
                        <a:rPr lang="en-GB" sz="1400" b="1" u="none" strike="noStrike" dirty="0">
                          <a:solidFill>
                            <a:schemeClr val="tx2"/>
                          </a:solidFill>
                          <a:latin typeface="Lato" panose="020F0502020204030203" pitchFamily="34" charset="0"/>
                          <a:ea typeface="Lato" panose="020F0502020204030203" pitchFamily="34" charset="0"/>
                          <a:cs typeface="Lato" panose="020F0502020204030203" pitchFamily="34" charset="0"/>
                        </a:rPr>
                        <a:t>Responding to harassment</a:t>
                      </a:r>
                      <a:endParaRPr lang="en-GB" sz="1400" b="1" i="0" u="none" strike="noStrike" dirty="0">
                        <a:solidFill>
                          <a:schemeClr val="tx2"/>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hMerge="1">
                  <a:txBody>
                    <a:bodyPr/>
                    <a:lstStyle/>
                    <a:p>
                      <a:pPr algn="ctr">
                        <a:spcBef>
                          <a:spcPts val="1200"/>
                        </a:spcBef>
                        <a:spcAft>
                          <a:spcPts val="600"/>
                        </a:spcAft>
                      </a:pPr>
                      <a:endParaRPr lang="en-GB" sz="1400" b="1"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0949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42</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p:txBody>
          <a:bodyPr/>
          <a:lstStyle/>
          <a:p>
            <a:r>
              <a:rPr lang="en-GB" sz="2200" dirty="0"/>
              <a:t>Further details about </a:t>
            </a:r>
            <a:r>
              <a:rPr lang="en-GB" sz="2200" dirty="0">
                <a:solidFill>
                  <a:schemeClr val="accent2">
                    <a:lumMod val="75000"/>
                  </a:schemeClr>
                </a:solidFill>
              </a:rPr>
              <a:t>student and staff training</a:t>
            </a:r>
            <a:r>
              <a:rPr lang="en-GB" sz="2200" dirty="0"/>
              <a:t>, including whether this has changed over the past two years</a:t>
            </a:r>
            <a:endParaRPr lang="en-US" sz="22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579121" y="1467853"/>
            <a:ext cx="11177587" cy="5133244"/>
          </a:xfrm>
        </p:spPr>
        <p:txBody>
          <a:bodyPr/>
          <a:lstStyle/>
          <a:p>
            <a:pPr>
              <a:spcAft>
                <a:spcPts val="600"/>
              </a:spcAft>
              <a:buNone/>
            </a:pPr>
            <a:r>
              <a:rPr lang="en-GB" sz="1800" dirty="0">
                <a:ea typeface="Lato" panose="020F0502020204030203" pitchFamily="34" charset="0"/>
                <a:cs typeface="Lato" panose="020F0502020204030203" pitchFamily="34" charset="0"/>
              </a:rPr>
              <a:t>Illustrative comments are shown below</a:t>
            </a:r>
          </a:p>
          <a:p>
            <a:pPr algn="ctr">
              <a:spcAft>
                <a:spcPts val="300"/>
              </a:spcAft>
              <a:buNone/>
            </a:pPr>
            <a:endParaRPr lang="en-GB" sz="1800" dirty="0"/>
          </a:p>
        </p:txBody>
      </p:sp>
      <p:graphicFrame>
        <p:nvGraphicFramePr>
          <p:cNvPr id="6" name="Diagram 5">
            <a:extLst>
              <a:ext uri="{FF2B5EF4-FFF2-40B4-BE49-F238E27FC236}">
                <a16:creationId xmlns:a16="http://schemas.microsoft.com/office/drawing/2014/main" id="{8BB70B96-4F78-39BA-83B6-0C091824D80D}"/>
              </a:ext>
            </a:extLst>
          </p:cNvPr>
          <p:cNvGraphicFramePr/>
          <p:nvPr>
            <p:extLst>
              <p:ext uri="{D42A27DB-BD31-4B8C-83A1-F6EECF244321}">
                <p14:modId xmlns:p14="http://schemas.microsoft.com/office/powerpoint/2010/main" val="1623161941"/>
              </p:ext>
            </p:extLst>
          </p:nvPr>
        </p:nvGraphicFramePr>
        <p:xfrm>
          <a:off x="435293" y="2153652"/>
          <a:ext cx="11416112" cy="420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402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43</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608176" y="238465"/>
            <a:ext cx="9999956" cy="743945"/>
          </a:xfrm>
        </p:spPr>
        <p:txBody>
          <a:bodyPr lIns="91440" tIns="45720" rIns="91440" bIns="45720" anchor="t"/>
          <a:lstStyle/>
          <a:p>
            <a:r>
              <a:rPr lang="en-GB" sz="2200" dirty="0">
                <a:ea typeface="Lato" panose="020F0502020204030203" pitchFamily="34" charset="0"/>
                <a:cs typeface="Lato" panose="020F0502020204030203" pitchFamily="34" charset="0"/>
              </a:rPr>
              <a:t>Please state whether your organisation has begun implementing the following </a:t>
            </a:r>
            <a:r>
              <a:rPr lang="en-GB" sz="2200" dirty="0">
                <a:solidFill>
                  <a:schemeClr val="accent2">
                    <a:lumMod val="75000"/>
                  </a:schemeClr>
                </a:solidFill>
                <a:ea typeface="Lato" panose="020F0502020204030203" pitchFamily="34" charset="0"/>
                <a:cs typeface="Lato" panose="020F0502020204030203" pitchFamily="34" charset="0"/>
              </a:rPr>
              <a:t>policies, processes and systems for reporting and disclosing </a:t>
            </a:r>
            <a:r>
              <a:rPr lang="en-GB" sz="2200" dirty="0">
                <a:ea typeface="Lato" panose="020F0502020204030203" pitchFamily="34" charset="0"/>
                <a:cs typeface="Lato" panose="020F0502020204030203" pitchFamily="34" charset="0"/>
              </a:rPr>
              <a:t>incidents of harassment and misconduct</a:t>
            </a:r>
            <a:endParaRPr lang="en-US" sz="2200" dirty="0"/>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608176" y="1614320"/>
            <a:ext cx="10845887" cy="492459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US" sz="1800" dirty="0">
                <a:ea typeface="Lato" panose="020F0502020204030203" pitchFamily="34" charset="0"/>
                <a:cs typeface="Lato" panose="020F0502020204030203" pitchFamily="34" charset="0"/>
              </a:rPr>
              <a:t>90% of providers have </a:t>
            </a:r>
            <a:r>
              <a:rPr lang="en-US" sz="1800" b="1" dirty="0">
                <a:ea typeface="Lato" panose="020F0502020204030203" pitchFamily="34" charset="0"/>
                <a:cs typeface="Lato" panose="020F0502020204030203" pitchFamily="34" charset="0"/>
              </a:rPr>
              <a:t>fully implemented a mechanism for students to report or disclose </a:t>
            </a:r>
            <a:r>
              <a:rPr lang="en-US" sz="1800" dirty="0">
                <a:ea typeface="Lato" panose="020F0502020204030203" pitchFamily="34" charset="0"/>
                <a:cs typeface="Lato" panose="020F0502020204030203" pitchFamily="34" charset="0"/>
              </a:rPr>
              <a:t>an incident of harassment or sexual misconduct</a:t>
            </a:r>
            <a:r>
              <a:rPr lang="en-US" sz="1800" b="1" dirty="0">
                <a:ea typeface="Lato" panose="020F0502020204030203" pitchFamily="34" charset="0"/>
                <a:cs typeface="Lato" panose="020F0502020204030203" pitchFamily="34" charset="0"/>
              </a:rPr>
              <a:t> in person</a:t>
            </a:r>
          </a:p>
          <a:p>
            <a:pPr marL="361950" indent="-361950">
              <a:lnSpc>
                <a:spcPct val="120000"/>
              </a:lnSpc>
              <a:spcAft>
                <a:spcPts val="600"/>
              </a:spcAft>
              <a:tabLst>
                <a:tab pos="541338" algn="l"/>
              </a:tabLst>
            </a:pPr>
            <a:r>
              <a:rPr lang="en-US" sz="1800" dirty="0">
                <a:ea typeface="Lato" panose="020F0502020204030203" pitchFamily="34" charset="0"/>
                <a:cs typeface="Lato" panose="020F0502020204030203" pitchFamily="34" charset="0"/>
              </a:rPr>
              <a:t>Staff at 84% of providers are able to</a:t>
            </a:r>
            <a:r>
              <a:rPr lang="en-US" sz="1800" b="1" dirty="0">
                <a:ea typeface="Lato" panose="020F0502020204030203" pitchFamily="34" charset="0"/>
                <a:cs typeface="Lato" panose="020F0502020204030203" pitchFamily="34" charset="0"/>
              </a:rPr>
              <a:t> signpost or refer students to other organisations</a:t>
            </a:r>
            <a:r>
              <a:rPr lang="en-US" sz="1800" dirty="0">
                <a:ea typeface="Lato" panose="020F0502020204030203" pitchFamily="34" charset="0"/>
                <a:cs typeface="Lato" panose="020F0502020204030203" pitchFamily="34" charset="0"/>
              </a:rPr>
              <a:t> where required and requested</a:t>
            </a:r>
          </a:p>
          <a:p>
            <a:pPr marL="361950" indent="-361950">
              <a:lnSpc>
                <a:spcPct val="120000"/>
              </a:lnSpc>
              <a:spcAft>
                <a:spcPts val="600"/>
              </a:spcAft>
              <a:tabLst>
                <a:tab pos="541338" algn="l"/>
              </a:tabLst>
            </a:pPr>
            <a:r>
              <a:rPr lang="en-US" sz="1800" dirty="0">
                <a:ea typeface="Lato" panose="020F0502020204030203" pitchFamily="34" charset="0"/>
                <a:cs typeface="Lato" panose="020F0502020204030203" pitchFamily="34" charset="0"/>
              </a:rPr>
              <a:t>16% of providers have </a:t>
            </a:r>
            <a:r>
              <a:rPr lang="en-US" sz="1800" b="1" dirty="0">
                <a:ea typeface="Lato" panose="020F0502020204030203" pitchFamily="34" charset="0"/>
                <a:cs typeface="Lato" panose="020F0502020204030203" pitchFamily="34" charset="0"/>
              </a:rPr>
              <a:t>not yet started to implement an online mechanism </a:t>
            </a:r>
            <a:r>
              <a:rPr lang="en-US" sz="1800" dirty="0">
                <a:ea typeface="Lato" panose="020F0502020204030203" pitchFamily="34" charset="0"/>
                <a:cs typeface="Lato" panose="020F0502020204030203" pitchFamily="34" charset="0"/>
              </a:rPr>
              <a:t>for students to report or disclose an incident of harassment or sexual misconduct </a:t>
            </a:r>
          </a:p>
          <a:p>
            <a:pPr marL="361950" indent="-361950">
              <a:lnSpc>
                <a:spcPct val="120000"/>
              </a:lnSpc>
              <a:spcAft>
                <a:spcPts val="600"/>
              </a:spcAft>
              <a:tabLst>
                <a:tab pos="541338" algn="l"/>
              </a:tabLst>
            </a:pPr>
            <a:r>
              <a:rPr lang="en-US" sz="1800" dirty="0">
                <a:ea typeface="Lato" panose="020F0502020204030203" pitchFamily="34" charset="0"/>
                <a:cs typeface="Lato" panose="020F0502020204030203" pitchFamily="34" charset="0"/>
              </a:rPr>
              <a:t>The same proportion </a:t>
            </a:r>
            <a:r>
              <a:rPr lang="en-US" sz="1800" b="1" dirty="0">
                <a:ea typeface="Lato" panose="020F0502020204030203" pitchFamily="34" charset="0"/>
                <a:cs typeface="Lato" panose="020F0502020204030203" pitchFamily="34" charset="0"/>
              </a:rPr>
              <a:t>(16%) of providers do not have a mechanism for students to make an anonymised report </a:t>
            </a:r>
            <a:r>
              <a:rPr lang="en-US" sz="1800" dirty="0">
                <a:ea typeface="Lato" panose="020F0502020204030203" pitchFamily="34" charset="0"/>
                <a:cs typeface="Lato" panose="020F0502020204030203" pitchFamily="34" charset="0"/>
              </a:rPr>
              <a:t>of harassment or sexual misconduct</a:t>
            </a:r>
          </a:p>
        </p:txBody>
      </p:sp>
    </p:spTree>
    <p:extLst>
      <p:ext uri="{BB962C8B-B14F-4D97-AF65-F5344CB8AC3E}">
        <p14:creationId xmlns:p14="http://schemas.microsoft.com/office/powerpoint/2010/main" val="2424781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FC81CF-FF0F-4F23-8B6A-D55C34466860}"/>
              </a:ext>
            </a:extLst>
          </p:cNvPr>
          <p:cNvSpPr txBox="1"/>
          <p:nvPr/>
        </p:nvSpPr>
        <p:spPr>
          <a:xfrm>
            <a:off x="70508" y="1484514"/>
            <a:ext cx="12007191" cy="4909936"/>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a:xfrm>
            <a:off x="8582816" y="6394450"/>
            <a:ext cx="2743200" cy="365125"/>
          </a:xfrm>
        </p:spPr>
        <p:txBody>
          <a:bodyPr/>
          <a:lstStyle/>
          <a:p>
            <a:fld id="{142E737F-D65D-4407-A3CF-170EE504B38F}" type="slidenum">
              <a:rPr lang="en-GB" smtClean="0"/>
              <a:pPr/>
              <a:t>44</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608176" y="288381"/>
            <a:ext cx="9346240" cy="743945"/>
          </a:xfrm>
        </p:spPr>
        <p:txBody>
          <a:bodyPr lIns="91440" tIns="45720" rIns="91440" bIns="45720" anchor="t"/>
          <a:lstStyle/>
          <a:p>
            <a:r>
              <a:rPr lang="en-GB" sz="2200" dirty="0">
                <a:ea typeface="Lato" panose="020F0502020204030203" pitchFamily="34" charset="0"/>
                <a:cs typeface="Lato" panose="020F0502020204030203" pitchFamily="34" charset="0"/>
              </a:rPr>
              <a:t>Please state whether your organisation has begun implementing the following </a:t>
            </a:r>
            <a:r>
              <a:rPr lang="en-GB" sz="2200" dirty="0">
                <a:solidFill>
                  <a:schemeClr val="accent2">
                    <a:lumMod val="75000"/>
                  </a:schemeClr>
                </a:solidFill>
                <a:ea typeface="Lato" panose="020F0502020204030203" pitchFamily="34" charset="0"/>
                <a:cs typeface="Lato" panose="020F0502020204030203" pitchFamily="34" charset="0"/>
              </a:rPr>
              <a:t>policies, processes and systems for reporting and disclosing </a:t>
            </a:r>
            <a:r>
              <a:rPr lang="en-GB" sz="2200" dirty="0">
                <a:ea typeface="Lato" panose="020F0502020204030203" pitchFamily="34" charset="0"/>
                <a:cs typeface="Lato" panose="020F0502020204030203" pitchFamily="34" charset="0"/>
              </a:rPr>
              <a:t>incidents of harassment and misconduct.</a:t>
            </a:r>
            <a:endParaRPr lang="en-US" sz="2200" dirty="0"/>
          </a:p>
        </p:txBody>
      </p:sp>
      <p:pic>
        <p:nvPicPr>
          <p:cNvPr id="5" name="Picture 4">
            <a:extLst>
              <a:ext uri="{FF2B5EF4-FFF2-40B4-BE49-F238E27FC236}">
                <a16:creationId xmlns:a16="http://schemas.microsoft.com/office/drawing/2014/main" id="{612DEFC6-7297-A368-2815-229E63D61C6A}"/>
              </a:ext>
            </a:extLst>
          </p:cNvPr>
          <p:cNvPicPr>
            <a:picLocks noChangeAspect="1"/>
          </p:cNvPicPr>
          <p:nvPr/>
        </p:nvPicPr>
        <p:blipFill rotWithShape="1">
          <a:blip r:embed="rId3"/>
          <a:srcRect r="751"/>
          <a:stretch/>
        </p:blipFill>
        <p:spPr>
          <a:xfrm>
            <a:off x="146708" y="1655963"/>
            <a:ext cx="11797642" cy="4681336"/>
          </a:xfrm>
          <a:prstGeom prst="rect">
            <a:avLst/>
          </a:prstGeom>
        </p:spPr>
      </p:pic>
    </p:spTree>
    <p:extLst>
      <p:ext uri="{BB962C8B-B14F-4D97-AF65-F5344CB8AC3E}">
        <p14:creationId xmlns:p14="http://schemas.microsoft.com/office/powerpoint/2010/main" val="1564534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45</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438" y="367861"/>
            <a:ext cx="9346240" cy="1026320"/>
          </a:xfrm>
        </p:spPr>
        <p:txBody>
          <a:bodyPr lIns="91440" tIns="45720" rIns="91440" bIns="45720" anchor="t"/>
          <a:lstStyle/>
          <a:p>
            <a:r>
              <a:rPr lang="en-GB" sz="2400" dirty="0">
                <a:solidFill>
                  <a:schemeClr val="accent2">
                    <a:lumMod val="75000"/>
                  </a:schemeClr>
                </a:solidFill>
              </a:rPr>
              <a:t>Policies, processes and systems </a:t>
            </a:r>
            <a:r>
              <a:rPr lang="en-GB" sz="2400" dirty="0"/>
              <a:t>for tackling harassment and sexual misconduct – Comparison with UUK’s 2018 survey</a:t>
            </a:r>
          </a:p>
          <a:p>
            <a:endParaRPr lang="en-US" sz="2400" dirty="0"/>
          </a:p>
          <a:p>
            <a:endParaRPr lang="en-US" sz="24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73964" y="1466357"/>
            <a:ext cx="10938598" cy="4889993"/>
          </a:xfrm>
        </p:spPr>
        <p:txBody>
          <a:bodyPr lIns="91440" tIns="45720" rIns="91440" bIns="45720" anchor="t"/>
          <a:lstStyle/>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The 2018 Universities UK Changing the Culture survey found that 77% of institutions said they </a:t>
            </a:r>
            <a:r>
              <a:rPr lang="en-GB" sz="1600" b="1" dirty="0">
                <a:ea typeface="Lato" panose="020F0502020204030203" pitchFamily="34" charset="0"/>
                <a:cs typeface="Lato" panose="020F0502020204030203" pitchFamily="34" charset="0"/>
              </a:rPr>
              <a:t>provide clear information for students on how to report </a:t>
            </a:r>
            <a:r>
              <a:rPr lang="en-GB" sz="1600" dirty="0">
                <a:ea typeface="Lato" panose="020F0502020204030203" pitchFamily="34" charset="0"/>
                <a:cs typeface="Lato" panose="020F0502020204030203" pitchFamily="34" charset="0"/>
              </a:rPr>
              <a:t>– this compares with 100% of institutions who now say they have at least partially implemented this in 2022 (63% say they have fully implemented this)</a:t>
            </a:r>
            <a:r>
              <a:rPr lang="en-GB" sz="1600" dirty="0">
                <a:solidFill>
                  <a:schemeClr val="accent2">
                    <a:lumMod val="75000"/>
                  </a:schemeClr>
                </a:solidFill>
                <a:ea typeface="Lato" panose="020F0502020204030203" pitchFamily="34" charset="0"/>
                <a:cs typeface="Lato" panose="020F0502020204030203" pitchFamily="34" charset="0"/>
              </a:rPr>
              <a:t>*</a:t>
            </a:r>
          </a:p>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In addition, 100% of institutions also now state that staff are able and have and guidance to signpost or refer students to other organisations  </a:t>
            </a:r>
          </a:p>
          <a:p>
            <a:pPr marL="361950" indent="-361950">
              <a:lnSpc>
                <a:spcPct val="120000"/>
              </a:lnSpc>
              <a:spcAft>
                <a:spcPts val="600"/>
              </a:spcAft>
              <a:tabLst>
                <a:tab pos="541338" algn="l"/>
              </a:tabLst>
            </a:pPr>
            <a:r>
              <a:rPr lang="en-GB" sz="1600" dirty="0">
                <a:ea typeface="Lato" panose="020F0502020204030203" pitchFamily="34" charset="0"/>
                <a:cs typeface="Lato" panose="020F0502020204030203" pitchFamily="34" charset="0"/>
              </a:rPr>
              <a:t>In 2018, 83% of institutions said they had improved support for reporting students – this compares with</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88% of institutions now have fully implemented an in-person reporting mechanism</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74% of institutions now have fully implemented an online reporting mechanism</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400" b="1" dirty="0">
                <a:solidFill>
                  <a:srgbClr val="00537F"/>
                </a:solidFill>
                <a:latin typeface="Lato" panose="020F0502020204030203" pitchFamily="34" charset="0"/>
                <a:ea typeface="Lato" panose="020F0502020204030203" pitchFamily="34" charset="0"/>
                <a:cs typeface="Lato" panose="020F0502020204030203" pitchFamily="34" charset="0"/>
              </a:rPr>
              <a:t>73% of institutions now have fully implemented anonymised reporting</a:t>
            </a:r>
          </a:p>
          <a:p>
            <a:pPr marL="0" lvl="1" indent="0">
              <a:lnSpc>
                <a:spcPct val="120000"/>
              </a:lnSpc>
              <a:spcBef>
                <a:spcPts val="1000"/>
              </a:spcBef>
              <a:spcAft>
                <a:spcPts val="600"/>
              </a:spcAft>
              <a:buNone/>
              <a:tabLst>
                <a:tab pos="541338" algn="l"/>
              </a:tabLst>
            </a:pPr>
            <a:endPar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endParaRPr>
          </a:p>
          <a:p>
            <a:pPr marL="0" lvl="1" indent="0">
              <a:lnSpc>
                <a:spcPct val="120000"/>
              </a:lnSpc>
              <a:spcBef>
                <a:spcPts val="1000"/>
              </a:spcBef>
              <a:spcAft>
                <a:spcPts val="600"/>
              </a:spcAft>
              <a:buNone/>
              <a:tabLst>
                <a:tab pos="541338" algn="l"/>
              </a:tabLst>
            </a:pP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*UUK’s 2018 survey covered only traditional higher education institutions (HEIs) whereas the survey for the evaluation covered all the types of providers on </a:t>
            </a:r>
            <a:r>
              <a:rPr lang="en-GB" sz="1000" dirty="0" err="1">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OfS’s</a:t>
            </a: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 register. Therefore, we used the evaluation survey results from HEIs only for this part of the analysis  (excluding FE and other small HE providers) to enable comparison of any changes over time. </a:t>
            </a:r>
          </a:p>
          <a:p>
            <a:pPr marL="0" lvl="1" indent="0">
              <a:lnSpc>
                <a:spcPct val="120000"/>
              </a:lnSpc>
              <a:spcBef>
                <a:spcPts val="1000"/>
              </a:spcBef>
              <a:spcAft>
                <a:spcPts val="600"/>
              </a:spcAft>
              <a:buNone/>
              <a:tabLst>
                <a:tab pos="541338" algn="l"/>
              </a:tabLst>
            </a:pPr>
            <a:endParaRPr lang="en-GB" sz="1700" dirty="0">
              <a:solidFill>
                <a:srgbClr val="00537F"/>
              </a:solidFill>
              <a:latin typeface="Lato" panose="020F0502020204030203" pitchFamily="34" charset="0"/>
              <a:ea typeface="Lato" panose="020F0502020204030203" pitchFamily="34" charset="0"/>
              <a:cs typeface="Lato" panose="020F0502020204030203" pitchFamily="34" charset="0"/>
            </a:endParaRPr>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579438" y="1595438"/>
            <a:ext cx="5258675" cy="475138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00" dirty="0"/>
          </a:p>
        </p:txBody>
      </p:sp>
    </p:spTree>
    <p:extLst>
      <p:ext uri="{BB962C8B-B14F-4D97-AF65-F5344CB8AC3E}">
        <p14:creationId xmlns:p14="http://schemas.microsoft.com/office/powerpoint/2010/main" val="74121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F41E15-62EF-CBF8-F2FE-FDAB299D3524}"/>
              </a:ext>
            </a:extLst>
          </p:cNvPr>
          <p:cNvSpPr txBox="1"/>
          <p:nvPr/>
        </p:nvSpPr>
        <p:spPr>
          <a:xfrm>
            <a:off x="571501" y="401180"/>
            <a:ext cx="9620249" cy="6216779"/>
          </a:xfrm>
          <a:prstGeom prst="rect">
            <a:avLst/>
          </a:prstGeom>
          <a:solidFill>
            <a:schemeClr val="bg1"/>
          </a:solid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46</a:t>
            </a:fld>
            <a:endParaRPr lang="en-GB"/>
          </a:p>
        </p:txBody>
      </p:sp>
      <p:grpSp>
        <p:nvGrpSpPr>
          <p:cNvPr id="4" name="Group 3">
            <a:extLst>
              <a:ext uri="{FF2B5EF4-FFF2-40B4-BE49-F238E27FC236}">
                <a16:creationId xmlns:a16="http://schemas.microsoft.com/office/drawing/2014/main" id="{18131C69-2FB2-007E-D2F2-7BD132B07C1A}"/>
              </a:ext>
            </a:extLst>
          </p:cNvPr>
          <p:cNvGrpSpPr/>
          <p:nvPr/>
        </p:nvGrpSpPr>
        <p:grpSpPr>
          <a:xfrm>
            <a:off x="708611" y="670110"/>
            <a:ext cx="9000001" cy="5786710"/>
            <a:chOff x="1067646" y="-207608"/>
            <a:chExt cx="9000001" cy="5786710"/>
          </a:xfrm>
        </p:grpSpPr>
        <p:pic>
          <p:nvPicPr>
            <p:cNvPr id="6" name="Picture 5">
              <a:extLst>
                <a:ext uri="{FF2B5EF4-FFF2-40B4-BE49-F238E27FC236}">
                  <a16:creationId xmlns:a16="http://schemas.microsoft.com/office/drawing/2014/main" id="{A78DACFE-8922-AD3C-DB90-8DA89CFD91A6}"/>
                </a:ext>
              </a:extLst>
            </p:cNvPr>
            <p:cNvPicPr>
              <a:picLocks noChangeAspect="1"/>
            </p:cNvPicPr>
            <p:nvPr/>
          </p:nvPicPr>
          <p:blipFill rotWithShape="1">
            <a:blip r:embed="rId3"/>
            <a:srcRect b="53976"/>
            <a:stretch/>
          </p:blipFill>
          <p:spPr>
            <a:xfrm>
              <a:off x="1067646" y="2961599"/>
              <a:ext cx="9000000" cy="2617503"/>
            </a:xfrm>
            <a:prstGeom prst="rect">
              <a:avLst/>
            </a:prstGeom>
          </p:spPr>
        </p:pic>
        <p:pic>
          <p:nvPicPr>
            <p:cNvPr id="7" name="Picture 6">
              <a:extLst>
                <a:ext uri="{FF2B5EF4-FFF2-40B4-BE49-F238E27FC236}">
                  <a16:creationId xmlns:a16="http://schemas.microsoft.com/office/drawing/2014/main" id="{0FF35146-6F2D-19E5-B37E-A63B47F6763E}"/>
                </a:ext>
              </a:extLst>
            </p:cNvPr>
            <p:cNvPicPr>
              <a:picLocks noChangeAspect="1"/>
            </p:cNvPicPr>
            <p:nvPr/>
          </p:nvPicPr>
          <p:blipFill rotWithShape="1">
            <a:blip r:embed="rId3"/>
            <a:srcRect t="46832"/>
            <a:stretch/>
          </p:blipFill>
          <p:spPr>
            <a:xfrm>
              <a:off x="1067647" y="-207608"/>
              <a:ext cx="9000000" cy="3023811"/>
            </a:xfrm>
            <a:prstGeom prst="rect">
              <a:avLst/>
            </a:prstGeom>
          </p:spPr>
        </p:pic>
      </p:grpSp>
      <p:sp>
        <p:nvSpPr>
          <p:cNvPr id="5" name="TextBox 4">
            <a:extLst>
              <a:ext uri="{FF2B5EF4-FFF2-40B4-BE49-F238E27FC236}">
                <a16:creationId xmlns:a16="http://schemas.microsoft.com/office/drawing/2014/main" id="{0D1A5F45-77B2-4C61-13F2-080D90B95075}"/>
              </a:ext>
            </a:extLst>
          </p:cNvPr>
          <p:cNvSpPr txBox="1"/>
          <p:nvPr/>
        </p:nvSpPr>
        <p:spPr>
          <a:xfrm>
            <a:off x="651461" y="6413500"/>
            <a:ext cx="4286250" cy="261610"/>
          </a:xfrm>
          <a:prstGeom prst="rect">
            <a:avLst/>
          </a:prstGeom>
          <a:noFill/>
        </p:spPr>
        <p:txBody>
          <a:bodyPr wrap="square" rtlCol="0">
            <a:spAutoFit/>
          </a:bodyPr>
          <a:lstStyle/>
          <a:p>
            <a:r>
              <a:rPr lang="en-GB" sz="1050" dirty="0">
                <a:solidFill>
                  <a:srgbClr val="3B3838"/>
                </a:solidFill>
                <a:latin typeface="Lato" panose="020F0502020204030203" pitchFamily="34" charset="0"/>
                <a:ea typeface="Lato" panose="020F0502020204030203" pitchFamily="34" charset="0"/>
                <a:cs typeface="Lato" panose="020F0502020204030203" pitchFamily="34" charset="0"/>
              </a:rPr>
              <a:t>UUK Survey, 2018)</a:t>
            </a:r>
          </a:p>
        </p:txBody>
      </p:sp>
    </p:spTree>
    <p:extLst>
      <p:ext uri="{BB962C8B-B14F-4D97-AF65-F5344CB8AC3E}">
        <p14:creationId xmlns:p14="http://schemas.microsoft.com/office/powerpoint/2010/main" val="3798643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47</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41040" y="205736"/>
            <a:ext cx="9346240" cy="1035908"/>
          </a:xfrm>
        </p:spPr>
        <p:txBody>
          <a:bodyPr lIns="91440" tIns="45720" rIns="91440" bIns="45720" anchor="t"/>
          <a:lstStyle/>
          <a:p>
            <a:r>
              <a:rPr lang="en-GB" sz="2400" dirty="0"/>
              <a:t>Implementation of </a:t>
            </a:r>
            <a:r>
              <a:rPr lang="en-GB" sz="2400" dirty="0">
                <a:solidFill>
                  <a:schemeClr val="accent2">
                    <a:lumMod val="75000"/>
                  </a:schemeClr>
                </a:solidFill>
              </a:rPr>
              <a:t>policies for tackling harassment and sexual misconduct</a:t>
            </a:r>
            <a:r>
              <a:rPr lang="en-GB" sz="2400" dirty="0"/>
              <a:t> – Comparison with UUK’s 2018 survey</a:t>
            </a:r>
          </a:p>
          <a:p>
            <a:endParaRPr lang="en-US" sz="24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25642" y="1604963"/>
            <a:ext cx="10728158" cy="4751387"/>
          </a:xfrm>
        </p:spPr>
        <p:txBody>
          <a:bodyPr lIns="91440" tIns="45720" rIns="91440" bIns="45720" anchor="t"/>
          <a:lstStyle/>
          <a:p>
            <a:pPr marL="361950" indent="-361950">
              <a:lnSpc>
                <a:spcPct val="120000"/>
              </a:lnSpc>
              <a:spcAft>
                <a:spcPts val="600"/>
              </a:spcAft>
              <a:tabLst>
                <a:tab pos="541338" algn="l"/>
              </a:tabLst>
            </a:pPr>
            <a:r>
              <a:rPr lang="en-GB" sz="1800" dirty="0">
                <a:ea typeface="Lato" panose="020F0502020204030203" pitchFamily="34" charset="0"/>
                <a:cs typeface="Lato" panose="020F0502020204030203" pitchFamily="34" charset="0"/>
              </a:rPr>
              <a:t>In the 2018 Universities UK Changing the Culture survey, institutions stated that </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94% of student to student sexual misconduct and 92% of staff to student sexual misconduct reporting could be undertaken in-person</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These high levels decreased to 81% and 78% respectively for telephone reporting and 65% and 62% respectively for online reporting </a:t>
            </a:r>
          </a:p>
          <a:p>
            <a:pPr marL="361950" indent="-361950">
              <a:lnSpc>
                <a:spcPct val="120000"/>
              </a:lnSpc>
              <a:spcAft>
                <a:spcPts val="600"/>
              </a:spcAft>
              <a:tabLst>
                <a:tab pos="541338" algn="l"/>
              </a:tabLst>
            </a:pPr>
            <a:r>
              <a:rPr lang="en-GB" sz="1800" dirty="0">
                <a:ea typeface="Lato" panose="020F0502020204030203" pitchFamily="34" charset="0"/>
                <a:cs typeface="Lato" panose="020F0502020204030203" pitchFamily="34" charset="0"/>
              </a:rPr>
              <a:t>The </a:t>
            </a:r>
            <a:r>
              <a:rPr lang="en-GB" sz="1800" b="1" dirty="0">
                <a:ea typeface="Lato" panose="020F0502020204030203" pitchFamily="34" charset="0"/>
                <a:cs typeface="Lato" panose="020F0502020204030203" pitchFamily="34" charset="0"/>
              </a:rPr>
              <a:t>current survey indicates that now in 2022</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almost all of the higher education institutions</a:t>
            </a:r>
            <a:r>
              <a:rPr lang="en-GB" sz="1600" b="1" dirty="0">
                <a:solidFill>
                  <a:schemeClr val="accent2"/>
                </a:solidFill>
                <a:latin typeface="Lato" panose="020F0502020204030203" pitchFamily="34" charset="0"/>
                <a:ea typeface="Lato" panose="020F0502020204030203" pitchFamily="34" charset="0"/>
                <a:cs typeface="Lato" panose="020F0502020204030203" pitchFamily="34" charset="0"/>
              </a:rPr>
              <a:t>*</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 (98%) enable in-person reporting of incidents</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74% enable online reporting  </a:t>
            </a:r>
          </a:p>
          <a:p>
            <a:pPr marL="361950" indent="-361950">
              <a:lnSpc>
                <a:spcPct val="120000"/>
              </a:lnSpc>
              <a:spcAft>
                <a:spcPts val="600"/>
              </a:spcAft>
              <a:tabLst>
                <a:tab pos="541338" algn="l"/>
              </a:tabLst>
            </a:pPr>
            <a:endParaRPr lang="en-GB" sz="1800" b="1" dirty="0">
              <a:ea typeface="Lato" panose="020F0502020204030203" pitchFamily="34" charset="0"/>
              <a:cs typeface="Lato" panose="020F0502020204030203" pitchFamily="34" charset="0"/>
            </a:endParaRPr>
          </a:p>
          <a:p>
            <a:pPr marL="0" indent="0">
              <a:lnSpc>
                <a:spcPct val="120000"/>
              </a:lnSpc>
              <a:spcAft>
                <a:spcPts val="600"/>
              </a:spcAft>
              <a:buNone/>
              <a:tabLst>
                <a:tab pos="541338" algn="l"/>
              </a:tabLst>
            </a:pP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*UUK’s 2018 survey covered only traditional higher education institutions (HEIs) whereas the survey for the evaluation covered all the types of providers on </a:t>
            </a:r>
            <a:r>
              <a:rPr lang="en-GB" sz="1000" dirty="0" err="1">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OfS’s</a:t>
            </a: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 register. Therefore, we used the evaluation survey results from HEIs only for this part of the analysis  (excluding FE and other small HE providers) to enable comparison of any changes over time. </a:t>
            </a:r>
          </a:p>
          <a:p>
            <a:pPr marL="0" indent="0">
              <a:lnSpc>
                <a:spcPct val="120000"/>
              </a:lnSpc>
              <a:spcAft>
                <a:spcPts val="600"/>
              </a:spcAft>
              <a:buNone/>
              <a:tabLst>
                <a:tab pos="541338" algn="l"/>
              </a:tabLst>
            </a:pPr>
            <a:endParaRPr lang="en-GB" sz="1800" b="1"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05579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10B52E-5DD5-2827-C8C2-9EED60F169B2}"/>
              </a:ext>
            </a:extLst>
          </p:cNvPr>
          <p:cNvSpPr txBox="1"/>
          <p:nvPr/>
        </p:nvSpPr>
        <p:spPr>
          <a:xfrm>
            <a:off x="509896" y="127258"/>
            <a:ext cx="10139053" cy="6492582"/>
          </a:xfrm>
          <a:prstGeom prst="rect">
            <a:avLst/>
          </a:prstGeom>
          <a:solidFill>
            <a:schemeClr val="bg1"/>
          </a:solid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48</a:t>
            </a:fld>
            <a:endParaRPr lang="en-GB"/>
          </a:p>
        </p:txBody>
      </p:sp>
      <p:grpSp>
        <p:nvGrpSpPr>
          <p:cNvPr id="4" name="Group 3">
            <a:extLst>
              <a:ext uri="{FF2B5EF4-FFF2-40B4-BE49-F238E27FC236}">
                <a16:creationId xmlns:a16="http://schemas.microsoft.com/office/drawing/2014/main" id="{887C0B88-329F-02A9-819B-F7A8953B56C3}"/>
              </a:ext>
            </a:extLst>
          </p:cNvPr>
          <p:cNvGrpSpPr/>
          <p:nvPr/>
        </p:nvGrpSpPr>
        <p:grpSpPr>
          <a:xfrm>
            <a:off x="838200" y="388868"/>
            <a:ext cx="9401278" cy="6230972"/>
            <a:chOff x="534119" y="618554"/>
            <a:chExt cx="9401278" cy="6230972"/>
          </a:xfrm>
        </p:grpSpPr>
        <p:pic>
          <p:nvPicPr>
            <p:cNvPr id="6" name="Picture 5">
              <a:extLst>
                <a:ext uri="{FF2B5EF4-FFF2-40B4-BE49-F238E27FC236}">
                  <a16:creationId xmlns:a16="http://schemas.microsoft.com/office/drawing/2014/main" id="{58800C12-D0B7-806E-3A59-65F7D9857F99}"/>
                </a:ext>
              </a:extLst>
            </p:cNvPr>
            <p:cNvPicPr>
              <a:picLocks noChangeAspect="1"/>
            </p:cNvPicPr>
            <p:nvPr/>
          </p:nvPicPr>
          <p:blipFill rotWithShape="1">
            <a:blip r:embed="rId3"/>
            <a:srcRect b="36870"/>
            <a:stretch/>
          </p:blipFill>
          <p:spPr>
            <a:xfrm>
              <a:off x="575397" y="2922857"/>
              <a:ext cx="9360000" cy="3926669"/>
            </a:xfrm>
            <a:prstGeom prst="rect">
              <a:avLst/>
            </a:prstGeom>
          </p:spPr>
        </p:pic>
        <p:pic>
          <p:nvPicPr>
            <p:cNvPr id="7" name="Picture 6">
              <a:extLst>
                <a:ext uri="{FF2B5EF4-FFF2-40B4-BE49-F238E27FC236}">
                  <a16:creationId xmlns:a16="http://schemas.microsoft.com/office/drawing/2014/main" id="{7209718E-E6F3-4497-2599-64DEBDB07F1E}"/>
                </a:ext>
              </a:extLst>
            </p:cNvPr>
            <p:cNvPicPr>
              <a:picLocks noChangeAspect="1"/>
            </p:cNvPicPr>
            <p:nvPr/>
          </p:nvPicPr>
          <p:blipFill rotWithShape="1">
            <a:blip r:embed="rId3"/>
            <a:srcRect t="63433"/>
            <a:stretch/>
          </p:blipFill>
          <p:spPr>
            <a:xfrm>
              <a:off x="534119" y="618554"/>
              <a:ext cx="9360000" cy="2274474"/>
            </a:xfrm>
            <a:prstGeom prst="rect">
              <a:avLst/>
            </a:prstGeom>
          </p:spPr>
        </p:pic>
      </p:grpSp>
      <p:sp>
        <p:nvSpPr>
          <p:cNvPr id="5" name="TextBox 4">
            <a:extLst>
              <a:ext uri="{FF2B5EF4-FFF2-40B4-BE49-F238E27FC236}">
                <a16:creationId xmlns:a16="http://schemas.microsoft.com/office/drawing/2014/main" id="{743B21DE-350A-BDDA-96BA-E91F8C605D31}"/>
              </a:ext>
            </a:extLst>
          </p:cNvPr>
          <p:cNvSpPr txBox="1"/>
          <p:nvPr/>
        </p:nvSpPr>
        <p:spPr>
          <a:xfrm>
            <a:off x="879478" y="6296422"/>
            <a:ext cx="4286250" cy="261610"/>
          </a:xfrm>
          <a:prstGeom prst="rect">
            <a:avLst/>
          </a:prstGeom>
          <a:noFill/>
        </p:spPr>
        <p:txBody>
          <a:bodyPr wrap="square" rtlCol="0">
            <a:spAutoFit/>
          </a:bodyPr>
          <a:lstStyle/>
          <a:p>
            <a:r>
              <a:rPr lang="en-GB" sz="1100" dirty="0">
                <a:solidFill>
                  <a:srgbClr val="3B3838"/>
                </a:solidFill>
                <a:latin typeface="Lato" panose="020F0502020204030203" pitchFamily="34" charset="0"/>
                <a:ea typeface="Lato" panose="020F0502020204030203" pitchFamily="34" charset="0"/>
                <a:cs typeface="Lato" panose="020F0502020204030203" pitchFamily="34" charset="0"/>
              </a:rPr>
              <a:t>UUK Survey, 2018)</a:t>
            </a:r>
          </a:p>
        </p:txBody>
      </p:sp>
    </p:spTree>
    <p:extLst>
      <p:ext uri="{BB962C8B-B14F-4D97-AF65-F5344CB8AC3E}">
        <p14:creationId xmlns:p14="http://schemas.microsoft.com/office/powerpoint/2010/main" val="184542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49</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465231" y="277272"/>
            <a:ext cx="9923099" cy="743945"/>
          </a:xfrm>
        </p:spPr>
        <p:txBody>
          <a:bodyPr lIns="91440" tIns="45720" rIns="91440" bIns="45720" anchor="t"/>
          <a:lstStyle/>
          <a:p>
            <a:r>
              <a:rPr lang="en-GB" sz="2200" dirty="0"/>
              <a:t>Please state whether your organisation has begun implementing the following </a:t>
            </a:r>
            <a:r>
              <a:rPr lang="en-GB" sz="2200" dirty="0">
                <a:solidFill>
                  <a:schemeClr val="accent2">
                    <a:lumMod val="75000"/>
                  </a:schemeClr>
                </a:solidFill>
              </a:rPr>
              <a:t>approaches for taking action in response to reports and disclosures </a:t>
            </a:r>
            <a:r>
              <a:rPr lang="en-GB" sz="2200" dirty="0"/>
              <a:t>of harassment and sexual misconduct</a:t>
            </a:r>
            <a:endParaRPr lang="en-US" sz="2200" dirty="0"/>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677875" y="1629657"/>
            <a:ext cx="10487429" cy="490925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US" sz="1800" b="1" dirty="0">
                <a:ea typeface="Lato" panose="020F0502020204030203" pitchFamily="34" charset="0"/>
                <a:cs typeface="Lato" panose="020F0502020204030203" pitchFamily="34" charset="0"/>
              </a:rPr>
              <a:t>Under two-thirds (63%) of providers have fully implemented the </a:t>
            </a:r>
            <a:r>
              <a:rPr lang="en-US" sz="1800" b="1" dirty="0">
                <a:ea typeface="Lato" panose="020F0502020204030203" pitchFamily="34" charset="0"/>
                <a:cs typeface="Lato" panose="020F0502020204030203" pitchFamily="34" charset="0"/>
                <a:hlinkClick r:id="rId3"/>
              </a:rPr>
              <a:t>Pinsent Masons guidance </a:t>
            </a:r>
            <a:r>
              <a:rPr lang="en-US" sz="1800" dirty="0">
                <a:ea typeface="Lato" panose="020F0502020204030203" pitchFamily="34" charset="0"/>
                <a:cs typeface="Lato" panose="020F0502020204030203" pitchFamily="34" charset="0"/>
              </a:rPr>
              <a:t>on handling situations where a student disciplinary offence may also constitute a criminal offence</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US" sz="1600" b="1" dirty="0">
                <a:solidFill>
                  <a:srgbClr val="00537F"/>
                </a:solidFill>
                <a:latin typeface="Lato" panose="020F0502020204030203" pitchFamily="34" charset="0"/>
                <a:ea typeface="Lato" panose="020F0502020204030203" pitchFamily="34" charset="0"/>
                <a:cs typeface="Lato" panose="020F0502020204030203" pitchFamily="34" charset="0"/>
              </a:rPr>
              <a:t>19% have partially implemented the guidance </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US" sz="1600" b="1" dirty="0">
                <a:solidFill>
                  <a:srgbClr val="00537F"/>
                </a:solidFill>
                <a:latin typeface="Lato" panose="020F0502020204030203" pitchFamily="34" charset="0"/>
                <a:ea typeface="Lato" panose="020F0502020204030203" pitchFamily="34" charset="0"/>
                <a:cs typeface="Lato" panose="020F0502020204030203" pitchFamily="34" charset="0"/>
              </a:rPr>
              <a:t>One-fifth of providers 20% have not yet started to implement the guidance </a:t>
            </a:r>
          </a:p>
          <a:p>
            <a:pPr marL="361950" indent="-361950">
              <a:lnSpc>
                <a:spcPct val="120000"/>
              </a:lnSpc>
              <a:spcAft>
                <a:spcPts val="600"/>
              </a:spcAft>
              <a:tabLst>
                <a:tab pos="541338" algn="l"/>
              </a:tabLst>
            </a:pPr>
            <a:r>
              <a:rPr lang="en-US" sz="1800" dirty="0">
                <a:ea typeface="Lato" panose="020F0502020204030203" pitchFamily="34" charset="0"/>
                <a:cs typeface="Lato" panose="020F0502020204030203" pitchFamily="34" charset="0"/>
              </a:rPr>
              <a:t>Providers consider other aspects of their approaches positively  </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US" sz="1600" dirty="0">
                <a:solidFill>
                  <a:srgbClr val="00537F"/>
                </a:solidFill>
                <a:latin typeface="Lato" panose="020F0502020204030203" pitchFamily="34" charset="0"/>
                <a:ea typeface="Lato" panose="020F0502020204030203" pitchFamily="34" charset="0"/>
                <a:cs typeface="Lato" panose="020F0502020204030203" pitchFamily="34" charset="0"/>
              </a:rPr>
              <a:t>95% say they have </a:t>
            </a:r>
            <a:r>
              <a:rPr lang="en-US" sz="1600" b="1" dirty="0">
                <a:solidFill>
                  <a:srgbClr val="00537F"/>
                </a:solidFill>
                <a:latin typeface="Lato" panose="020F0502020204030203" pitchFamily="34" charset="0"/>
                <a:ea typeface="Lato" panose="020F0502020204030203" pitchFamily="34" charset="0"/>
                <a:cs typeface="Lato" panose="020F0502020204030203" pitchFamily="34" charset="0"/>
              </a:rPr>
              <a:t>disciplinary hearings for considering students complaints and appeals</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US" sz="1600" dirty="0">
                <a:solidFill>
                  <a:srgbClr val="00537F"/>
                </a:solidFill>
                <a:latin typeface="Lato" panose="020F0502020204030203" pitchFamily="34" charset="0"/>
                <a:ea typeface="Lato" panose="020F0502020204030203" pitchFamily="34" charset="0"/>
                <a:cs typeface="Lato" panose="020F0502020204030203" pitchFamily="34" charset="0"/>
              </a:rPr>
              <a:t>94% say they have </a:t>
            </a:r>
            <a:r>
              <a:rPr lang="en-US" sz="1600" b="1" dirty="0">
                <a:solidFill>
                  <a:srgbClr val="00537F"/>
                </a:solidFill>
                <a:latin typeface="Lato" panose="020F0502020204030203" pitchFamily="34" charset="0"/>
                <a:ea typeface="Lato" panose="020F0502020204030203" pitchFamily="34" charset="0"/>
                <a:cs typeface="Lato" panose="020F0502020204030203" pitchFamily="34" charset="0"/>
              </a:rPr>
              <a:t>a clear and accessible student disciplinary policy</a:t>
            </a:r>
          </a:p>
          <a:p>
            <a:pPr marL="819150" lvl="2" indent="-361950">
              <a:lnSpc>
                <a:spcPct val="120000"/>
              </a:lnSpc>
              <a:spcBef>
                <a:spcPts val="1000"/>
              </a:spcBef>
              <a:spcAft>
                <a:spcPts val="600"/>
              </a:spcAft>
              <a:buFont typeface="Wingdings" panose="05000000000000000000" pitchFamily="2" charset="2"/>
              <a:buChar char="v"/>
              <a:tabLst>
                <a:tab pos="541338" algn="l"/>
              </a:tabLst>
            </a:pPr>
            <a:r>
              <a:rPr lang="en-US" sz="1600" dirty="0">
                <a:solidFill>
                  <a:srgbClr val="00537F"/>
                </a:solidFill>
                <a:latin typeface="Lato" panose="020F0502020204030203" pitchFamily="34" charset="0"/>
                <a:ea typeface="Lato" panose="020F0502020204030203" pitchFamily="34" charset="0"/>
                <a:cs typeface="Lato" panose="020F0502020204030203" pitchFamily="34" charset="0"/>
              </a:rPr>
              <a:t>93% say their </a:t>
            </a:r>
            <a:r>
              <a:rPr lang="en-US" sz="1600" b="1" dirty="0">
                <a:solidFill>
                  <a:srgbClr val="00537F"/>
                </a:solidFill>
                <a:latin typeface="Lato" panose="020F0502020204030203" pitchFamily="34" charset="0"/>
                <a:ea typeface="Lato" panose="020F0502020204030203" pitchFamily="34" charset="0"/>
                <a:cs typeface="Lato" panose="020F0502020204030203" pitchFamily="34" charset="0"/>
              </a:rPr>
              <a:t>investigatory process is fair, independent and free from any perceptions of bias </a:t>
            </a:r>
          </a:p>
        </p:txBody>
      </p:sp>
    </p:spTree>
    <p:extLst>
      <p:ext uri="{BB962C8B-B14F-4D97-AF65-F5344CB8AC3E}">
        <p14:creationId xmlns:p14="http://schemas.microsoft.com/office/powerpoint/2010/main" val="124008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a:t>
            </a:fld>
            <a:endParaRPr lang="en-GB" dirty="0"/>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p:txBody>
          <a:bodyPr/>
          <a:lstStyle/>
          <a:p>
            <a:r>
              <a:rPr lang="en-GB" sz="3600" dirty="0"/>
              <a:t>Background to the evaluation </a:t>
            </a:r>
          </a:p>
        </p:txBody>
      </p:sp>
      <p:sp>
        <p:nvSpPr>
          <p:cNvPr id="9" name="TextBox 8">
            <a:extLst>
              <a:ext uri="{FF2B5EF4-FFF2-40B4-BE49-F238E27FC236}">
                <a16:creationId xmlns:a16="http://schemas.microsoft.com/office/drawing/2014/main" id="{55217336-7C7E-E492-6A7F-1880A78F1889}"/>
              </a:ext>
            </a:extLst>
          </p:cNvPr>
          <p:cNvSpPr txBox="1"/>
          <p:nvPr/>
        </p:nvSpPr>
        <p:spPr>
          <a:xfrm>
            <a:off x="640737" y="1531913"/>
            <a:ext cx="10910526" cy="4531112"/>
          </a:xfrm>
          <a:prstGeom prst="rect">
            <a:avLst/>
          </a:prstGeom>
          <a:noFill/>
        </p:spPr>
        <p:txBody>
          <a:bodyPr wrap="square">
            <a:spAutoFit/>
          </a:bodyPr>
          <a:lstStyle/>
          <a:p>
            <a:pPr marL="361950"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The Office for Students (OfS) announced through a sector consultation in January 2020 a </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hlinkClick r:id="rId3"/>
              </a:rPr>
              <a:t>statement of expectations</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for colleges and universities (providers) </a:t>
            </a:r>
          </a:p>
          <a:p>
            <a:pPr marL="542925" lvl="1" indent="0">
              <a:lnSpc>
                <a:spcPct val="120000"/>
              </a:lnSpc>
              <a:spcBef>
                <a:spcPts val="600"/>
              </a:spcBef>
              <a:spcAft>
                <a:spcPts val="600"/>
              </a:spcAft>
              <a:buNone/>
            </a:pPr>
            <a:r>
              <a:rPr lang="en-GB" sz="1600" i="1" dirty="0">
                <a:solidFill>
                  <a:srgbClr val="00537F"/>
                </a:solidFill>
                <a:latin typeface="Lato" panose="020F0502020204030203" pitchFamily="34" charset="0"/>
                <a:ea typeface="Lato" panose="020F0502020204030203" pitchFamily="34" charset="0"/>
                <a:cs typeface="Lato" panose="020F0502020204030203" pitchFamily="34" charset="0"/>
              </a:rPr>
              <a:t>‘to help them to develop and implement effective systems, policies and processes to prevent and respond to incidents of harassment and sexual misconduct’</a:t>
            </a:r>
            <a:endParaRPr lang="en-GB" sz="1600" dirty="0">
              <a:latin typeface="Lato" panose="020F0502020204030203" pitchFamily="34" charset="0"/>
              <a:ea typeface="Lato" panose="020F0502020204030203" pitchFamily="34" charset="0"/>
              <a:cs typeface="Lato" panose="020F0502020204030203" pitchFamily="34" charset="0"/>
            </a:endParaRPr>
          </a:p>
          <a:p>
            <a:pPr marL="361950"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 final statement of expectations was published in April 2021 and providers were invited to review and update their systems, policies and processes during the 2021-22 academic year </a:t>
            </a:r>
          </a:p>
          <a:p>
            <a:pPr marL="361950"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The aim of the statement is to help ensure that </a:t>
            </a:r>
          </a:p>
          <a:p>
            <a:pPr marL="542925" lvl="1">
              <a:lnSpc>
                <a:spcPct val="120000"/>
              </a:lnSpc>
              <a:spcBef>
                <a:spcPts val="600"/>
              </a:spcBef>
              <a:spcAft>
                <a:spcPts val="600"/>
              </a:spcAf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t>
            </a:r>
            <a:r>
              <a:rPr lang="en-GB" sz="1600" i="1" dirty="0">
                <a:solidFill>
                  <a:srgbClr val="00537F"/>
                </a:solidFill>
                <a:latin typeface="Lato" panose="020F0502020204030203" pitchFamily="34" charset="0"/>
                <a:ea typeface="Lato" panose="020F0502020204030203" pitchFamily="34" charset="0"/>
                <a:cs typeface="Lato" panose="020F0502020204030203" pitchFamily="34" charset="0"/>
              </a:rPr>
              <a:t>all higher education students registered at a provider, however and wherever they may be studying should be protected from harassment and sexual misconduct from other students, staff and visitors’</a:t>
            </a:r>
          </a:p>
          <a:p>
            <a:pPr marL="361950"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 team from </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hlinkClick r:id="rId4"/>
              </a:rPr>
              <a:t>SUMS Consulting </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was appointed to conduct an independent evaluation of the </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hlinkClick r:id="rId3"/>
              </a:rPr>
              <a:t>initial impact of the statement of expectations</a:t>
            </a: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(during the period March to September 2022) </a:t>
            </a:r>
          </a:p>
          <a:p>
            <a:pPr>
              <a:lnSpc>
                <a:spcPct val="120000"/>
              </a:lnSpc>
              <a:spcBef>
                <a:spcPts val="600"/>
              </a:spcBef>
              <a:spcAft>
                <a:spcPts val="600"/>
              </a:spcAf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639829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0BD953-58DB-DCEE-6DF4-DD288D5C13A4}"/>
              </a:ext>
            </a:extLst>
          </p:cNvPr>
          <p:cNvSpPr txBox="1"/>
          <p:nvPr/>
        </p:nvSpPr>
        <p:spPr>
          <a:xfrm>
            <a:off x="325924" y="1209264"/>
            <a:ext cx="11540151" cy="5286785"/>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50</a:t>
            </a:fld>
            <a:endParaRPr lang="en-GB"/>
          </a:p>
        </p:txBody>
      </p:sp>
      <p:pic>
        <p:nvPicPr>
          <p:cNvPr id="5" name="Picture 4">
            <a:extLst>
              <a:ext uri="{FF2B5EF4-FFF2-40B4-BE49-F238E27FC236}">
                <a16:creationId xmlns:a16="http://schemas.microsoft.com/office/drawing/2014/main" id="{4836C908-05EE-AECF-BD17-8A916994FAF5}"/>
              </a:ext>
            </a:extLst>
          </p:cNvPr>
          <p:cNvPicPr>
            <a:picLocks noChangeAspect="1"/>
          </p:cNvPicPr>
          <p:nvPr/>
        </p:nvPicPr>
        <p:blipFill>
          <a:blip r:embed="rId3"/>
          <a:stretch>
            <a:fillRect/>
          </a:stretch>
        </p:blipFill>
        <p:spPr>
          <a:xfrm>
            <a:off x="325924" y="1209265"/>
            <a:ext cx="11540151" cy="5147085"/>
          </a:xfrm>
          <a:prstGeom prst="rect">
            <a:avLst/>
          </a:prstGeom>
        </p:spPr>
      </p:pic>
    </p:spTree>
    <p:extLst>
      <p:ext uri="{BB962C8B-B14F-4D97-AF65-F5344CB8AC3E}">
        <p14:creationId xmlns:p14="http://schemas.microsoft.com/office/powerpoint/2010/main" val="3761672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51</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16977" y="397042"/>
            <a:ext cx="9346240" cy="906495"/>
          </a:xfrm>
        </p:spPr>
        <p:txBody>
          <a:bodyPr lIns="91440" tIns="45720" rIns="91440" bIns="45720" anchor="t"/>
          <a:lstStyle/>
          <a:p>
            <a:r>
              <a:rPr lang="en-GB" sz="2400" dirty="0">
                <a:solidFill>
                  <a:schemeClr val="accent2">
                    <a:lumMod val="75000"/>
                  </a:schemeClr>
                </a:solidFill>
              </a:rPr>
              <a:t>Taking action in response to reports and disclosures </a:t>
            </a:r>
            <a:r>
              <a:rPr lang="en-GB" sz="2400" dirty="0"/>
              <a:t>– Comparison with UUK’s 2018 survey</a:t>
            </a:r>
            <a:endParaRPr lang="en-US" sz="2400" dirty="0"/>
          </a:p>
          <a:p>
            <a:endParaRPr lang="en-US" sz="3600" dirty="0"/>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579438" y="1709571"/>
            <a:ext cx="11033124" cy="475138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GB" sz="1800" dirty="0">
                <a:ea typeface="Lato" panose="020F0502020204030203" pitchFamily="34" charset="0"/>
                <a:cs typeface="Lato" panose="020F0502020204030203" pitchFamily="34" charset="0"/>
              </a:rPr>
              <a:t>In the </a:t>
            </a:r>
            <a:r>
              <a:rPr lang="en-GB" sz="1800" b="1" dirty="0">
                <a:ea typeface="Lato" panose="020F0502020204030203" pitchFamily="34" charset="0"/>
                <a:cs typeface="Lato" panose="020F0502020204030203" pitchFamily="34" charset="0"/>
              </a:rPr>
              <a:t>2018 Universities UK Changing the Culture survey, just one-third (33%) of respondents stated they had fully implemented the </a:t>
            </a:r>
            <a:r>
              <a:rPr lang="en-GB" sz="1800" b="1" dirty="0">
                <a:ea typeface="Lato" panose="020F0502020204030203" pitchFamily="34" charset="0"/>
                <a:cs typeface="Lato" panose="020F0502020204030203" pitchFamily="34" charset="0"/>
                <a:hlinkClick r:id="rId3"/>
              </a:rPr>
              <a:t>Pinsent Masons guidance </a:t>
            </a:r>
            <a:r>
              <a:rPr lang="en-GB" sz="1800" dirty="0">
                <a:ea typeface="Lato" panose="020F0502020204030203" pitchFamily="34" charset="0"/>
                <a:cs typeface="Lato" panose="020F0502020204030203" pitchFamily="34" charset="0"/>
              </a:rPr>
              <a:t>on dealing with student behaviour which may constitute a criminal offence</a:t>
            </a:r>
          </a:p>
          <a:p>
            <a:pPr marL="361950" indent="-361950">
              <a:lnSpc>
                <a:spcPct val="120000"/>
              </a:lnSpc>
              <a:spcAft>
                <a:spcPts val="600"/>
              </a:spcAft>
              <a:tabLst>
                <a:tab pos="541338" algn="l"/>
              </a:tabLst>
            </a:pPr>
            <a:r>
              <a:rPr lang="en-GB" sz="1800" dirty="0">
                <a:ea typeface="Lato" panose="020F0502020204030203" pitchFamily="34" charset="0"/>
                <a:cs typeface="Lato" panose="020F0502020204030203" pitchFamily="34" charset="0"/>
              </a:rPr>
              <a:t>45% of institutions stated they had partially implemented the guidance</a:t>
            </a:r>
          </a:p>
          <a:p>
            <a:pPr marL="361950" indent="-361950">
              <a:lnSpc>
                <a:spcPct val="120000"/>
              </a:lnSpc>
              <a:spcAft>
                <a:spcPts val="600"/>
              </a:spcAft>
              <a:tabLst>
                <a:tab pos="541338" algn="l"/>
              </a:tabLst>
            </a:pPr>
            <a:r>
              <a:rPr lang="en-GB" sz="1800" b="1" dirty="0">
                <a:ea typeface="Lato" panose="020F0502020204030203" pitchFamily="34" charset="0"/>
                <a:cs typeface="Lato" panose="020F0502020204030203" pitchFamily="34" charset="0"/>
              </a:rPr>
              <a:t>In 2022, institutions</a:t>
            </a:r>
            <a:r>
              <a:rPr lang="en-GB" sz="1800" b="1" dirty="0">
                <a:solidFill>
                  <a:schemeClr val="accent2">
                    <a:lumMod val="75000"/>
                  </a:schemeClr>
                </a:solidFill>
                <a:ea typeface="Lato" panose="020F0502020204030203" pitchFamily="34" charset="0"/>
                <a:cs typeface="Lato" panose="020F0502020204030203" pitchFamily="34" charset="0"/>
              </a:rPr>
              <a:t>*</a:t>
            </a:r>
            <a:r>
              <a:rPr lang="en-GB" sz="1800" b="1" dirty="0">
                <a:ea typeface="Lato" panose="020F0502020204030203" pitchFamily="34" charset="0"/>
                <a:cs typeface="Lato" panose="020F0502020204030203" pitchFamily="34" charset="0"/>
              </a:rPr>
              <a:t> report that substantial progress has been made </a:t>
            </a:r>
          </a:p>
          <a:p>
            <a:pPr marL="361950" indent="-361950">
              <a:lnSpc>
                <a:spcPct val="120000"/>
              </a:lnSpc>
              <a:spcAft>
                <a:spcPts val="600"/>
              </a:spcAft>
              <a:tabLst>
                <a:tab pos="541338" algn="l"/>
              </a:tabLst>
            </a:pPr>
            <a:r>
              <a:rPr lang="en-GB" sz="1800" b="1" dirty="0">
                <a:ea typeface="Lato" panose="020F0502020204030203" pitchFamily="34" charset="0"/>
                <a:cs typeface="Lato" panose="020F0502020204030203" pitchFamily="34" charset="0"/>
              </a:rPr>
              <a:t>71% saying they have fully implemented the guidance (noting the proportion for all providers in this survey is lower at 63%), with a further 18% having partially implementing the guidance</a:t>
            </a:r>
          </a:p>
          <a:p>
            <a:pPr marL="361950" indent="-361950">
              <a:lnSpc>
                <a:spcPct val="120000"/>
              </a:lnSpc>
              <a:spcBef>
                <a:spcPts val="0"/>
              </a:spcBef>
              <a:tabLst>
                <a:tab pos="541338" algn="l"/>
              </a:tabLst>
            </a:pPr>
            <a:endParaRPr lang="en-GB" sz="1800" b="1" dirty="0">
              <a:ea typeface="Lato" panose="020F0502020204030203" pitchFamily="34" charset="0"/>
              <a:cs typeface="Lato" panose="020F0502020204030203" pitchFamily="34" charset="0"/>
            </a:endParaRPr>
          </a:p>
          <a:p>
            <a:pPr marL="361950" indent="-361950">
              <a:lnSpc>
                <a:spcPct val="120000"/>
              </a:lnSpc>
              <a:spcAft>
                <a:spcPts val="600"/>
              </a:spcAft>
              <a:tabLst>
                <a:tab pos="541338" algn="l"/>
              </a:tabLst>
            </a:pPr>
            <a:endParaRPr lang="en-GB" sz="1800" b="1" dirty="0">
              <a:ea typeface="Lato" panose="020F0502020204030203" pitchFamily="34" charset="0"/>
              <a:cs typeface="Lato" panose="020F0502020204030203" pitchFamily="34" charset="0"/>
            </a:endParaRPr>
          </a:p>
          <a:p>
            <a:pPr marL="0" indent="0">
              <a:lnSpc>
                <a:spcPct val="120000"/>
              </a:lnSpc>
              <a:spcAft>
                <a:spcPts val="600"/>
              </a:spcAft>
              <a:buNone/>
              <a:tabLst>
                <a:tab pos="541338" algn="l"/>
              </a:tabLst>
            </a:pP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*UUK’s 2018 survey covered only traditional higher education institutions (HEIs) whereas the survey for the evaluation covered all the types of providers on </a:t>
            </a:r>
            <a:r>
              <a:rPr lang="en-GB" sz="1000" dirty="0" err="1">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OfS’s</a:t>
            </a:r>
            <a:r>
              <a:rPr lang="en-GB" sz="10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 register. Therefore, we used the evaluation survey results from HEIs only for this part of the analysis  (excluding FE and other small HE providers) to enable comparison of any changes over time. </a:t>
            </a:r>
          </a:p>
          <a:p>
            <a:pPr marL="361950" indent="-361950">
              <a:lnSpc>
                <a:spcPct val="120000"/>
              </a:lnSpc>
              <a:spcAft>
                <a:spcPts val="600"/>
              </a:spcAft>
              <a:tabLst>
                <a:tab pos="541338" algn="l"/>
              </a:tabLst>
            </a:pPr>
            <a:endParaRPr lang="en-US" sz="1800" b="1"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27784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B42894-3CD5-64E2-9A01-3EB4E2DE1E60}"/>
              </a:ext>
            </a:extLst>
          </p:cNvPr>
          <p:cNvSpPr txBox="1"/>
          <p:nvPr/>
        </p:nvSpPr>
        <p:spPr>
          <a:xfrm>
            <a:off x="114300" y="1638300"/>
            <a:ext cx="11963400" cy="4787486"/>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52</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16977" y="397042"/>
            <a:ext cx="9346240" cy="906495"/>
          </a:xfrm>
        </p:spPr>
        <p:txBody>
          <a:bodyPr lIns="91440" tIns="45720" rIns="91440" bIns="45720" anchor="t"/>
          <a:lstStyle/>
          <a:p>
            <a:r>
              <a:rPr lang="en-GB" sz="2400" dirty="0">
                <a:solidFill>
                  <a:schemeClr val="accent2">
                    <a:lumMod val="75000"/>
                  </a:schemeClr>
                </a:solidFill>
              </a:rPr>
              <a:t>Taking action in response to reports and disclosures </a:t>
            </a:r>
            <a:r>
              <a:rPr lang="en-GB" sz="2400" dirty="0"/>
              <a:t>– Comparison with UUK’s 2018 survey</a:t>
            </a:r>
            <a:endParaRPr lang="en-US" sz="2400" dirty="0"/>
          </a:p>
        </p:txBody>
      </p:sp>
      <p:grpSp>
        <p:nvGrpSpPr>
          <p:cNvPr id="4" name="Group 3">
            <a:extLst>
              <a:ext uri="{FF2B5EF4-FFF2-40B4-BE49-F238E27FC236}">
                <a16:creationId xmlns:a16="http://schemas.microsoft.com/office/drawing/2014/main" id="{C8C37824-302E-75D2-0F40-A7B4FC1ED016}"/>
              </a:ext>
            </a:extLst>
          </p:cNvPr>
          <p:cNvGrpSpPr/>
          <p:nvPr/>
        </p:nvGrpSpPr>
        <p:grpSpPr>
          <a:xfrm>
            <a:off x="247650" y="1745162"/>
            <a:ext cx="11830050" cy="4604424"/>
            <a:chOff x="355754" y="2035971"/>
            <a:chExt cx="10980000" cy="3831987"/>
          </a:xfrm>
        </p:grpSpPr>
        <p:pic>
          <p:nvPicPr>
            <p:cNvPr id="6" name="Picture 5">
              <a:extLst>
                <a:ext uri="{FF2B5EF4-FFF2-40B4-BE49-F238E27FC236}">
                  <a16:creationId xmlns:a16="http://schemas.microsoft.com/office/drawing/2014/main" id="{172C1C1D-0605-101A-442D-1AAC72E67BAA}"/>
                </a:ext>
              </a:extLst>
            </p:cNvPr>
            <p:cNvPicPr>
              <a:picLocks noChangeAspect="1"/>
            </p:cNvPicPr>
            <p:nvPr/>
          </p:nvPicPr>
          <p:blipFill rotWithShape="1">
            <a:blip r:embed="rId3"/>
            <a:srcRect b="44313"/>
            <a:stretch/>
          </p:blipFill>
          <p:spPr>
            <a:xfrm>
              <a:off x="355754" y="3756572"/>
              <a:ext cx="10980000" cy="2111386"/>
            </a:xfrm>
            <a:prstGeom prst="rect">
              <a:avLst/>
            </a:prstGeom>
          </p:spPr>
        </p:pic>
        <p:pic>
          <p:nvPicPr>
            <p:cNvPr id="7" name="Picture 6">
              <a:extLst>
                <a:ext uri="{FF2B5EF4-FFF2-40B4-BE49-F238E27FC236}">
                  <a16:creationId xmlns:a16="http://schemas.microsoft.com/office/drawing/2014/main" id="{25F6725C-5035-36F3-8F4D-38CA958D85CD}"/>
                </a:ext>
              </a:extLst>
            </p:cNvPr>
            <p:cNvPicPr>
              <a:picLocks noChangeAspect="1"/>
            </p:cNvPicPr>
            <p:nvPr/>
          </p:nvPicPr>
          <p:blipFill rotWithShape="1">
            <a:blip r:embed="rId3"/>
            <a:srcRect t="54620"/>
            <a:stretch/>
          </p:blipFill>
          <p:spPr>
            <a:xfrm>
              <a:off x="355754" y="2035971"/>
              <a:ext cx="10980000" cy="1720601"/>
            </a:xfrm>
            <a:prstGeom prst="rect">
              <a:avLst/>
            </a:prstGeom>
          </p:spPr>
        </p:pic>
      </p:grpSp>
      <p:sp>
        <p:nvSpPr>
          <p:cNvPr id="5" name="TextBox 4">
            <a:extLst>
              <a:ext uri="{FF2B5EF4-FFF2-40B4-BE49-F238E27FC236}">
                <a16:creationId xmlns:a16="http://schemas.microsoft.com/office/drawing/2014/main" id="{4E080ABA-04CA-E724-6DAC-2B3D47015196}"/>
              </a:ext>
            </a:extLst>
          </p:cNvPr>
          <p:cNvSpPr txBox="1"/>
          <p:nvPr/>
        </p:nvSpPr>
        <p:spPr>
          <a:xfrm>
            <a:off x="266700" y="6219315"/>
            <a:ext cx="4286250" cy="261610"/>
          </a:xfrm>
          <a:prstGeom prst="rect">
            <a:avLst/>
          </a:prstGeom>
          <a:noFill/>
        </p:spPr>
        <p:txBody>
          <a:bodyPr wrap="square" rtlCol="0">
            <a:spAutoFit/>
          </a:bodyPr>
          <a:lstStyle/>
          <a:p>
            <a:r>
              <a:rPr lang="en-GB" sz="1100" dirty="0">
                <a:solidFill>
                  <a:srgbClr val="3B3838"/>
                </a:solidFill>
                <a:latin typeface="Lato" panose="020F0502020204030203" pitchFamily="34" charset="0"/>
                <a:ea typeface="Lato" panose="020F0502020204030203" pitchFamily="34" charset="0"/>
                <a:cs typeface="Lato" panose="020F0502020204030203" pitchFamily="34" charset="0"/>
              </a:rPr>
              <a:t>UUK Survey, 2018)</a:t>
            </a:r>
          </a:p>
        </p:txBody>
      </p:sp>
    </p:spTree>
    <p:extLst>
      <p:ext uri="{BB962C8B-B14F-4D97-AF65-F5344CB8AC3E}">
        <p14:creationId xmlns:p14="http://schemas.microsoft.com/office/powerpoint/2010/main" val="1387411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53</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438" y="309419"/>
            <a:ext cx="9346240" cy="743945"/>
          </a:xfrm>
        </p:spPr>
        <p:txBody>
          <a:bodyPr lIns="91440" tIns="45720" rIns="91440" bIns="45720" anchor="t"/>
          <a:lstStyle/>
          <a:p>
            <a:pPr>
              <a:lnSpc>
                <a:spcPct val="100000"/>
              </a:lnSpc>
            </a:pPr>
            <a:r>
              <a:rPr lang="en-GB" sz="2200" dirty="0"/>
              <a:t>Please state whether your organisation provides the following </a:t>
            </a:r>
            <a:r>
              <a:rPr lang="en-GB" sz="2200" dirty="0">
                <a:solidFill>
                  <a:schemeClr val="accent2">
                    <a:lumMod val="75000"/>
                  </a:schemeClr>
                </a:solidFill>
              </a:rPr>
              <a:t>support and information to students involved in reports and disclosures</a:t>
            </a:r>
            <a:endParaRPr lang="en-US" sz="2200" dirty="0"/>
          </a:p>
        </p:txBody>
      </p:sp>
      <p:sp>
        <p:nvSpPr>
          <p:cNvPr id="7" name="Text Placeholder 7">
            <a:extLst>
              <a:ext uri="{FF2B5EF4-FFF2-40B4-BE49-F238E27FC236}">
                <a16:creationId xmlns:a16="http://schemas.microsoft.com/office/drawing/2014/main" id="{A930DE13-EDA9-4CDA-0EBA-BEF82336B9AA}"/>
              </a:ext>
            </a:extLst>
          </p:cNvPr>
          <p:cNvSpPr txBox="1">
            <a:spLocks/>
          </p:cNvSpPr>
          <p:nvPr/>
        </p:nvSpPr>
        <p:spPr>
          <a:xfrm>
            <a:off x="616577" y="1538869"/>
            <a:ext cx="10958846" cy="485558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q"/>
              <a:defRPr sz="2400" kern="1200">
                <a:solidFill>
                  <a:srgbClr val="00537F"/>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20000"/>
              </a:lnSpc>
              <a:spcAft>
                <a:spcPts val="600"/>
              </a:spcAft>
              <a:tabLst>
                <a:tab pos="541338" algn="l"/>
              </a:tabLst>
            </a:pPr>
            <a:r>
              <a:rPr lang="en-US" sz="2000" dirty="0">
                <a:ea typeface="Lato" panose="020F0502020204030203" pitchFamily="34" charset="0"/>
                <a:cs typeface="Lato" panose="020F0502020204030203" pitchFamily="34" charset="0"/>
              </a:rPr>
              <a:t>96% of providers stated that they </a:t>
            </a:r>
            <a:r>
              <a:rPr lang="en-US" sz="2000" b="1" dirty="0">
                <a:ea typeface="Lato" panose="020F0502020204030203" pitchFamily="34" charset="0"/>
                <a:cs typeface="Lato" panose="020F0502020204030203" pitchFamily="34" charset="0"/>
              </a:rPr>
              <a:t>provide support for students regardless of whether a formal report or complaint is made</a:t>
            </a:r>
          </a:p>
          <a:p>
            <a:pPr marL="361950" indent="-361950">
              <a:lnSpc>
                <a:spcPct val="120000"/>
              </a:lnSpc>
              <a:spcAft>
                <a:spcPts val="600"/>
              </a:spcAft>
              <a:tabLst>
                <a:tab pos="541338" algn="l"/>
              </a:tabLst>
            </a:pPr>
            <a:r>
              <a:rPr lang="en-US" sz="2000" b="1" dirty="0">
                <a:ea typeface="Lato" panose="020F0502020204030203" pitchFamily="34" charset="0"/>
                <a:cs typeface="Lato" panose="020F0502020204030203" pitchFamily="34" charset="0"/>
              </a:rPr>
              <a:t>91% have fully implemented an approach to support both the reporting and responding students </a:t>
            </a:r>
            <a:r>
              <a:rPr lang="en-US" sz="2000" dirty="0">
                <a:ea typeface="Lato" panose="020F0502020204030203" pitchFamily="34" charset="0"/>
                <a:cs typeface="Lato" panose="020F0502020204030203" pitchFamily="34" charset="0"/>
              </a:rPr>
              <a:t>in the event of a disclosure prior to the launch of a formal investigation</a:t>
            </a:r>
          </a:p>
          <a:p>
            <a:pPr marL="361950" indent="-361950">
              <a:lnSpc>
                <a:spcPct val="120000"/>
              </a:lnSpc>
              <a:spcAft>
                <a:spcPts val="600"/>
              </a:spcAft>
              <a:tabLst>
                <a:tab pos="541338" algn="l"/>
              </a:tabLst>
            </a:pPr>
            <a:r>
              <a:rPr lang="en-US" sz="2000" b="1" dirty="0">
                <a:ea typeface="Lato" panose="020F0502020204030203" pitchFamily="34" charset="0"/>
                <a:cs typeface="Lato" panose="020F0502020204030203" pitchFamily="34" charset="0"/>
              </a:rPr>
              <a:t>73% of providers stated that they have fully implemented communicating the outcome of the investigatory processes and any actions taken to </a:t>
            </a:r>
            <a:r>
              <a:rPr lang="en-US" sz="2000" b="1" u="sng" dirty="0">
                <a:ea typeface="Lato" panose="020F0502020204030203" pitchFamily="34" charset="0"/>
                <a:cs typeface="Lato" panose="020F0502020204030203" pitchFamily="34" charset="0"/>
              </a:rPr>
              <a:t>both</a:t>
            </a:r>
            <a:r>
              <a:rPr lang="en-US" sz="2000" b="1" dirty="0">
                <a:ea typeface="Lato" panose="020F0502020204030203" pitchFamily="34" charset="0"/>
                <a:cs typeface="Lato" panose="020F0502020204030203" pitchFamily="34" charset="0"/>
              </a:rPr>
              <a:t> the reporting and responding student</a:t>
            </a:r>
          </a:p>
        </p:txBody>
      </p:sp>
    </p:spTree>
    <p:extLst>
      <p:ext uri="{BB962C8B-B14F-4D97-AF65-F5344CB8AC3E}">
        <p14:creationId xmlns:p14="http://schemas.microsoft.com/office/powerpoint/2010/main" val="3910738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B33E4C-0E43-0FEA-667F-C909DDDE1F23}"/>
              </a:ext>
            </a:extLst>
          </p:cNvPr>
          <p:cNvSpPr txBox="1"/>
          <p:nvPr/>
        </p:nvSpPr>
        <p:spPr>
          <a:xfrm>
            <a:off x="69507" y="1439526"/>
            <a:ext cx="12052986" cy="4916824"/>
          </a:xfrm>
          <a:prstGeom prst="rect">
            <a:avLst/>
          </a:prstGeom>
          <a:noFill/>
          <a:ln w="15875"/>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54</a:t>
            </a:fld>
            <a:endParaRPr lang="en-GB"/>
          </a:p>
        </p:txBody>
      </p:sp>
      <p:sp>
        <p:nvSpPr>
          <p:cNvPr id="6" name="Text Placeholder 2">
            <a:extLst>
              <a:ext uri="{FF2B5EF4-FFF2-40B4-BE49-F238E27FC236}">
                <a16:creationId xmlns:a16="http://schemas.microsoft.com/office/drawing/2014/main" id="{283E94B6-7E0C-FA90-FF8D-BD8ED8280E33}"/>
              </a:ext>
            </a:extLst>
          </p:cNvPr>
          <p:cNvSpPr txBox="1">
            <a:spLocks/>
          </p:cNvSpPr>
          <p:nvPr/>
        </p:nvSpPr>
        <p:spPr>
          <a:xfrm>
            <a:off x="579438" y="309419"/>
            <a:ext cx="9190204" cy="74394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50" kern="1200">
                <a:solidFill>
                  <a:srgbClr val="00537F"/>
                </a:solidFill>
                <a:latin typeface="Lato Black" panose="020F0A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t>Please state whether your organisation provides the following </a:t>
            </a:r>
            <a:r>
              <a:rPr lang="en-GB" sz="2200">
                <a:solidFill>
                  <a:schemeClr val="accent2">
                    <a:lumMod val="75000"/>
                  </a:schemeClr>
                </a:solidFill>
              </a:rPr>
              <a:t>support and information to students involved in reports and disclosures</a:t>
            </a:r>
            <a:endParaRPr lang="en-US" sz="2200" dirty="0"/>
          </a:p>
        </p:txBody>
      </p:sp>
      <p:pic>
        <p:nvPicPr>
          <p:cNvPr id="4" name="Picture 3">
            <a:extLst>
              <a:ext uri="{FF2B5EF4-FFF2-40B4-BE49-F238E27FC236}">
                <a16:creationId xmlns:a16="http://schemas.microsoft.com/office/drawing/2014/main" id="{95FBF778-F939-8B47-FA9E-3362C096E977}"/>
              </a:ext>
            </a:extLst>
          </p:cNvPr>
          <p:cNvPicPr>
            <a:picLocks noChangeAspect="1"/>
          </p:cNvPicPr>
          <p:nvPr/>
        </p:nvPicPr>
        <p:blipFill>
          <a:blip r:embed="rId3"/>
          <a:stretch>
            <a:fillRect/>
          </a:stretch>
        </p:blipFill>
        <p:spPr>
          <a:xfrm>
            <a:off x="169165" y="1639431"/>
            <a:ext cx="11953328" cy="4634024"/>
          </a:xfrm>
          <a:prstGeom prst="rect">
            <a:avLst/>
          </a:prstGeom>
        </p:spPr>
      </p:pic>
    </p:spTree>
    <p:extLst>
      <p:ext uri="{BB962C8B-B14F-4D97-AF65-F5344CB8AC3E}">
        <p14:creationId xmlns:p14="http://schemas.microsoft.com/office/powerpoint/2010/main" val="301558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55</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330872" y="306187"/>
            <a:ext cx="10533643" cy="743945"/>
          </a:xfrm>
        </p:spPr>
        <p:txBody>
          <a:bodyPr/>
          <a:lstStyle/>
          <a:p>
            <a:r>
              <a:rPr lang="en-GB" sz="2000" dirty="0">
                <a:ea typeface="Lato" panose="020F0502020204030203" pitchFamily="34" charset="0"/>
                <a:cs typeface="Lato" panose="020F0502020204030203" pitchFamily="34" charset="0"/>
              </a:rPr>
              <a:t>What are the </a:t>
            </a:r>
            <a:r>
              <a:rPr lang="en-GB" sz="2000" dirty="0">
                <a:solidFill>
                  <a:schemeClr val="accent2">
                    <a:lumMod val="75000"/>
                  </a:schemeClr>
                </a:solidFill>
                <a:ea typeface="Lato" panose="020F0502020204030203" pitchFamily="34" charset="0"/>
                <a:cs typeface="Lato" panose="020F0502020204030203" pitchFamily="34" charset="0"/>
              </a:rPr>
              <a:t>main </a:t>
            </a:r>
            <a:r>
              <a:rPr lang="en-GB" sz="2000" b="1" dirty="0">
                <a:solidFill>
                  <a:schemeClr val="accent2">
                    <a:lumMod val="75000"/>
                  </a:schemeClr>
                </a:solidFill>
                <a:ea typeface="Lato" panose="020F0502020204030203" pitchFamily="34" charset="0"/>
                <a:cs typeface="Lato" panose="020F0502020204030203" pitchFamily="34" charset="0"/>
              </a:rPr>
              <a:t>barriers or challenges </a:t>
            </a:r>
            <a:r>
              <a:rPr lang="en-GB" sz="2000" dirty="0">
                <a:ea typeface="Lato" panose="020F0502020204030203" pitchFamily="34" charset="0"/>
                <a:cs typeface="Lato" panose="020F0502020204030203" pitchFamily="34" charset="0"/>
              </a:rPr>
              <a:t>your organisation faces in the effective prevention of harassment and sexual misconduct affecting students, and / or to responding effectively to incidents of harassment and sexual misconduct when they occur?</a:t>
            </a:r>
            <a:endParaRPr lang="en-GB" sz="20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19631" y="1404857"/>
            <a:ext cx="11177587" cy="4690759"/>
          </a:xfrm>
        </p:spPr>
        <p:txBody>
          <a:bodyPr/>
          <a:lstStyle/>
          <a:p>
            <a:pPr marL="357188" indent="-357188">
              <a:lnSpc>
                <a:spcPct val="120000"/>
              </a:lnSpc>
              <a:spcBef>
                <a:spcPts val="600"/>
              </a:spcBef>
              <a:tabLst>
                <a:tab pos="541338" algn="l"/>
              </a:tabLst>
            </a:pPr>
            <a:r>
              <a:rPr lang="en-GB" sz="1800" b="1" dirty="0">
                <a:ea typeface="Lato" panose="020F0502020204030203" pitchFamily="34" charset="0"/>
                <a:cs typeface="Lato" panose="020F0502020204030203" pitchFamily="34" charset="0"/>
              </a:rPr>
              <a:t>Comments made by providers highlighted the 7 elements of the statement of expectations</a:t>
            </a:r>
            <a:r>
              <a:rPr lang="en-GB" sz="1800" dirty="0">
                <a:ea typeface="Lato" panose="020F0502020204030203" pitchFamily="34" charset="0"/>
                <a:cs typeface="Lato" panose="020F0502020204030203" pitchFamily="34" charset="0"/>
              </a:rPr>
              <a:t> as shown in the figure below</a:t>
            </a:r>
          </a:p>
          <a:p>
            <a:pPr marL="357188" indent="-357188">
              <a:lnSpc>
                <a:spcPct val="120000"/>
              </a:lnSpc>
              <a:spcBef>
                <a:spcPts val="600"/>
              </a:spcBef>
              <a:tabLst>
                <a:tab pos="541338" algn="l"/>
              </a:tabLst>
            </a:pPr>
            <a:r>
              <a:rPr lang="en-GB" sz="1800" dirty="0">
                <a:ea typeface="Lato" panose="020F0502020204030203" pitchFamily="34" charset="0"/>
                <a:cs typeface="Lato" panose="020F0502020204030203" pitchFamily="34" charset="0"/>
              </a:rPr>
              <a:t>The </a:t>
            </a:r>
            <a:r>
              <a:rPr lang="en-GB" sz="1800" b="1" dirty="0">
                <a:ea typeface="Lato" panose="020F0502020204030203" pitchFamily="34" charset="0"/>
                <a:cs typeface="Lato" panose="020F0502020204030203" pitchFamily="34" charset="0"/>
              </a:rPr>
              <a:t>main barriers and challenges </a:t>
            </a:r>
            <a:r>
              <a:rPr lang="en-GB" sz="1800" dirty="0">
                <a:ea typeface="Lato" panose="020F0502020204030203" pitchFamily="34" charset="0"/>
                <a:cs typeface="Lato" panose="020F0502020204030203" pitchFamily="34" charset="0"/>
              </a:rPr>
              <a:t>highlighted were firstly around preventing harassment and sexual misconduct and secondly putting in place reporting and disclosure systems, policies and processes </a:t>
            </a:r>
          </a:p>
        </p:txBody>
      </p:sp>
      <p:graphicFrame>
        <p:nvGraphicFramePr>
          <p:cNvPr id="5" name="Table 4">
            <a:extLst>
              <a:ext uri="{FF2B5EF4-FFF2-40B4-BE49-F238E27FC236}">
                <a16:creationId xmlns:a16="http://schemas.microsoft.com/office/drawing/2014/main" id="{17E8E516-1EB1-CFE8-508F-253E5A232909}"/>
              </a:ext>
            </a:extLst>
          </p:cNvPr>
          <p:cNvGraphicFramePr>
            <a:graphicFrameLocks noGrp="1"/>
          </p:cNvGraphicFramePr>
          <p:nvPr>
            <p:extLst>
              <p:ext uri="{D42A27DB-BD31-4B8C-83A1-F6EECF244321}">
                <p14:modId xmlns:p14="http://schemas.microsoft.com/office/powerpoint/2010/main" val="4222934569"/>
              </p:ext>
            </p:extLst>
          </p:nvPr>
        </p:nvGraphicFramePr>
        <p:xfrm>
          <a:off x="889337" y="3099143"/>
          <a:ext cx="10413325" cy="3126840"/>
        </p:xfrm>
        <a:graphic>
          <a:graphicData uri="http://schemas.openxmlformats.org/drawingml/2006/table">
            <a:tbl>
              <a:tblPr firstRow="1" bandRow="1">
                <a:tableStyleId>{21E4AEA4-8DFA-4A89-87EB-49C32662AFE0}</a:tableStyleId>
              </a:tblPr>
              <a:tblGrid>
                <a:gridCol w="8211216">
                  <a:extLst>
                    <a:ext uri="{9D8B030D-6E8A-4147-A177-3AD203B41FA5}">
                      <a16:colId xmlns:a16="http://schemas.microsoft.com/office/drawing/2014/main" val="4135547924"/>
                    </a:ext>
                  </a:extLst>
                </a:gridCol>
                <a:gridCol w="2202109">
                  <a:extLst>
                    <a:ext uri="{9D8B030D-6E8A-4147-A177-3AD203B41FA5}">
                      <a16:colId xmlns:a16="http://schemas.microsoft.com/office/drawing/2014/main" val="4217418851"/>
                    </a:ext>
                  </a:extLst>
                </a:gridCol>
              </a:tblGrid>
              <a:tr h="470144">
                <a:tc>
                  <a:txBody>
                    <a:bodyPr/>
                    <a:lstStyle/>
                    <a:p>
                      <a:r>
                        <a:rPr lang="en-GB" sz="1600" dirty="0">
                          <a:latin typeface="Lato" panose="020F0502020204030203" pitchFamily="34" charset="0"/>
                          <a:ea typeface="Lato" panose="020F0502020204030203" pitchFamily="34" charset="0"/>
                          <a:cs typeface="Lato" panose="020F0502020204030203" pitchFamily="34" charset="0"/>
                        </a:rPr>
                        <a:t>Element of the statement of expectations mentioned</a:t>
                      </a:r>
                    </a:p>
                  </a:txBody>
                  <a:tcPr anchor="ct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Number</a:t>
                      </a:r>
                      <a:r>
                        <a:rPr lang="en-GB" sz="1600" baseline="0" dirty="0">
                          <a:latin typeface="Lato" panose="020F0502020204030203" pitchFamily="34" charset="0"/>
                          <a:ea typeface="Lato" panose="020F0502020204030203" pitchFamily="34" charset="0"/>
                          <a:cs typeface="Lato" panose="020F0502020204030203" pitchFamily="34" charset="0"/>
                        </a:rPr>
                        <a:t> of comments  </a:t>
                      </a: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808317191"/>
                  </a:ext>
                </a:extLst>
              </a:tr>
              <a:tr h="457599">
                <a:tc>
                  <a:txBody>
                    <a:bodyPr/>
                    <a:lstStyle/>
                    <a:p>
                      <a:pPr algn="l" fontAlgn="t"/>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#1 Taking a whole organisation approach </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6</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59267814"/>
                  </a:ext>
                </a:extLst>
              </a:tr>
              <a:tr h="457599">
                <a:tc>
                  <a:txBody>
                    <a:bodyPr/>
                    <a:lstStyle/>
                    <a:p>
                      <a:pPr algn="l" fontAlgn="t"/>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#3 Engaging students and co-creation of policies and processes </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7</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2"/>
                  </a:ext>
                </a:extLst>
              </a:tr>
              <a:tr h="457599">
                <a:tc>
                  <a:txBody>
                    <a:bodyPr/>
                    <a:lstStyle/>
                    <a:p>
                      <a:pPr algn="l" fontAlgn="t"/>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#4 Prevention: staff and student training and awareness raising </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17</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3"/>
                  </a:ext>
                </a:extLst>
              </a:tr>
              <a:tr h="457599">
                <a:tc>
                  <a:txBody>
                    <a:bodyPr/>
                    <a:lstStyle/>
                    <a:p>
                      <a:pPr algn="l" fontAlgn="t"/>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#5 Reporting and disclosure systems, policies and processes in place </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13</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2931959566"/>
                  </a:ext>
                </a:extLst>
              </a:tr>
              <a:tr h="457599">
                <a:tc>
                  <a:txBody>
                    <a:bodyPr/>
                    <a:lstStyle/>
                    <a:p>
                      <a:pPr algn="l" fontAlgn="t"/>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#6 Approach to taking action in response to misconduct </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9</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2518189107"/>
                  </a:ext>
                </a:extLst>
              </a:tr>
              <a:tr h="368701">
                <a:tc>
                  <a:txBody>
                    <a:bodyPr/>
                    <a:lstStyle/>
                    <a:p>
                      <a:pPr algn="l" fontAlgn="t"/>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#7 Provision of support to students following reports and disclosures </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6</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274082186"/>
                  </a:ext>
                </a:extLst>
              </a:tr>
            </a:tbl>
          </a:graphicData>
        </a:graphic>
      </p:graphicFrame>
    </p:spTree>
    <p:extLst>
      <p:ext uri="{BB962C8B-B14F-4D97-AF65-F5344CB8AC3E}">
        <p14:creationId xmlns:p14="http://schemas.microsoft.com/office/powerpoint/2010/main" val="1477991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56</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206141" y="286904"/>
            <a:ext cx="10774679" cy="743945"/>
          </a:xfrm>
        </p:spPr>
        <p:txBody>
          <a:bodyPr/>
          <a:lstStyle/>
          <a:p>
            <a:r>
              <a:rPr lang="en-GB" sz="2000" dirty="0">
                <a:ea typeface="Lato" panose="020F0502020204030203" pitchFamily="34" charset="0"/>
                <a:cs typeface="Lato" panose="020F0502020204030203" pitchFamily="34" charset="0"/>
              </a:rPr>
              <a:t>What are the </a:t>
            </a:r>
            <a:r>
              <a:rPr lang="en-GB" sz="2000" dirty="0">
                <a:solidFill>
                  <a:schemeClr val="accent2">
                    <a:lumMod val="75000"/>
                  </a:schemeClr>
                </a:solidFill>
                <a:ea typeface="Lato" panose="020F0502020204030203" pitchFamily="34" charset="0"/>
                <a:cs typeface="Lato" panose="020F0502020204030203" pitchFamily="34" charset="0"/>
              </a:rPr>
              <a:t>main </a:t>
            </a:r>
            <a:r>
              <a:rPr lang="en-GB" sz="2000" b="1" dirty="0">
                <a:solidFill>
                  <a:schemeClr val="accent2">
                    <a:lumMod val="75000"/>
                  </a:schemeClr>
                </a:solidFill>
                <a:ea typeface="Lato" panose="020F0502020204030203" pitchFamily="34" charset="0"/>
                <a:cs typeface="Lato" panose="020F0502020204030203" pitchFamily="34" charset="0"/>
              </a:rPr>
              <a:t>barriers or challenges </a:t>
            </a:r>
            <a:r>
              <a:rPr lang="en-GB" sz="2000" dirty="0">
                <a:ea typeface="Lato" panose="020F0502020204030203" pitchFamily="34" charset="0"/>
                <a:cs typeface="Lato" panose="020F0502020204030203" pitchFamily="34" charset="0"/>
              </a:rPr>
              <a:t>your organisation faces in the effective prevention of harassment and sexual misconduct affecting students, and / or to responding effectively to incidents of harassment and sexual misconduct when they occur?</a:t>
            </a:r>
            <a:endParaRPr lang="en-GB" sz="20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95831" y="1636294"/>
            <a:ext cx="11153269" cy="4720056"/>
          </a:xfrm>
        </p:spPr>
        <p:txBody>
          <a:bodyPr/>
          <a:lstStyle/>
          <a:p>
            <a:pPr marL="0" indent="0">
              <a:lnSpc>
                <a:spcPct val="120000"/>
              </a:lnSpc>
              <a:spcBef>
                <a:spcPts val="600"/>
              </a:spcBef>
              <a:spcAft>
                <a:spcPts val="300"/>
              </a:spcAft>
              <a:buNone/>
              <a:tabLst>
                <a:tab pos="541338" algn="l"/>
              </a:tabLst>
            </a:pPr>
            <a:r>
              <a:rPr lang="en-GB" sz="1800" dirty="0">
                <a:ea typeface="Lato" panose="020F0502020204030203" pitchFamily="34" charset="0"/>
                <a:cs typeface="Lato" panose="020F0502020204030203" pitchFamily="34" charset="0"/>
              </a:rPr>
              <a:t>Where possible comments were compared with the options provided in Q22 of the Universities UK 2018 survey and the results are shown in the figure below – the </a:t>
            </a:r>
            <a:r>
              <a:rPr lang="en-GB" sz="1800" b="1" dirty="0">
                <a:ea typeface="Lato" panose="020F0502020204030203" pitchFamily="34" charset="0"/>
                <a:cs typeface="Lato" panose="020F0502020204030203" pitchFamily="34" charset="0"/>
              </a:rPr>
              <a:t>highest number again focussed on aspects of prevention </a:t>
            </a:r>
          </a:p>
        </p:txBody>
      </p:sp>
      <p:graphicFrame>
        <p:nvGraphicFramePr>
          <p:cNvPr id="5" name="Table 4">
            <a:extLst>
              <a:ext uri="{FF2B5EF4-FFF2-40B4-BE49-F238E27FC236}">
                <a16:creationId xmlns:a16="http://schemas.microsoft.com/office/drawing/2014/main" id="{17E8E516-1EB1-CFE8-508F-253E5A232909}"/>
              </a:ext>
            </a:extLst>
          </p:cNvPr>
          <p:cNvGraphicFramePr>
            <a:graphicFrameLocks noGrp="1"/>
          </p:cNvGraphicFramePr>
          <p:nvPr>
            <p:extLst>
              <p:ext uri="{D42A27DB-BD31-4B8C-83A1-F6EECF244321}">
                <p14:modId xmlns:p14="http://schemas.microsoft.com/office/powerpoint/2010/main" val="733049233"/>
              </p:ext>
            </p:extLst>
          </p:nvPr>
        </p:nvGraphicFramePr>
        <p:xfrm>
          <a:off x="1009650" y="2774996"/>
          <a:ext cx="9658349" cy="3320619"/>
        </p:xfrm>
        <a:graphic>
          <a:graphicData uri="http://schemas.openxmlformats.org/drawingml/2006/table">
            <a:tbl>
              <a:tblPr firstRow="1" bandRow="1">
                <a:tableStyleId>{21E4AEA4-8DFA-4A89-87EB-49C32662AFE0}</a:tableStyleId>
              </a:tblPr>
              <a:tblGrid>
                <a:gridCol w="7123841">
                  <a:extLst>
                    <a:ext uri="{9D8B030D-6E8A-4147-A177-3AD203B41FA5}">
                      <a16:colId xmlns:a16="http://schemas.microsoft.com/office/drawing/2014/main" val="4135547924"/>
                    </a:ext>
                  </a:extLst>
                </a:gridCol>
                <a:gridCol w="2534508">
                  <a:extLst>
                    <a:ext uri="{9D8B030D-6E8A-4147-A177-3AD203B41FA5}">
                      <a16:colId xmlns:a16="http://schemas.microsoft.com/office/drawing/2014/main" val="4217418851"/>
                    </a:ext>
                  </a:extLst>
                </a:gridCol>
              </a:tblGrid>
              <a:tr h="545559">
                <a:tc>
                  <a:txBody>
                    <a:bodyPr/>
                    <a:lstStyle/>
                    <a:p>
                      <a:r>
                        <a:rPr lang="en-GB" sz="1800" dirty="0">
                          <a:latin typeface="Lato" panose="020F0502020204030203" pitchFamily="34" charset="0"/>
                          <a:ea typeface="Lato" panose="020F0502020204030203" pitchFamily="34" charset="0"/>
                          <a:cs typeface="Lato" panose="020F0502020204030203" pitchFamily="34" charset="0"/>
                        </a:rPr>
                        <a:t>UUK survey</a:t>
                      </a:r>
                      <a:r>
                        <a:rPr lang="en-GB" sz="1800" baseline="0" dirty="0">
                          <a:latin typeface="Lato" panose="020F0502020204030203" pitchFamily="34" charset="0"/>
                          <a:ea typeface="Lato" panose="020F0502020204030203" pitchFamily="34" charset="0"/>
                          <a:cs typeface="Lato" panose="020F0502020204030203" pitchFamily="34" charset="0"/>
                        </a:rPr>
                        <a:t> option</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r>
                        <a:rPr lang="en-GB" sz="1400" dirty="0">
                          <a:latin typeface="Lato" panose="020F0502020204030203" pitchFamily="34" charset="0"/>
                          <a:ea typeface="Lato" panose="020F0502020204030203" pitchFamily="34" charset="0"/>
                          <a:cs typeface="Lato" panose="020F0502020204030203" pitchFamily="34" charset="0"/>
                        </a:rPr>
                        <a:t>Number</a:t>
                      </a:r>
                      <a:r>
                        <a:rPr lang="en-GB" sz="1400" baseline="0" dirty="0">
                          <a:latin typeface="Lato" panose="020F0502020204030203" pitchFamily="34" charset="0"/>
                          <a:ea typeface="Lato" panose="020F0502020204030203" pitchFamily="34" charset="0"/>
                          <a:cs typeface="Lato" panose="020F0502020204030203" pitchFamily="34" charset="0"/>
                        </a:rPr>
                        <a:t> of comments  </a:t>
                      </a:r>
                      <a:endParaRPr lang="en-GB" sz="1400"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808317191"/>
                  </a:ext>
                </a:extLst>
              </a:tr>
              <a:tr h="462510">
                <a:tc>
                  <a:txBody>
                    <a:bodyPr/>
                    <a:lstStyle/>
                    <a:p>
                      <a:pPr algn="l" fontAlgn="t"/>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Developing a whole institution approach</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6</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59267814"/>
                  </a:ext>
                </a:extLst>
              </a:tr>
              <a:tr h="462510">
                <a:tc>
                  <a:txBody>
                    <a:bodyPr/>
                    <a:lstStyle/>
                    <a:p>
                      <a:pPr algn="l" fontAlgn="t"/>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Extent to which training for staff and students can be rolled out</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6</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2"/>
                  </a:ext>
                </a:extLst>
              </a:tr>
              <a:tr h="462510">
                <a:tc>
                  <a:txBody>
                    <a:bodyPr/>
                    <a:lstStyle/>
                    <a:p>
                      <a:pPr algn="l" fontAlgn="t"/>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Lack of resources</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1"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5</a:t>
                      </a:r>
                      <a:endParaRPr lang="en-GB" sz="1600" b="1"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0003"/>
                  </a:ext>
                </a:extLst>
              </a:tr>
              <a:tr h="462510">
                <a:tc>
                  <a:txBody>
                    <a:bodyPr/>
                    <a:lstStyle/>
                    <a:p>
                      <a:pPr algn="l" fontAlgn="t"/>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Lack of an evidence base for interventions</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2</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2931959566"/>
                  </a:ext>
                </a:extLst>
              </a:tr>
              <a:tr h="462510">
                <a:tc>
                  <a:txBody>
                    <a:bodyPr/>
                    <a:lstStyle/>
                    <a:p>
                      <a:pPr algn="l" fontAlgn="t"/>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Working with survivors to embed the survivors' voice</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2</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2518189107"/>
                  </a:ext>
                </a:extLst>
              </a:tr>
              <a:tr h="462510">
                <a:tc>
                  <a:txBody>
                    <a:bodyPr/>
                    <a:lstStyle/>
                    <a:p>
                      <a:pPr algn="l"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Responding to an increase in the volume of disclosures</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tc>
                  <a:txBody>
                    <a:bodyPr/>
                    <a:lstStyle/>
                    <a:p>
                      <a:pPr algn="ctr" fontAlgn="b"/>
                      <a:r>
                        <a:rPr lang="en-GB" sz="1600" b="0" u="none" strike="noStrike" dirty="0">
                          <a:solidFill>
                            <a:srgbClr val="3B3838"/>
                          </a:solidFill>
                          <a:latin typeface="Lato" panose="020F0502020204030203" pitchFamily="34" charset="0"/>
                          <a:ea typeface="Lato" panose="020F0502020204030203" pitchFamily="34" charset="0"/>
                          <a:cs typeface="Lato" panose="020F0502020204030203" pitchFamily="34" charset="0"/>
                        </a:rPr>
                        <a:t>1</a:t>
                      </a:r>
                      <a:endParaRPr lang="en-GB" sz="1600" b="0" i="0" u="none" strike="noStrike" dirty="0">
                        <a:solidFill>
                          <a:srgbClr val="3B3838"/>
                        </a:solidFill>
                        <a:latin typeface="Lato" panose="020F0502020204030203" pitchFamily="34" charset="0"/>
                        <a:ea typeface="Lato" panose="020F0502020204030203" pitchFamily="34" charset="0"/>
                        <a:cs typeface="Lato" panose="020F0502020204030203" pitchFamily="34" charset="0"/>
                      </a:endParaRPr>
                    </a:p>
                  </a:txBody>
                  <a:tcPr marL="6350" marR="6350" marT="6350" marB="0" anchor="ctr"/>
                </a:tc>
                <a:extLst>
                  <a:ext uri="{0D108BD9-81ED-4DB2-BD59-A6C34878D82A}">
                    <a16:rowId xmlns:a16="http://schemas.microsoft.com/office/drawing/2014/main" val="1274082186"/>
                  </a:ext>
                </a:extLst>
              </a:tr>
            </a:tbl>
          </a:graphicData>
        </a:graphic>
      </p:graphicFrame>
    </p:spTree>
    <p:extLst>
      <p:ext uri="{BB962C8B-B14F-4D97-AF65-F5344CB8AC3E}">
        <p14:creationId xmlns:p14="http://schemas.microsoft.com/office/powerpoint/2010/main" val="1477991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57</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302394" y="268874"/>
            <a:ext cx="10610248" cy="743945"/>
          </a:xfrm>
        </p:spPr>
        <p:txBody>
          <a:bodyPr/>
          <a:lstStyle/>
          <a:p>
            <a:r>
              <a:rPr lang="en-GB" sz="2000" dirty="0">
                <a:ea typeface="Lato" panose="020F0502020204030203" pitchFamily="34" charset="0"/>
                <a:cs typeface="Lato" panose="020F0502020204030203" pitchFamily="34" charset="0"/>
              </a:rPr>
              <a:t>What are the </a:t>
            </a:r>
            <a:r>
              <a:rPr lang="en-GB" sz="2000" dirty="0">
                <a:solidFill>
                  <a:schemeClr val="accent2">
                    <a:lumMod val="75000"/>
                  </a:schemeClr>
                </a:solidFill>
                <a:ea typeface="Lato" panose="020F0502020204030203" pitchFamily="34" charset="0"/>
                <a:cs typeface="Lato" panose="020F0502020204030203" pitchFamily="34" charset="0"/>
              </a:rPr>
              <a:t>main </a:t>
            </a:r>
            <a:r>
              <a:rPr lang="en-GB" sz="2000" b="1" dirty="0">
                <a:solidFill>
                  <a:schemeClr val="accent2">
                    <a:lumMod val="75000"/>
                  </a:schemeClr>
                </a:solidFill>
                <a:ea typeface="Lato" panose="020F0502020204030203" pitchFamily="34" charset="0"/>
                <a:cs typeface="Lato" panose="020F0502020204030203" pitchFamily="34" charset="0"/>
              </a:rPr>
              <a:t>barriers or challenges </a:t>
            </a:r>
            <a:r>
              <a:rPr lang="en-GB" sz="2000" dirty="0">
                <a:ea typeface="Lato" panose="020F0502020204030203" pitchFamily="34" charset="0"/>
                <a:cs typeface="Lato" panose="020F0502020204030203" pitchFamily="34" charset="0"/>
              </a:rPr>
              <a:t>your organisation faces in the effective prevention of harassment and sexual misconduct affecting students, and / or to responding effectively to incidents of harassment and sexual misconduct when they occur?</a:t>
            </a:r>
            <a:endParaRPr lang="en-GB" sz="2000" dirty="0"/>
          </a:p>
          <a:p>
            <a:endParaRPr lang="en-GB" sz="44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645757" y="1416931"/>
            <a:ext cx="11177587" cy="4751387"/>
          </a:xfrm>
        </p:spPr>
        <p:txBody>
          <a:bodyPr/>
          <a:lstStyle/>
          <a:p>
            <a:pPr marL="0" indent="0">
              <a:lnSpc>
                <a:spcPct val="120000"/>
              </a:lnSpc>
              <a:spcBef>
                <a:spcPts val="600"/>
              </a:spcBef>
              <a:spcAft>
                <a:spcPts val="300"/>
              </a:spcAft>
              <a:buNone/>
              <a:tabLst>
                <a:tab pos="541338" algn="l"/>
              </a:tabLst>
            </a:pPr>
            <a:r>
              <a:rPr lang="en-GB" sz="2000" dirty="0">
                <a:ea typeface="Lato" panose="020F0502020204030203" pitchFamily="34" charset="0"/>
                <a:cs typeface="Lato" panose="020F0502020204030203" pitchFamily="34" charset="0"/>
              </a:rPr>
              <a:t>The responses were further coded to capture other details about barriers </a:t>
            </a:r>
          </a:p>
          <a:p>
            <a:pPr marL="357188" indent="-357188">
              <a:lnSpc>
                <a:spcPct val="120000"/>
              </a:lnSpc>
              <a:spcBef>
                <a:spcPts val="600"/>
              </a:spcBef>
              <a:spcAft>
                <a:spcPts val="300"/>
              </a:spcAft>
              <a:tabLst>
                <a:tab pos="541338" algn="l"/>
              </a:tabLst>
            </a:pPr>
            <a:r>
              <a:rPr lang="en-GB" sz="1800" dirty="0">
                <a:ea typeface="Lato" panose="020F0502020204030203" pitchFamily="34" charset="0"/>
                <a:cs typeface="Lato" panose="020F0502020204030203" pitchFamily="34" charset="0"/>
              </a:rPr>
              <a:t>Of the 29 responses</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8 related to the </a:t>
            </a:r>
            <a:r>
              <a:rPr lang="en-GB" sz="1600" b="1" dirty="0">
                <a:solidFill>
                  <a:srgbClr val="00537F"/>
                </a:solidFill>
                <a:latin typeface="Lato" panose="020F0502020204030203" pitchFamily="34" charset="0"/>
                <a:ea typeface="Lato" panose="020F0502020204030203" pitchFamily="34" charset="0"/>
                <a:cs typeface="Lato" panose="020F0502020204030203" pitchFamily="34" charset="0"/>
              </a:rPr>
              <a:t>need for awareness raising of issues around harassment and sexual misconduct as a challenge or barrier</a:t>
            </a:r>
          </a:p>
          <a:p>
            <a:pPr marL="714375" lvl="2" indent="-257175">
              <a:lnSpc>
                <a:spcPct val="120000"/>
              </a:lnSpc>
              <a:spcBef>
                <a:spcPts val="600"/>
              </a:spcBef>
              <a:spcAft>
                <a:spcPts val="600"/>
              </a:spcAft>
              <a:buFont typeface="Wingdings" panose="05000000000000000000" pitchFamily="2" charset="2"/>
              <a:buChar char="v"/>
              <a:tabLst>
                <a:tab pos="541338" algn="l"/>
              </a:tabLst>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6 comments related to developing students’ trust in their providers’ handling of reports and disclosures </a:t>
            </a:r>
            <a:endParaRPr lang="en-GB" sz="1600" b="1" dirty="0">
              <a:solidFill>
                <a:srgbClr val="3B3838"/>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5" name="Diagram 4">
            <a:extLst>
              <a:ext uri="{FF2B5EF4-FFF2-40B4-BE49-F238E27FC236}">
                <a16:creationId xmlns:a16="http://schemas.microsoft.com/office/drawing/2014/main" id="{9705DF47-B84E-4607-8666-95BE6BDAEFD9}"/>
              </a:ext>
            </a:extLst>
          </p:cNvPr>
          <p:cNvGraphicFramePr/>
          <p:nvPr>
            <p:extLst>
              <p:ext uri="{D42A27DB-BD31-4B8C-83A1-F6EECF244321}">
                <p14:modId xmlns:p14="http://schemas.microsoft.com/office/powerpoint/2010/main" val="502593200"/>
              </p:ext>
            </p:extLst>
          </p:nvPr>
        </p:nvGraphicFramePr>
        <p:xfrm>
          <a:off x="858601" y="3792624"/>
          <a:ext cx="10751897" cy="237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991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58</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44287" y="208047"/>
            <a:ext cx="10272101" cy="743945"/>
          </a:xfrm>
        </p:spPr>
        <p:txBody>
          <a:bodyPr/>
          <a:lstStyle/>
          <a:p>
            <a:pPr>
              <a:lnSpc>
                <a:spcPct val="100000"/>
              </a:lnSpc>
            </a:pPr>
            <a:r>
              <a:rPr lang="en-GB" sz="2200" dirty="0">
                <a:ea typeface="Lato" panose="020F0502020204030203" pitchFamily="34" charset="0"/>
                <a:cs typeface="Lato" panose="020F0502020204030203" pitchFamily="34" charset="0"/>
              </a:rPr>
              <a:t>What </a:t>
            </a:r>
            <a:r>
              <a:rPr lang="en-GB" sz="2200" dirty="0">
                <a:solidFill>
                  <a:schemeClr val="accent2">
                    <a:lumMod val="75000"/>
                  </a:schemeClr>
                </a:solidFill>
                <a:ea typeface="Lato" panose="020F0502020204030203" pitchFamily="34" charset="0"/>
                <a:cs typeface="Lato" panose="020F0502020204030203" pitchFamily="34" charset="0"/>
              </a:rPr>
              <a:t>further support, guidance or interventions </a:t>
            </a:r>
            <a:r>
              <a:rPr lang="en-GB" sz="2200" dirty="0">
                <a:ea typeface="Lato" panose="020F0502020204030203" pitchFamily="34" charset="0"/>
                <a:cs typeface="Lato" panose="020F0502020204030203" pitchFamily="34" charset="0"/>
              </a:rPr>
              <a:t>would be helpful for your organisation both to prevent and respond to incidents of harassment and sexual misconduct more effectively in future?</a:t>
            </a:r>
            <a:endParaRPr lang="en-GB" sz="2200" dirty="0"/>
          </a:p>
        </p:txBody>
      </p:sp>
      <p:sp>
        <p:nvSpPr>
          <p:cNvPr id="4" name="Text Placeholder 3">
            <a:extLst>
              <a:ext uri="{FF2B5EF4-FFF2-40B4-BE49-F238E27FC236}">
                <a16:creationId xmlns:a16="http://schemas.microsoft.com/office/drawing/2014/main" id="{CD9C5213-B6FC-9C08-C9DC-296BD8EF7083}"/>
              </a:ext>
            </a:extLst>
          </p:cNvPr>
          <p:cNvSpPr>
            <a:spLocks noGrp="1"/>
          </p:cNvSpPr>
          <p:nvPr>
            <p:ph type="body" sz="quarter" idx="14"/>
          </p:nvPr>
        </p:nvSpPr>
        <p:spPr>
          <a:xfrm>
            <a:off x="544287" y="1560592"/>
            <a:ext cx="11177587" cy="1928915"/>
          </a:xfrm>
        </p:spPr>
        <p:txBody>
          <a:bodyPr/>
          <a:lstStyle/>
          <a:p>
            <a:pPr marL="357188" lvl="2" indent="-357188">
              <a:lnSpc>
                <a:spcPct val="120000"/>
              </a:lnSpc>
              <a:spcBef>
                <a:spcPts val="1000"/>
              </a:spcBef>
              <a:spcAft>
                <a:spcPts val="600"/>
              </a:spcAft>
              <a:buFont typeface="Wingdings" panose="05000000000000000000" pitchFamily="2" charset="2"/>
              <a:buChar char="q"/>
              <a:tabLst>
                <a:tab pos="541338" algn="l"/>
              </a:tabLst>
            </a:pP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15 comments related to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good practice and the sharing of case studies</a:t>
            </a:r>
          </a:p>
          <a:p>
            <a:pPr marL="357188" lvl="2" indent="-357188">
              <a:lnSpc>
                <a:spcPct val="120000"/>
              </a:lnSpc>
              <a:spcBef>
                <a:spcPts val="1000"/>
              </a:spcBef>
              <a:spcAft>
                <a:spcPts val="600"/>
              </a:spcAft>
              <a:buFont typeface="Wingdings" panose="05000000000000000000" pitchFamily="2" charset="2"/>
              <a:buChar char="q"/>
              <a:tabLst>
                <a:tab pos="541338" algn="l"/>
              </a:tabLst>
            </a:pP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10 comments related to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training</a:t>
            </a:r>
          </a:p>
          <a:p>
            <a:pPr marL="357188" lvl="2" indent="-357188">
              <a:lnSpc>
                <a:spcPct val="120000"/>
              </a:lnSpc>
              <a:spcBef>
                <a:spcPts val="1000"/>
              </a:spcBef>
              <a:spcAft>
                <a:spcPts val="600"/>
              </a:spcAft>
              <a:buFont typeface="Wingdings" panose="05000000000000000000" pitchFamily="2" charset="2"/>
              <a:buChar char="q"/>
              <a:tabLst>
                <a:tab pos="541338" algn="l"/>
              </a:tabLst>
            </a:pP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6 related to the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availability of networks</a:t>
            </a:r>
          </a:p>
          <a:p>
            <a:pPr marL="357188" lvl="2" indent="-357188">
              <a:lnSpc>
                <a:spcPct val="120000"/>
              </a:lnSpc>
              <a:spcBef>
                <a:spcPts val="1000"/>
              </a:spcBef>
              <a:spcAft>
                <a:spcPts val="600"/>
              </a:spcAft>
              <a:buFont typeface="Wingdings" panose="05000000000000000000" pitchFamily="2" charset="2"/>
              <a:buChar char="q"/>
              <a:tabLst>
                <a:tab pos="541338" algn="l"/>
              </a:tabLst>
            </a:pPr>
            <a:r>
              <a:rPr lang="en-GB" sz="1800" dirty="0">
                <a:solidFill>
                  <a:srgbClr val="00537F"/>
                </a:solidFill>
                <a:latin typeface="Lato" panose="020F0502020204030203" pitchFamily="34" charset="0"/>
                <a:ea typeface="Lato" panose="020F0502020204030203" pitchFamily="34" charset="0"/>
                <a:cs typeface="Lato" panose="020F0502020204030203" pitchFamily="34" charset="0"/>
              </a:rPr>
              <a:t>4 to </a:t>
            </a:r>
            <a:r>
              <a:rPr lang="en-GB" sz="1800" b="1" dirty="0">
                <a:solidFill>
                  <a:srgbClr val="00537F"/>
                </a:solidFill>
                <a:latin typeface="Lato" panose="020F0502020204030203" pitchFamily="34" charset="0"/>
                <a:ea typeface="Lato" panose="020F0502020204030203" pitchFamily="34" charset="0"/>
                <a:cs typeface="Lato" panose="020F0502020204030203" pitchFamily="34" charset="0"/>
              </a:rPr>
              <a:t>GDPR clarification being needed</a:t>
            </a:r>
          </a:p>
          <a:p>
            <a:pPr marL="357188" lvl="2" indent="-357188">
              <a:lnSpc>
                <a:spcPct val="120000"/>
              </a:lnSpc>
              <a:spcBef>
                <a:spcPts val="1000"/>
              </a:spcBef>
              <a:spcAft>
                <a:spcPts val="600"/>
              </a:spcAft>
              <a:buFont typeface="Wingdings" panose="05000000000000000000" pitchFamily="2" charset="2"/>
              <a:buChar char="q"/>
              <a:tabLst>
                <a:tab pos="541338" algn="l"/>
              </a:tabLst>
            </a:pPr>
            <a:endParaRPr lang="en-GB" sz="1800"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0" indent="0">
              <a:lnSpc>
                <a:spcPct val="120000"/>
              </a:lnSpc>
              <a:buNone/>
              <a:tabLst>
                <a:tab pos="541338" algn="l"/>
              </a:tabLst>
            </a:pPr>
            <a:endParaRPr lang="en-GB" sz="1800" dirty="0">
              <a:ea typeface="Lato" panose="020F0502020204030203" pitchFamily="34" charset="0"/>
              <a:cs typeface="Lato" panose="020F0502020204030203" pitchFamily="34" charset="0"/>
            </a:endParaRPr>
          </a:p>
        </p:txBody>
      </p:sp>
      <p:graphicFrame>
        <p:nvGraphicFramePr>
          <p:cNvPr id="5" name="Diagram 4">
            <a:extLst>
              <a:ext uri="{FF2B5EF4-FFF2-40B4-BE49-F238E27FC236}">
                <a16:creationId xmlns:a16="http://schemas.microsoft.com/office/drawing/2014/main" id="{DCDCB752-4DB3-FD31-8508-4C0F6CDA21EA}"/>
              </a:ext>
            </a:extLst>
          </p:cNvPr>
          <p:cNvGraphicFramePr/>
          <p:nvPr>
            <p:extLst>
              <p:ext uri="{D42A27DB-BD31-4B8C-83A1-F6EECF244321}">
                <p14:modId xmlns:p14="http://schemas.microsoft.com/office/powerpoint/2010/main" val="2098374900"/>
              </p:ext>
            </p:extLst>
          </p:nvPr>
        </p:nvGraphicFramePr>
        <p:xfrm>
          <a:off x="148046" y="3944318"/>
          <a:ext cx="11695611" cy="1855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414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8118C-29A1-5952-5461-20D296797061}"/>
              </a:ext>
            </a:extLst>
          </p:cNvPr>
          <p:cNvSpPr>
            <a:spLocks noGrp="1"/>
          </p:cNvSpPr>
          <p:nvPr>
            <p:ph type="sldNum" sz="quarter" idx="12"/>
          </p:nvPr>
        </p:nvSpPr>
        <p:spPr/>
        <p:txBody>
          <a:bodyPr/>
          <a:lstStyle/>
          <a:p>
            <a:fld id="{142E737F-D65D-4407-A3CF-170EE504B38F}" type="slidenum">
              <a:rPr lang="en-GB" smtClean="0"/>
              <a:pPr/>
              <a:t>59</a:t>
            </a:fld>
            <a:endParaRPr lang="en-GB"/>
          </a:p>
        </p:txBody>
      </p:sp>
      <p:sp>
        <p:nvSpPr>
          <p:cNvPr id="3" name="Text Placeholder 2">
            <a:extLst>
              <a:ext uri="{FF2B5EF4-FFF2-40B4-BE49-F238E27FC236}">
                <a16:creationId xmlns:a16="http://schemas.microsoft.com/office/drawing/2014/main" id="{6EF4637F-02A2-A835-D684-B630A4BE7280}"/>
              </a:ext>
            </a:extLst>
          </p:cNvPr>
          <p:cNvSpPr>
            <a:spLocks noGrp="1"/>
          </p:cNvSpPr>
          <p:nvPr>
            <p:ph type="body" sz="quarter" idx="13"/>
          </p:nvPr>
        </p:nvSpPr>
        <p:spPr>
          <a:xfrm>
            <a:off x="3667227" y="1929514"/>
            <a:ext cx="6549471" cy="2998972"/>
          </a:xfrm>
        </p:spPr>
        <p:txBody>
          <a:bodyPr/>
          <a:lstStyle/>
          <a:p>
            <a:r>
              <a:rPr lang="en-GB" dirty="0"/>
              <a:t>Appendices</a:t>
            </a:r>
          </a:p>
        </p:txBody>
      </p:sp>
      <p:sp>
        <p:nvSpPr>
          <p:cNvPr id="4" name="Text Placeholder 3">
            <a:extLst>
              <a:ext uri="{FF2B5EF4-FFF2-40B4-BE49-F238E27FC236}">
                <a16:creationId xmlns:a16="http://schemas.microsoft.com/office/drawing/2014/main" id="{D6FFBE58-6CCF-9612-8AAA-4C607FDE09B6}"/>
              </a:ext>
            </a:extLst>
          </p:cNvPr>
          <p:cNvSpPr>
            <a:spLocks noGrp="1"/>
          </p:cNvSpPr>
          <p:nvPr>
            <p:ph type="body" sz="quarter" idx="14"/>
          </p:nvPr>
        </p:nvSpPr>
        <p:spPr>
          <a:xfrm>
            <a:off x="3667226" y="3554858"/>
            <a:ext cx="6549471" cy="1750666"/>
          </a:xfrm>
        </p:spPr>
        <p:txBody>
          <a:bodyPr/>
          <a:lstStyle/>
          <a:p>
            <a:pPr marL="342900" indent="-342900">
              <a:lnSpc>
                <a:spcPct val="100000"/>
              </a:lnSpc>
              <a:buFont typeface="Wingdings" panose="05000000000000000000" pitchFamily="2" charset="2"/>
              <a:buChar char="v"/>
            </a:pPr>
            <a:r>
              <a:rPr lang="en-GB" sz="2200" dirty="0"/>
              <a:t>Survey methodology </a:t>
            </a:r>
          </a:p>
          <a:p>
            <a:pPr marL="342900" indent="-342900">
              <a:lnSpc>
                <a:spcPct val="100000"/>
              </a:lnSpc>
              <a:buFont typeface="Wingdings" panose="05000000000000000000" pitchFamily="2" charset="2"/>
              <a:buChar char="v"/>
            </a:pPr>
            <a:r>
              <a:rPr lang="en-GB" sz="2200" dirty="0"/>
              <a:t>Survey questions (separate appendix)</a:t>
            </a:r>
          </a:p>
        </p:txBody>
      </p:sp>
    </p:spTree>
    <p:extLst>
      <p:ext uri="{BB962C8B-B14F-4D97-AF65-F5344CB8AC3E}">
        <p14:creationId xmlns:p14="http://schemas.microsoft.com/office/powerpoint/2010/main" val="258789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6</a:t>
            </a:fld>
            <a:endParaRPr lang="en-GB" dirty="0"/>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p:txBody>
          <a:bodyPr/>
          <a:lstStyle/>
          <a:p>
            <a:r>
              <a:rPr lang="en-GB" sz="3600" dirty="0">
                <a:solidFill>
                  <a:schemeClr val="accent2">
                    <a:lumMod val="75000"/>
                  </a:schemeClr>
                </a:solidFill>
              </a:rPr>
              <a:t>Evaluation</a:t>
            </a:r>
            <a:r>
              <a:rPr lang="en-GB" sz="3600" dirty="0"/>
              <a:t> framework and key themes</a:t>
            </a:r>
          </a:p>
        </p:txBody>
      </p:sp>
      <p:sp>
        <p:nvSpPr>
          <p:cNvPr id="9" name="TextBox 8">
            <a:extLst>
              <a:ext uri="{FF2B5EF4-FFF2-40B4-BE49-F238E27FC236}">
                <a16:creationId xmlns:a16="http://schemas.microsoft.com/office/drawing/2014/main" id="{55217336-7C7E-E492-6A7F-1880A78F1889}"/>
              </a:ext>
            </a:extLst>
          </p:cNvPr>
          <p:cNvSpPr txBox="1"/>
          <p:nvPr/>
        </p:nvSpPr>
        <p:spPr>
          <a:xfrm>
            <a:off x="679469" y="1541404"/>
            <a:ext cx="10833062" cy="3580724"/>
          </a:xfrm>
          <a:prstGeom prst="rect">
            <a:avLst/>
          </a:prstGeom>
          <a:noFill/>
        </p:spPr>
        <p:txBody>
          <a:bodyPr wrap="square">
            <a:spAutoFit/>
          </a:bodyPr>
          <a:lstStyle/>
          <a:p>
            <a:pPr marL="361950"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SUMS’ evaluation team is seeking to understand the extent to which the statement of expectations has contributed to</a:t>
            </a:r>
          </a:p>
          <a:p>
            <a:pPr marL="685800" lvl="1" indent="-228600">
              <a:lnSpc>
                <a:spcPct val="120000"/>
              </a:lnSpc>
              <a:spcBef>
                <a:spcPts val="600"/>
              </a:spcBef>
              <a:spcAft>
                <a:spcPts val="6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Changes in higher education provider behaviour</a:t>
            </a:r>
          </a:p>
          <a:p>
            <a:pPr marL="685800" lvl="1" indent="-228600">
              <a:lnSpc>
                <a:spcPct val="120000"/>
              </a:lnSpc>
              <a:spcBef>
                <a:spcPts val="600"/>
              </a:spcBef>
              <a:spcAft>
                <a:spcPts val="6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The underlying issue of harassment and sexual misconduct</a:t>
            </a:r>
          </a:p>
          <a:p>
            <a:pPr marL="685800" lvl="1" indent="-228600">
              <a:lnSpc>
                <a:spcPct val="120000"/>
              </a:lnSpc>
              <a:spcBef>
                <a:spcPts val="600"/>
              </a:spcBef>
              <a:spcAft>
                <a:spcPts val="6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Student experiences and outcomes related to prevention and response to harassment and sexual misconduct </a:t>
            </a:r>
          </a:p>
          <a:p>
            <a:pPr marL="361950"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Key evaluation aims are to </a:t>
            </a:r>
          </a:p>
          <a:p>
            <a:pPr marL="685800" lvl="1" indent="-228600">
              <a:lnSpc>
                <a:spcPct val="120000"/>
              </a:lnSpc>
              <a:spcBef>
                <a:spcPts val="600"/>
              </a:spcBef>
              <a:spcAft>
                <a:spcPts val="6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Examine how higher education providers have responded to the statement of expectations  </a:t>
            </a:r>
          </a:p>
          <a:p>
            <a:pPr marL="685800" lvl="1" indent="-228600">
              <a:lnSpc>
                <a:spcPct val="120000"/>
              </a:lnSpc>
              <a:spcBef>
                <a:spcPts val="600"/>
              </a:spcBef>
              <a:spcAft>
                <a:spcPts val="6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Hear from students and students’ unions on whether things changing for the better </a:t>
            </a:r>
          </a:p>
          <a:p>
            <a:pPr marL="685800" lvl="1" indent="-228600">
              <a:lnSpc>
                <a:spcPct val="120000"/>
              </a:lnSpc>
              <a:spcBef>
                <a:spcPts val="600"/>
              </a:spcBef>
              <a:spcAft>
                <a:spcPts val="6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Consider whether further change in this area may be needed  </a:t>
            </a:r>
          </a:p>
        </p:txBody>
      </p:sp>
    </p:spTree>
    <p:extLst>
      <p:ext uri="{BB962C8B-B14F-4D97-AF65-F5344CB8AC3E}">
        <p14:creationId xmlns:p14="http://schemas.microsoft.com/office/powerpoint/2010/main" val="1219200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60</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340574"/>
            <a:ext cx="9628908" cy="743945"/>
          </a:xfrm>
        </p:spPr>
        <p:txBody>
          <a:bodyPr/>
          <a:lstStyle/>
          <a:p>
            <a:r>
              <a:rPr lang="en-GB" sz="3600" dirty="0"/>
              <a:t>Appendix A: Survey methodology</a:t>
            </a:r>
          </a:p>
        </p:txBody>
      </p:sp>
      <p:sp>
        <p:nvSpPr>
          <p:cNvPr id="6" name="Text Placeholder 5">
            <a:extLst>
              <a:ext uri="{FF2B5EF4-FFF2-40B4-BE49-F238E27FC236}">
                <a16:creationId xmlns:a16="http://schemas.microsoft.com/office/drawing/2014/main" id="{BAF04312-ED71-C0A2-7601-194476874EC7}"/>
              </a:ext>
            </a:extLst>
          </p:cNvPr>
          <p:cNvSpPr>
            <a:spLocks noGrp="1"/>
          </p:cNvSpPr>
          <p:nvPr>
            <p:ph type="body" sz="quarter" idx="14"/>
          </p:nvPr>
        </p:nvSpPr>
        <p:spPr>
          <a:xfrm>
            <a:off x="579121" y="1510367"/>
            <a:ext cx="11177587" cy="4751387"/>
          </a:xfrm>
        </p:spPr>
        <p:txBody>
          <a:bodyPr/>
          <a:lstStyle/>
          <a:p>
            <a:pPr marL="360363" indent="-360363">
              <a:lnSpc>
                <a:spcPct val="110000"/>
              </a:lnSpc>
              <a:spcBef>
                <a:spcPts val="600"/>
              </a:spcBef>
              <a:spcAft>
                <a:spcPts val="300"/>
              </a:spcAft>
            </a:pPr>
            <a:r>
              <a:rPr lang="en-GB" sz="1600" dirty="0">
                <a:ea typeface="Lato" panose="020F0502020204030203" pitchFamily="34" charset="0"/>
                <a:cs typeface="Lato" panose="020F0502020204030203" pitchFamily="34" charset="0"/>
              </a:rPr>
              <a:t>A strong body of supporting evidence was gathered through the research for the evaluation, based on an appropriate mixed method research design for this type of evaluation, and which includes the following key elements: </a:t>
            </a:r>
          </a:p>
          <a:p>
            <a:pPr lvl="1">
              <a:lnSpc>
                <a:spcPct val="110000"/>
              </a:lnSpc>
              <a:spcBef>
                <a:spcPts val="600"/>
              </a:spcBef>
              <a:spcAft>
                <a:spcPts val="3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Drawing on expert opinions gathered from an expert group and from relevant expert individuals, sector organisations and stakeholder groups</a:t>
            </a:r>
          </a:p>
          <a:p>
            <a:pPr lvl="1">
              <a:lnSpc>
                <a:spcPct val="110000"/>
              </a:lnSpc>
              <a:spcBef>
                <a:spcPts val="600"/>
              </a:spcBef>
              <a:spcAft>
                <a:spcPts val="3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Conducting a large quantitative survey (about 25% of OfS registered providers) and extensive qualitative research interviews and focus group discussions with providers, students and their representatives, and victim-survivors. </a:t>
            </a:r>
          </a:p>
          <a:p>
            <a:pPr marL="360363" indent="-360363">
              <a:lnSpc>
                <a:spcPct val="110000"/>
              </a:lnSpc>
              <a:spcBef>
                <a:spcPts val="600"/>
              </a:spcBef>
              <a:spcAft>
                <a:spcPts val="300"/>
              </a:spcAft>
            </a:pPr>
            <a:r>
              <a:rPr lang="en-GB" sz="1600" dirty="0">
                <a:ea typeface="Lato" panose="020F0502020204030203" pitchFamily="34" charset="0"/>
                <a:cs typeface="Lato" panose="020F0502020204030203" pitchFamily="34" charset="0"/>
              </a:rPr>
              <a:t>The online survey of providers was conducted during May 2022</a:t>
            </a:r>
          </a:p>
          <a:p>
            <a:pPr marL="360363" indent="-360363">
              <a:lnSpc>
                <a:spcPct val="110000"/>
              </a:lnSpc>
              <a:spcBef>
                <a:spcPts val="600"/>
              </a:spcBef>
              <a:spcAft>
                <a:spcPts val="300"/>
              </a:spcAft>
            </a:pPr>
            <a:r>
              <a:rPr lang="en-GB" sz="1600" dirty="0">
                <a:solidFill>
                  <a:srgbClr val="00537F"/>
                </a:solidFill>
                <a:ea typeface="Lato" panose="020F0502020204030203" pitchFamily="34" charset="0"/>
                <a:cs typeface="Lato" panose="020F0502020204030203" pitchFamily="34" charset="0"/>
              </a:rPr>
              <a:t>Our sample design involved generating cluster based random samples from the </a:t>
            </a:r>
            <a:r>
              <a:rPr lang="en-GB" sz="1600" dirty="0" err="1">
                <a:solidFill>
                  <a:srgbClr val="00537F"/>
                </a:solidFill>
                <a:ea typeface="Lato" panose="020F0502020204030203" pitchFamily="34" charset="0"/>
                <a:cs typeface="Lato" panose="020F0502020204030203" pitchFamily="34" charset="0"/>
              </a:rPr>
              <a:t>OfS’s</a:t>
            </a:r>
            <a:r>
              <a:rPr lang="en-GB" sz="1600" dirty="0">
                <a:solidFill>
                  <a:srgbClr val="00537F"/>
                </a:solidFill>
                <a:ea typeface="Lato" panose="020F0502020204030203" pitchFamily="34" charset="0"/>
                <a:cs typeface="Lato" panose="020F0502020204030203" pitchFamily="34" charset="0"/>
              </a:rPr>
              <a:t> register of c400 providers – the clusters were based on the following </a:t>
            </a:r>
          </a:p>
          <a:p>
            <a:pPr lvl="1">
              <a:lnSpc>
                <a:spcPct val="110000"/>
              </a:lnSpc>
              <a:spcBef>
                <a:spcPts val="600"/>
              </a:spcBef>
              <a:spcAft>
                <a:spcPts val="3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Provider type - Research-intensive, Small and specialist, Post-92, FE college, Other provider (&gt;1,000 FTE students), Other provider (&lt;1,000 FTE students)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solidFill>
                <a:srgbClr val="00537F"/>
              </a:solidFill>
              <a:latin typeface="Lato" panose="020F0502020204030203" pitchFamily="34" charset="0"/>
              <a:ea typeface="Lato" panose="020F0502020204030203" pitchFamily="34" charset="0"/>
              <a:cs typeface="Lato" panose="020F0502020204030203" pitchFamily="34" charset="0"/>
            </a:endParaRPr>
          </a:p>
          <a:p>
            <a:pPr lvl="1">
              <a:lnSpc>
                <a:spcPct val="110000"/>
              </a:lnSpc>
              <a:spcBef>
                <a:spcPts val="600"/>
              </a:spcBef>
              <a:spcAft>
                <a:spcPts val="3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Provider size using numbers of student FTEs – Very large (&gt;19k), Large (10-19k); Medium (2k-10k); Small (500-2k); Micro (&lt;500)</a:t>
            </a:r>
          </a:p>
          <a:p>
            <a:pPr lvl="1">
              <a:lnSpc>
                <a:spcPct val="110000"/>
              </a:lnSpc>
              <a:spcBef>
                <a:spcPts val="600"/>
              </a:spcBef>
              <a:spcAft>
                <a:spcPts val="300"/>
              </a:spcAft>
              <a:buFont typeface="Wingdings" panose="05000000000000000000" pitchFamily="2" charset="2"/>
              <a:buChar char="v"/>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Region – using the 9 government office regions </a:t>
            </a:r>
          </a:p>
          <a:p>
            <a:pPr marL="0" indent="0">
              <a:lnSpc>
                <a:spcPct val="110000"/>
              </a:lnSpc>
              <a:spcBef>
                <a:spcPts val="600"/>
              </a:spcBef>
              <a:spcAft>
                <a:spcPts val="300"/>
              </a:spcAft>
              <a:buNone/>
            </a:pPr>
            <a:endParaRPr lang="en-GB" sz="1800"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54849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61</a:t>
            </a:fld>
            <a:endParaRPr lang="en-GB"/>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a:xfrm>
            <a:off x="579121" y="340574"/>
            <a:ext cx="9628908" cy="743945"/>
          </a:xfrm>
        </p:spPr>
        <p:txBody>
          <a:bodyPr/>
          <a:lstStyle/>
          <a:p>
            <a:r>
              <a:rPr lang="en-GB" sz="3600" dirty="0"/>
              <a:t>Appendix A: Survey methodology</a:t>
            </a:r>
          </a:p>
        </p:txBody>
      </p:sp>
      <p:sp>
        <p:nvSpPr>
          <p:cNvPr id="6" name="Text Placeholder 5">
            <a:extLst>
              <a:ext uri="{FF2B5EF4-FFF2-40B4-BE49-F238E27FC236}">
                <a16:creationId xmlns:a16="http://schemas.microsoft.com/office/drawing/2014/main" id="{BAF04312-ED71-C0A2-7601-194476874EC7}"/>
              </a:ext>
            </a:extLst>
          </p:cNvPr>
          <p:cNvSpPr>
            <a:spLocks noGrp="1"/>
          </p:cNvSpPr>
          <p:nvPr>
            <p:ph type="body" sz="quarter" idx="14"/>
          </p:nvPr>
        </p:nvSpPr>
        <p:spPr>
          <a:xfrm>
            <a:off x="579121" y="1420941"/>
            <a:ext cx="11177587" cy="4751387"/>
          </a:xfrm>
        </p:spPr>
        <p:txBody>
          <a:bodyPr/>
          <a:lstStyle/>
          <a:p>
            <a:pPr marL="360363" lvl="1" indent="-360363">
              <a:lnSpc>
                <a:spcPct val="110000"/>
              </a:lnSpc>
              <a:spcBef>
                <a:spcPts val="600"/>
              </a:spcBef>
              <a:spcAft>
                <a:spcPts val="3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The online survey was sent by OfS on SUMS’ behalf to heads of 100 HE providers (approximately 25% of providers registered with OfS) in May 2022 and responses were submitted to the SUMS’ evaluation team. </a:t>
            </a:r>
          </a:p>
          <a:p>
            <a:pPr marL="360363" lvl="1" indent="-360363">
              <a:lnSpc>
                <a:spcPct val="110000"/>
              </a:lnSpc>
              <a:spcBef>
                <a:spcPts val="600"/>
              </a:spcBef>
              <a:spcAft>
                <a:spcPts val="3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The overall response rate to the survey was 68% - with some variation in response by type of provider (ranging from 87% for ‘research-intensive’ providers to 43% for ‘other provider (with &gt;1,000 FTE students)’ (further details about the response are shown in the chart overleaf).</a:t>
            </a:r>
          </a:p>
          <a:p>
            <a:pPr marL="360363" lvl="1" indent="-360363">
              <a:lnSpc>
                <a:spcPct val="110000"/>
              </a:lnSpc>
              <a:spcBef>
                <a:spcPts val="600"/>
              </a:spcBef>
              <a:spcAft>
                <a:spcPts val="3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The survey considered the effects of the statement of expectations on providers’ approaches to preventing and responding to harassment and sexual misconduct to date. This was done through a series of quantitative and open-ended questions, some of which probed what changes had taken place over time. Survey questions are in the separate Appendix B.</a:t>
            </a:r>
          </a:p>
          <a:p>
            <a:pPr marL="360363" lvl="1" indent="-360363">
              <a:lnSpc>
                <a:spcPct val="110000"/>
              </a:lnSpc>
              <a:spcBef>
                <a:spcPts val="600"/>
              </a:spcBef>
              <a:spcAft>
                <a:spcPts val="3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Additionally, analysis of this survey’s results was compared with some of the findings from comparable questions used by Universities UK in a 2018 survey discussed in the report </a:t>
            </a:r>
            <a:r>
              <a:rPr lang="en-GB" sz="1600" i="1" dirty="0">
                <a:solidFill>
                  <a:srgbClr val="0070C0"/>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Changing the Culture: Two Years On</a:t>
            </a:r>
            <a:r>
              <a:rPr lang="en-GB" sz="1600" i="1" dirty="0">
                <a:solidFill>
                  <a:srgbClr val="0070C0"/>
                </a:solidFill>
                <a:latin typeface="Lato" panose="020F0502020204030203" pitchFamily="34" charset="0"/>
                <a:ea typeface="Lato" panose="020F0502020204030203" pitchFamily="34" charset="0"/>
                <a:cs typeface="Lato" panose="020F0502020204030203" pitchFamily="34" charset="0"/>
              </a:rPr>
              <a:t>. </a:t>
            </a:r>
          </a:p>
          <a:p>
            <a:pPr marL="360363" lvl="1" indent="-360363">
              <a:lnSpc>
                <a:spcPct val="110000"/>
              </a:lnSpc>
              <a:spcBef>
                <a:spcPts val="600"/>
              </a:spcBef>
              <a:spcAft>
                <a:spcPts val="300"/>
              </a:spcAft>
              <a:buFont typeface="Wingdings" panose="05000000000000000000" pitchFamily="2" charset="2"/>
              <a:buChar char="q"/>
            </a:pPr>
            <a:r>
              <a:rPr lang="en-US" sz="1600" dirty="0">
                <a:solidFill>
                  <a:srgbClr val="00537F"/>
                </a:solidFill>
                <a:latin typeface="Lato" panose="020F0502020204030203" pitchFamily="34" charset="0"/>
                <a:ea typeface="Lato" panose="020F0502020204030203" pitchFamily="34" charset="0"/>
                <a:cs typeface="Lato" panose="020F0502020204030203" pitchFamily="34" charset="0"/>
              </a:rPr>
              <a:t>All responses to this survey were aggregated in SUMS’ analysis and no individual organisation have been or will be identified in any briefings or reports arising from the research. All quotes have been anonymised and any identifying information about organisations removed. </a:t>
            </a:r>
            <a:endParaRPr lang="en-GB" sz="1600"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360363" lvl="1" indent="-360363">
              <a:lnSpc>
                <a:spcPct val="110000"/>
              </a:lnSpc>
              <a:spcBef>
                <a:spcPts val="600"/>
              </a:spcBef>
              <a:spcAft>
                <a:spcPts val="300"/>
              </a:spcAft>
              <a:buFont typeface="Wingdings" panose="05000000000000000000" pitchFamily="2" charset="2"/>
              <a:buChar char="q"/>
            </a:pPr>
            <a:endParaRPr lang="en-GB" sz="1600" dirty="0">
              <a:solidFill>
                <a:srgbClr val="00537F"/>
              </a:solidFill>
              <a:latin typeface="Lato" panose="020F0502020204030203" pitchFamily="34" charset="0"/>
              <a:ea typeface="Lato" panose="020F0502020204030203" pitchFamily="34" charset="0"/>
              <a:cs typeface="Lato" panose="020F0502020204030203" pitchFamily="34" charset="0"/>
            </a:endParaRPr>
          </a:p>
          <a:p>
            <a:pPr>
              <a:lnSpc>
                <a:spcPct val="110000"/>
              </a:lnSpc>
              <a:spcBef>
                <a:spcPts val="600"/>
              </a:spcBef>
              <a:spcAft>
                <a:spcPts val="300"/>
              </a:spcAft>
            </a:pPr>
            <a:endParaRPr lang="en-GB" sz="1800"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04673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70B33D-EB10-FC83-6486-DF34DE6AE451}"/>
              </a:ext>
            </a:extLst>
          </p:cNvPr>
          <p:cNvSpPr txBox="1"/>
          <p:nvPr/>
        </p:nvSpPr>
        <p:spPr>
          <a:xfrm>
            <a:off x="111309" y="1273176"/>
            <a:ext cx="11986936" cy="5202558"/>
          </a:xfrm>
          <a:prstGeom prst="rect">
            <a:avLst/>
          </a:prstGeom>
          <a:solidFill>
            <a:schemeClr val="bg1"/>
          </a:solidFill>
          <a:ln w="15875">
            <a:solidFill>
              <a:schemeClr val="accent2">
                <a:lumMod val="75000"/>
              </a:schemeClr>
            </a:solidFill>
          </a:ln>
        </p:spPr>
        <p:txBody>
          <a:bodyPr wrap="square" rtlCol="0">
            <a:spAutoFit/>
          </a:bodyPr>
          <a:lstStyle/>
          <a:p>
            <a:endParaRPr lang="en-GB"/>
          </a:p>
        </p:txBody>
      </p:sp>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62</a:t>
            </a:fld>
            <a:endParaRPr lang="en-GB"/>
          </a:p>
        </p:txBody>
      </p:sp>
      <p:pic>
        <p:nvPicPr>
          <p:cNvPr id="7" name="Picture 6">
            <a:extLst>
              <a:ext uri="{FF2B5EF4-FFF2-40B4-BE49-F238E27FC236}">
                <a16:creationId xmlns:a16="http://schemas.microsoft.com/office/drawing/2014/main" id="{02027D07-70E7-1082-6FB3-AAB25B73DE46}"/>
              </a:ext>
            </a:extLst>
          </p:cNvPr>
          <p:cNvPicPr>
            <a:picLocks noChangeAspect="1"/>
          </p:cNvPicPr>
          <p:nvPr/>
        </p:nvPicPr>
        <p:blipFill rotWithShape="1">
          <a:blip r:embed="rId3"/>
          <a:srcRect l="18827" t="31065" r="19637" b="21512"/>
          <a:stretch/>
        </p:blipFill>
        <p:spPr>
          <a:xfrm>
            <a:off x="304800" y="1398589"/>
            <a:ext cx="11668125" cy="5058094"/>
          </a:xfrm>
          <a:prstGeom prst="rect">
            <a:avLst/>
          </a:prstGeom>
        </p:spPr>
      </p:pic>
      <p:sp>
        <p:nvSpPr>
          <p:cNvPr id="6" name="Text Placeholder 2">
            <a:extLst>
              <a:ext uri="{FF2B5EF4-FFF2-40B4-BE49-F238E27FC236}">
                <a16:creationId xmlns:a16="http://schemas.microsoft.com/office/drawing/2014/main" id="{6493DB9F-764C-FB35-7811-33527B0DE496}"/>
              </a:ext>
            </a:extLst>
          </p:cNvPr>
          <p:cNvSpPr>
            <a:spLocks noGrp="1"/>
          </p:cNvSpPr>
          <p:nvPr>
            <p:ph type="body" sz="quarter" idx="13"/>
          </p:nvPr>
        </p:nvSpPr>
        <p:spPr>
          <a:xfrm>
            <a:off x="579121" y="340574"/>
            <a:ext cx="9628908" cy="743945"/>
          </a:xfrm>
        </p:spPr>
        <p:txBody>
          <a:bodyPr/>
          <a:lstStyle/>
          <a:p>
            <a:r>
              <a:rPr lang="en-GB" sz="3600" dirty="0"/>
              <a:t>Survey response </a:t>
            </a:r>
          </a:p>
        </p:txBody>
      </p:sp>
    </p:spTree>
    <p:extLst>
      <p:ext uri="{BB962C8B-B14F-4D97-AF65-F5344CB8AC3E}">
        <p14:creationId xmlns:p14="http://schemas.microsoft.com/office/powerpoint/2010/main" val="4064657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91F61F-223F-ED54-5DD0-EF59C8090A97}"/>
              </a:ext>
            </a:extLst>
          </p:cNvPr>
          <p:cNvSpPr>
            <a:spLocks noGrp="1"/>
          </p:cNvSpPr>
          <p:nvPr>
            <p:ph type="sldNum" sz="quarter" idx="12"/>
          </p:nvPr>
        </p:nvSpPr>
        <p:spPr/>
        <p:txBody>
          <a:bodyPr/>
          <a:lstStyle/>
          <a:p>
            <a:fld id="{142E737F-D65D-4407-A3CF-170EE504B38F}" type="slidenum">
              <a:rPr lang="en-GB" smtClean="0"/>
              <a:pPr/>
              <a:t>63</a:t>
            </a:fld>
            <a:endParaRPr lang="en-GB"/>
          </a:p>
        </p:txBody>
      </p:sp>
      <p:pic>
        <p:nvPicPr>
          <p:cNvPr id="6" name="Picture 5" descr="Logo&#10;&#10;Description automatically generated">
            <a:extLst>
              <a:ext uri="{FF2B5EF4-FFF2-40B4-BE49-F238E27FC236}">
                <a16:creationId xmlns:a16="http://schemas.microsoft.com/office/drawing/2014/main" id="{56F56E4A-BE06-8FFF-ECCE-AE6B9A423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2766" y="4751442"/>
            <a:ext cx="1538028" cy="1534276"/>
          </a:xfrm>
          <a:prstGeom prst="rect">
            <a:avLst/>
          </a:prstGeom>
        </p:spPr>
      </p:pic>
      <p:sp>
        <p:nvSpPr>
          <p:cNvPr id="7" name="TextBox 6">
            <a:extLst>
              <a:ext uri="{FF2B5EF4-FFF2-40B4-BE49-F238E27FC236}">
                <a16:creationId xmlns:a16="http://schemas.microsoft.com/office/drawing/2014/main" id="{BE51B90B-AB3F-11B4-5E46-DA7BF55FA8ED}"/>
              </a:ext>
            </a:extLst>
          </p:cNvPr>
          <p:cNvSpPr txBox="1"/>
          <p:nvPr/>
        </p:nvSpPr>
        <p:spPr>
          <a:xfrm>
            <a:off x="350871" y="3785789"/>
            <a:ext cx="7712473" cy="1200329"/>
          </a:xfrm>
          <a:prstGeom prst="rect">
            <a:avLst/>
          </a:prstGeom>
          <a:noFill/>
        </p:spPr>
        <p:txBody>
          <a:bodyPr wrap="square" rtlCol="0">
            <a:spAutoFit/>
          </a:bodyPr>
          <a:lstStyle/>
          <a:p>
            <a:r>
              <a:rPr lang="en-GB" sz="3600" dirty="0">
                <a:solidFill>
                  <a:srgbClr val="00537F"/>
                </a:solidFill>
                <a:latin typeface="Lato Black" panose="020F0A02020204030203" pitchFamily="34" charset="0"/>
              </a:rPr>
              <a:t>FOR FURTHER INFORMATION CONTACT </a:t>
            </a:r>
          </a:p>
        </p:txBody>
      </p:sp>
      <p:sp>
        <p:nvSpPr>
          <p:cNvPr id="8" name="TextBox 7">
            <a:extLst>
              <a:ext uri="{FF2B5EF4-FFF2-40B4-BE49-F238E27FC236}">
                <a16:creationId xmlns:a16="http://schemas.microsoft.com/office/drawing/2014/main" id="{194ABEA7-6CEC-49B5-6B19-F7F6196B50EC}"/>
              </a:ext>
            </a:extLst>
          </p:cNvPr>
          <p:cNvSpPr txBox="1"/>
          <p:nvPr/>
        </p:nvSpPr>
        <p:spPr>
          <a:xfrm>
            <a:off x="350871" y="5133316"/>
            <a:ext cx="5582093" cy="660694"/>
          </a:xfrm>
          <a:prstGeom prst="rect">
            <a:avLst/>
          </a:prstGeom>
          <a:noFill/>
        </p:spPr>
        <p:txBody>
          <a:bodyPr wrap="square" rtlCol="0">
            <a:spAutoFit/>
          </a:bodyPr>
          <a:lstStyle/>
          <a:p>
            <a:pPr>
              <a:lnSpc>
                <a:spcPct val="130000"/>
              </a:lnSpc>
            </a:pPr>
            <a:r>
              <a:rPr lang="nb-NO" sz="1600" dirty="0">
                <a:solidFill>
                  <a:srgbClr val="525252"/>
                </a:solidFill>
                <a:latin typeface="Calibri" panose="020F0502020204030204" pitchFamily="34" charset="0"/>
              </a:rPr>
              <a:t>Helen Baird, Principal Consultant, SUMS</a:t>
            </a:r>
          </a:p>
          <a:p>
            <a:pPr>
              <a:lnSpc>
                <a:spcPct val="130000"/>
              </a:lnSpc>
            </a:pPr>
            <a:r>
              <a:rPr lang="nb-NO" sz="1400" dirty="0">
                <a:solidFill>
                  <a:srgbClr val="00537F"/>
                </a:solidFill>
                <a:latin typeface="Lato" panose="020F0502020204030203" pitchFamily="34" charset="0"/>
                <a:hlinkClick r:id="rId4"/>
              </a:rPr>
              <a:t>h.m.baird@reading.ac.uk</a:t>
            </a:r>
            <a:r>
              <a:rPr lang="nb-NO" sz="1400" dirty="0">
                <a:solidFill>
                  <a:srgbClr val="00537F"/>
                </a:solidFill>
                <a:latin typeface="Lato" panose="020F0502020204030203" pitchFamily="34" charset="0"/>
              </a:rPr>
              <a:t> </a:t>
            </a:r>
          </a:p>
        </p:txBody>
      </p:sp>
      <p:sp>
        <p:nvSpPr>
          <p:cNvPr id="10" name="TextBox 9">
            <a:extLst>
              <a:ext uri="{FF2B5EF4-FFF2-40B4-BE49-F238E27FC236}">
                <a16:creationId xmlns:a16="http://schemas.microsoft.com/office/drawing/2014/main" id="{7EFD821E-6181-2E49-0BD9-C1539C6B8A88}"/>
              </a:ext>
            </a:extLst>
          </p:cNvPr>
          <p:cNvSpPr txBox="1"/>
          <p:nvPr/>
        </p:nvSpPr>
        <p:spPr>
          <a:xfrm>
            <a:off x="742524" y="6190956"/>
            <a:ext cx="1523933" cy="261610"/>
          </a:xfrm>
          <a:prstGeom prst="rect">
            <a:avLst/>
          </a:prstGeom>
          <a:noFill/>
        </p:spPr>
        <p:txBody>
          <a:bodyPr wrap="square" rtlCol="0">
            <a:spAutoFit/>
          </a:bodyPr>
          <a:lstStyle/>
          <a:p>
            <a:r>
              <a:rPr lang="en-GB" sz="1100" dirty="0">
                <a:solidFill>
                  <a:srgbClr val="00537F"/>
                </a:solidFill>
                <a:latin typeface="Lato" panose="020F0502020204030203" pitchFamily="34" charset="0"/>
              </a:rPr>
              <a:t>@SUMSConsulting</a:t>
            </a:r>
          </a:p>
        </p:txBody>
      </p:sp>
      <p:sp>
        <p:nvSpPr>
          <p:cNvPr id="11" name="TextBox 10">
            <a:extLst>
              <a:ext uri="{FF2B5EF4-FFF2-40B4-BE49-F238E27FC236}">
                <a16:creationId xmlns:a16="http://schemas.microsoft.com/office/drawing/2014/main" id="{85D41B0F-5E6D-AF5A-7439-1503AE8F23ED}"/>
              </a:ext>
            </a:extLst>
          </p:cNvPr>
          <p:cNvSpPr txBox="1"/>
          <p:nvPr/>
        </p:nvSpPr>
        <p:spPr>
          <a:xfrm>
            <a:off x="2551196" y="6190956"/>
            <a:ext cx="2665496" cy="261610"/>
          </a:xfrm>
          <a:prstGeom prst="rect">
            <a:avLst/>
          </a:prstGeom>
          <a:noFill/>
        </p:spPr>
        <p:txBody>
          <a:bodyPr wrap="square" rtlCol="0">
            <a:spAutoFit/>
          </a:bodyPr>
          <a:lstStyle/>
          <a:p>
            <a:r>
              <a:rPr lang="en-GB" sz="1100" dirty="0">
                <a:solidFill>
                  <a:srgbClr val="00537F"/>
                </a:solidFill>
                <a:latin typeface="Lato" panose="020F0502020204030203" pitchFamily="34" charset="0"/>
              </a:rPr>
              <a:t>SUMS Consulting</a:t>
            </a:r>
          </a:p>
        </p:txBody>
      </p:sp>
      <p:pic>
        <p:nvPicPr>
          <p:cNvPr id="12" name="Picture 11" descr="Icon&#10;&#10;Description automatically generated">
            <a:extLst>
              <a:ext uri="{FF2B5EF4-FFF2-40B4-BE49-F238E27FC236}">
                <a16:creationId xmlns:a16="http://schemas.microsoft.com/office/drawing/2014/main" id="{68747DD8-D216-0377-4491-D2AB80B00C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99" t="50000" r="10051" b="9693"/>
          <a:stretch/>
        </p:blipFill>
        <p:spPr>
          <a:xfrm>
            <a:off x="2311902" y="6169438"/>
            <a:ext cx="296174" cy="298824"/>
          </a:xfrm>
          <a:prstGeom prst="rect">
            <a:avLst/>
          </a:prstGeom>
        </p:spPr>
      </p:pic>
      <p:pic>
        <p:nvPicPr>
          <p:cNvPr id="13" name="Picture 12" descr="Icon&#10;&#10;Description automatically generated">
            <a:extLst>
              <a:ext uri="{FF2B5EF4-FFF2-40B4-BE49-F238E27FC236}">
                <a16:creationId xmlns:a16="http://schemas.microsoft.com/office/drawing/2014/main" id="{2B4DA701-7078-2A10-17FF-8E42C6702C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80" t="9334" r="49334" b="50359"/>
          <a:stretch/>
        </p:blipFill>
        <p:spPr>
          <a:xfrm>
            <a:off x="511609" y="6174001"/>
            <a:ext cx="296174" cy="287750"/>
          </a:xfrm>
          <a:prstGeom prst="rect">
            <a:avLst/>
          </a:prstGeom>
        </p:spPr>
      </p:pic>
    </p:spTree>
    <p:extLst>
      <p:ext uri="{BB962C8B-B14F-4D97-AF65-F5344CB8AC3E}">
        <p14:creationId xmlns:p14="http://schemas.microsoft.com/office/powerpoint/2010/main" val="75213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14DFD-5EAE-BD4C-7509-8D912EDD00AE}"/>
              </a:ext>
            </a:extLst>
          </p:cNvPr>
          <p:cNvSpPr>
            <a:spLocks noGrp="1"/>
          </p:cNvSpPr>
          <p:nvPr>
            <p:ph type="sldNum" sz="quarter" idx="12"/>
          </p:nvPr>
        </p:nvSpPr>
        <p:spPr/>
        <p:txBody>
          <a:bodyPr/>
          <a:lstStyle/>
          <a:p>
            <a:fld id="{142E737F-D65D-4407-A3CF-170EE504B38F}" type="slidenum">
              <a:rPr lang="en-GB" smtClean="0"/>
              <a:pPr/>
              <a:t>7</a:t>
            </a:fld>
            <a:endParaRPr lang="en-GB" dirty="0"/>
          </a:p>
        </p:txBody>
      </p:sp>
      <p:sp>
        <p:nvSpPr>
          <p:cNvPr id="3" name="Text Placeholder 2">
            <a:extLst>
              <a:ext uri="{FF2B5EF4-FFF2-40B4-BE49-F238E27FC236}">
                <a16:creationId xmlns:a16="http://schemas.microsoft.com/office/drawing/2014/main" id="{3F6A7583-D66D-FD4F-90E5-FA27DF036DCA}"/>
              </a:ext>
            </a:extLst>
          </p:cNvPr>
          <p:cNvSpPr>
            <a:spLocks noGrp="1"/>
          </p:cNvSpPr>
          <p:nvPr>
            <p:ph type="body" sz="quarter" idx="13"/>
          </p:nvPr>
        </p:nvSpPr>
        <p:spPr/>
        <p:txBody>
          <a:bodyPr/>
          <a:lstStyle/>
          <a:p>
            <a:r>
              <a:rPr lang="en-GB" sz="3600" dirty="0">
                <a:solidFill>
                  <a:schemeClr val="accent2">
                    <a:lumMod val="75000"/>
                  </a:schemeClr>
                </a:solidFill>
              </a:rPr>
              <a:t>Evaluation</a:t>
            </a:r>
            <a:r>
              <a:rPr lang="en-GB" sz="3600" dirty="0"/>
              <a:t> framework and key themes</a:t>
            </a:r>
          </a:p>
        </p:txBody>
      </p:sp>
      <p:graphicFrame>
        <p:nvGraphicFramePr>
          <p:cNvPr id="10" name="Diagram 9">
            <a:extLst>
              <a:ext uri="{FF2B5EF4-FFF2-40B4-BE49-F238E27FC236}">
                <a16:creationId xmlns:a16="http://schemas.microsoft.com/office/drawing/2014/main" id="{736F5485-74C6-2E7B-B84B-F4DE7E0D394C}"/>
              </a:ext>
            </a:extLst>
          </p:cNvPr>
          <p:cNvGraphicFramePr/>
          <p:nvPr>
            <p:extLst>
              <p:ext uri="{D42A27DB-BD31-4B8C-83A1-F6EECF244321}">
                <p14:modId xmlns:p14="http://schemas.microsoft.com/office/powerpoint/2010/main" val="3922858740"/>
              </p:ext>
            </p:extLst>
          </p:nvPr>
        </p:nvGraphicFramePr>
        <p:xfrm>
          <a:off x="838200" y="1844923"/>
          <a:ext cx="10704938" cy="465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847AA66-A43C-8114-9115-3BCAD007745B}"/>
              </a:ext>
            </a:extLst>
          </p:cNvPr>
          <p:cNvSpPr txBox="1"/>
          <p:nvPr/>
        </p:nvSpPr>
        <p:spPr>
          <a:xfrm>
            <a:off x="1175658" y="1417535"/>
            <a:ext cx="10001638"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b="1" dirty="0">
                <a:solidFill>
                  <a:schemeClr val="accent1"/>
                </a:solidFill>
                <a:latin typeface="Lato" panose="020F0502020204030203" pitchFamily="34" charset="0"/>
                <a:ea typeface="Lato" panose="020F0502020204030203" pitchFamily="34" charset="0"/>
                <a:cs typeface="Lato" panose="020F0502020204030203" pitchFamily="34" charset="0"/>
              </a:rPr>
              <a:t>Evaluation framework - key themes </a:t>
            </a:r>
          </a:p>
        </p:txBody>
      </p:sp>
    </p:spTree>
    <p:extLst>
      <p:ext uri="{BB962C8B-B14F-4D97-AF65-F5344CB8AC3E}">
        <p14:creationId xmlns:p14="http://schemas.microsoft.com/office/powerpoint/2010/main" val="64051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61E9C3-9883-EB1E-7B4E-D4167ED5DDD9}"/>
              </a:ext>
            </a:extLst>
          </p:cNvPr>
          <p:cNvSpPr>
            <a:spLocks noGrp="1"/>
          </p:cNvSpPr>
          <p:nvPr>
            <p:ph type="sldNum" sz="quarter" idx="12"/>
          </p:nvPr>
        </p:nvSpPr>
        <p:spPr/>
        <p:txBody>
          <a:bodyPr/>
          <a:lstStyle/>
          <a:p>
            <a:fld id="{142E737F-D65D-4407-A3CF-170EE504B38F}" type="slidenum">
              <a:rPr lang="en-GB" smtClean="0"/>
              <a:pPr/>
              <a:t>8</a:t>
            </a:fld>
            <a:endParaRPr lang="en-GB"/>
          </a:p>
        </p:txBody>
      </p:sp>
      <p:sp>
        <p:nvSpPr>
          <p:cNvPr id="3" name="Text Placeholder 2">
            <a:extLst>
              <a:ext uri="{FF2B5EF4-FFF2-40B4-BE49-F238E27FC236}">
                <a16:creationId xmlns:a16="http://schemas.microsoft.com/office/drawing/2014/main" id="{34F017D4-4AD0-BA49-E591-0C4337A2B6F0}"/>
              </a:ext>
            </a:extLst>
          </p:cNvPr>
          <p:cNvSpPr>
            <a:spLocks noGrp="1"/>
          </p:cNvSpPr>
          <p:nvPr>
            <p:ph type="body" sz="quarter" idx="13"/>
          </p:nvPr>
        </p:nvSpPr>
        <p:spPr/>
        <p:txBody>
          <a:bodyPr/>
          <a:lstStyle/>
          <a:p>
            <a:r>
              <a:rPr lang="en-GB" sz="3600" dirty="0"/>
              <a:t>Online survey of higher education providers</a:t>
            </a:r>
          </a:p>
        </p:txBody>
      </p:sp>
      <p:sp>
        <p:nvSpPr>
          <p:cNvPr id="4" name="Text Placeholder 3">
            <a:extLst>
              <a:ext uri="{FF2B5EF4-FFF2-40B4-BE49-F238E27FC236}">
                <a16:creationId xmlns:a16="http://schemas.microsoft.com/office/drawing/2014/main" id="{9F2A92BC-4E3D-60C1-768D-C2AA6550967B}"/>
              </a:ext>
            </a:extLst>
          </p:cNvPr>
          <p:cNvSpPr>
            <a:spLocks noGrp="1"/>
          </p:cNvSpPr>
          <p:nvPr>
            <p:ph type="body" sz="quarter" idx="14"/>
          </p:nvPr>
        </p:nvSpPr>
        <p:spPr>
          <a:xfrm>
            <a:off x="640011" y="1337950"/>
            <a:ext cx="10911977" cy="4614293"/>
          </a:xfrm>
        </p:spPr>
        <p:txBody>
          <a:bodyPr/>
          <a:lstStyle/>
          <a:p>
            <a:pPr marL="361950" lvl="1" indent="-361950">
              <a:lnSpc>
                <a:spcPct val="120000"/>
              </a:lnSpc>
              <a:spcBef>
                <a:spcPts val="600"/>
              </a:spcBef>
              <a:spcAft>
                <a:spcPts val="600"/>
              </a:spcAft>
              <a:buFont typeface="Wingdings" panose="05000000000000000000" pitchFamily="2" charset="2"/>
              <a:buChar char="q"/>
            </a:pPr>
            <a:r>
              <a:rPr lang="en-GB" sz="1600" dirty="0">
                <a:solidFill>
                  <a:srgbClr val="00537F"/>
                </a:solidFill>
                <a:latin typeface="Lato" panose="020F0502020204030203" pitchFamily="34" charset="0"/>
                <a:ea typeface="Lato" panose="020F0502020204030203" pitchFamily="34" charset="0"/>
                <a:cs typeface="Lato" panose="020F0502020204030203" pitchFamily="34" charset="0"/>
              </a:rPr>
              <a:t>This report focuses upon the findings and emerging conclusions from the online survey</a:t>
            </a:r>
          </a:p>
          <a:p>
            <a:pPr marL="361950" lvl="1" indent="-361950">
              <a:lnSpc>
                <a:spcPct val="120000"/>
              </a:lnSpc>
              <a:spcBef>
                <a:spcPts val="600"/>
              </a:spcBef>
              <a:spcAft>
                <a:spcPts val="600"/>
              </a:spcAft>
              <a:buFont typeface="Wingdings" panose="05000000000000000000" pitchFamily="2" charset="2"/>
              <a:buChar char="q"/>
            </a:pPr>
            <a:r>
              <a:rPr lang="en-GB" sz="1500" dirty="0">
                <a:solidFill>
                  <a:srgbClr val="00537F"/>
                </a:solidFill>
                <a:latin typeface="Lato" panose="020F0502020204030203" pitchFamily="34" charset="0"/>
                <a:ea typeface="Lato" panose="020F0502020204030203" pitchFamily="34" charset="0"/>
                <a:cs typeface="Lato" panose="020F0502020204030203" pitchFamily="34" charset="0"/>
              </a:rPr>
              <a:t>The survey was sent by OfS on SUMS’ behalf to accountable officers of 100 HE providers (sample of 25% of providers registered with OfS) requesting a corporate response </a:t>
            </a:r>
          </a:p>
          <a:p>
            <a:pPr marL="361950" lvl="1" indent="-361950">
              <a:lnSpc>
                <a:spcPct val="120000"/>
              </a:lnSpc>
              <a:spcBef>
                <a:spcPts val="600"/>
              </a:spcBef>
              <a:spcAft>
                <a:spcPts val="600"/>
              </a:spcAft>
              <a:buFont typeface="Wingdings" panose="05000000000000000000" pitchFamily="2" charset="2"/>
              <a:buChar char="q"/>
            </a:pPr>
            <a:r>
              <a:rPr lang="en-GB" sz="1500" dirty="0">
                <a:solidFill>
                  <a:srgbClr val="00537F"/>
                </a:solidFill>
                <a:latin typeface="Lato" panose="020F0502020204030203" pitchFamily="34" charset="0"/>
                <a:ea typeface="Lato" panose="020F0502020204030203" pitchFamily="34" charset="0"/>
                <a:cs typeface="Lato" panose="020F0502020204030203" pitchFamily="34" charset="0"/>
              </a:rPr>
              <a:t>Cluster based random samples were generated to make sure the sample reflected provider type, size (of student body) and region</a:t>
            </a:r>
          </a:p>
          <a:p>
            <a:pPr marL="361950" lvl="1" indent="-361950">
              <a:lnSpc>
                <a:spcPct val="120000"/>
              </a:lnSpc>
              <a:spcBef>
                <a:spcPts val="600"/>
              </a:spcBef>
              <a:spcAft>
                <a:spcPts val="600"/>
              </a:spcAft>
              <a:buFont typeface="Wingdings" panose="05000000000000000000" pitchFamily="2" charset="2"/>
              <a:buChar char="q"/>
            </a:pPr>
            <a:r>
              <a:rPr lang="en-GB" sz="1500" dirty="0">
                <a:solidFill>
                  <a:srgbClr val="00537F"/>
                </a:solidFill>
                <a:latin typeface="Lato" panose="020F0502020204030203" pitchFamily="34" charset="0"/>
                <a:ea typeface="Lato" panose="020F0502020204030203" pitchFamily="34" charset="0"/>
                <a:cs typeface="Lato" panose="020F0502020204030203" pitchFamily="34" charset="0"/>
              </a:rPr>
              <a:t>The survey considered the effects of the statement of expectations on providers’ approaches to preventing and responding to harassment and sexual misconduct to date through a series of quantitative and open-ended questions, some of which probed what changes had taken place over time </a:t>
            </a:r>
          </a:p>
          <a:p>
            <a:pPr marL="361950" lvl="1" indent="-361950">
              <a:lnSpc>
                <a:spcPct val="120000"/>
              </a:lnSpc>
              <a:spcBef>
                <a:spcPts val="600"/>
              </a:spcBef>
              <a:spcAft>
                <a:spcPts val="600"/>
              </a:spcAft>
              <a:buFont typeface="Wingdings" panose="05000000000000000000" pitchFamily="2" charset="2"/>
              <a:buChar char="q"/>
            </a:pPr>
            <a:r>
              <a:rPr lang="en-GB" sz="1500" dirty="0">
                <a:solidFill>
                  <a:srgbClr val="00537F"/>
                </a:solidFill>
                <a:latin typeface="Lato" panose="020F0502020204030203" pitchFamily="34" charset="0"/>
                <a:ea typeface="Lato" panose="020F0502020204030203" pitchFamily="34" charset="0"/>
                <a:cs typeface="Lato" panose="020F0502020204030203" pitchFamily="34" charset="0"/>
              </a:rPr>
              <a:t>The overall response rate was high at 68% - with some variation in response by type of provider (ranging from 87% for ‘research-intensive’ providers to 43% for ‘other provider (with &gt;1,000 FTE students)’ </a:t>
            </a:r>
          </a:p>
          <a:p>
            <a:pPr marL="361950" lvl="1" indent="-361950">
              <a:lnSpc>
                <a:spcPct val="120000"/>
              </a:lnSpc>
              <a:spcBef>
                <a:spcPts val="600"/>
              </a:spcBef>
              <a:spcAft>
                <a:spcPts val="600"/>
              </a:spcAft>
              <a:buFont typeface="Wingdings" panose="05000000000000000000" pitchFamily="2" charset="2"/>
              <a:buChar char="q"/>
            </a:pPr>
            <a:r>
              <a:rPr lang="en-GB" sz="1500" dirty="0">
                <a:solidFill>
                  <a:srgbClr val="00537F"/>
                </a:solidFill>
                <a:latin typeface="Lato" panose="020F0502020204030203" pitchFamily="34" charset="0"/>
                <a:ea typeface="Lato" panose="020F0502020204030203" pitchFamily="34" charset="0"/>
                <a:cs typeface="Lato" panose="020F0502020204030203" pitchFamily="34" charset="0"/>
              </a:rPr>
              <a:t>Analysis of this survey’s results includes comparison of some key measures with directly comparable questions used by Universities UK in a 2018 survey discussed in the UUK report </a:t>
            </a:r>
            <a:r>
              <a:rPr lang="en-GB" sz="1400" i="1" dirty="0">
                <a:solidFill>
                  <a:srgbClr val="00537F"/>
                </a:solidFill>
                <a:latin typeface="Lato" panose="020F0502020204030203" pitchFamily="34" charset="0"/>
                <a:ea typeface="Lato" panose="020F0502020204030203" pitchFamily="34" charset="0"/>
                <a:cs typeface="Lato" panose="020F0502020204030203" pitchFamily="34" charset="0"/>
                <a:hlinkClick r:id="rId3"/>
              </a:rPr>
              <a:t>Changing the Culture: Two Years On</a:t>
            </a:r>
            <a:endParaRPr lang="en-GB" sz="1400" i="1" dirty="0">
              <a:solidFill>
                <a:srgbClr val="00537F"/>
              </a:solidFill>
              <a:latin typeface="Lato" panose="020F0502020204030203" pitchFamily="34" charset="0"/>
              <a:ea typeface="Lato" panose="020F0502020204030203" pitchFamily="34" charset="0"/>
              <a:cs typeface="Lato" panose="020F0502020204030203" pitchFamily="34" charset="0"/>
            </a:endParaRPr>
          </a:p>
          <a:p>
            <a:pPr marL="361950" lvl="1" indent="-361950">
              <a:lnSpc>
                <a:spcPct val="120000"/>
              </a:lnSpc>
              <a:spcBef>
                <a:spcPts val="600"/>
              </a:spcBef>
              <a:spcAft>
                <a:spcPts val="600"/>
              </a:spcAft>
              <a:buFont typeface="Wingdings" panose="05000000000000000000" pitchFamily="2" charset="2"/>
              <a:buChar char="q"/>
            </a:pPr>
            <a:r>
              <a:rPr lang="en-GB" sz="1500" dirty="0">
                <a:solidFill>
                  <a:srgbClr val="00537F"/>
                </a:solidFill>
                <a:latin typeface="Lato" panose="020F0502020204030203" pitchFamily="34" charset="0"/>
                <a:ea typeface="Lato" panose="020F0502020204030203" pitchFamily="34" charset="0"/>
                <a:cs typeface="Lato" panose="020F0502020204030203" pitchFamily="34" charset="0"/>
              </a:rPr>
              <a:t>Appendix A gives details about the survey methodology and a separate Appendix B contains the survey questions used</a:t>
            </a:r>
          </a:p>
          <a:p>
            <a:pPr marL="0" indent="0">
              <a:lnSpc>
                <a:spcPct val="120000"/>
              </a:lnSpc>
              <a:spcBef>
                <a:spcPts val="600"/>
              </a:spcBef>
              <a:spcAft>
                <a:spcPts val="600"/>
              </a:spcAft>
              <a:buNone/>
            </a:pPr>
            <a:r>
              <a:rPr lang="en-GB" sz="1400" dirty="0">
                <a:solidFill>
                  <a:srgbClr val="00537F"/>
                </a:solidFill>
                <a:latin typeface="Lato" panose="020F0502020204030203" pitchFamily="34" charset="0"/>
                <a:ea typeface="Lato" panose="020F0502020204030203" pitchFamily="34" charset="0"/>
                <a:cs typeface="Lato" panose="020F0502020204030203" pitchFamily="34" charset="0"/>
              </a:rPr>
              <a:t> </a:t>
            </a:r>
            <a:r>
              <a:rPr lang="en-GB" sz="1200" i="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*Note that all responses to the survey have been aggregated in SUMS’ analysis and no individual organisation has been identified to OfS in  any briefings or reports arising from the research. All quotes have been anonymised and any identifying information about organisations removed</a:t>
            </a:r>
            <a:r>
              <a:rPr lang="en-GB" sz="1200"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a:t>
            </a:r>
            <a:endParaRPr lang="en-GB" dirty="0"/>
          </a:p>
        </p:txBody>
      </p:sp>
    </p:spTree>
    <p:extLst>
      <p:ext uri="{BB962C8B-B14F-4D97-AF65-F5344CB8AC3E}">
        <p14:creationId xmlns:p14="http://schemas.microsoft.com/office/powerpoint/2010/main" val="223594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A71A2A-2577-B05B-A068-58F1012428F3}"/>
              </a:ext>
            </a:extLst>
          </p:cNvPr>
          <p:cNvSpPr>
            <a:spLocks noGrp="1"/>
          </p:cNvSpPr>
          <p:nvPr>
            <p:ph type="sldNum" sz="quarter" idx="12"/>
          </p:nvPr>
        </p:nvSpPr>
        <p:spPr/>
        <p:txBody>
          <a:bodyPr/>
          <a:lstStyle/>
          <a:p>
            <a:fld id="{142E737F-D65D-4407-A3CF-170EE504B38F}" type="slidenum">
              <a:rPr lang="en-GB" smtClean="0"/>
              <a:pPr/>
              <a:t>9</a:t>
            </a:fld>
            <a:endParaRPr lang="en-GB" dirty="0"/>
          </a:p>
        </p:txBody>
      </p:sp>
      <p:sp>
        <p:nvSpPr>
          <p:cNvPr id="3" name="Text Placeholder 2">
            <a:extLst>
              <a:ext uri="{FF2B5EF4-FFF2-40B4-BE49-F238E27FC236}">
                <a16:creationId xmlns:a16="http://schemas.microsoft.com/office/drawing/2014/main" id="{B7CD0903-A6BA-3A45-132F-0259E53C0318}"/>
              </a:ext>
            </a:extLst>
          </p:cNvPr>
          <p:cNvSpPr>
            <a:spLocks noGrp="1"/>
          </p:cNvSpPr>
          <p:nvPr>
            <p:ph type="body" sz="quarter" idx="13"/>
          </p:nvPr>
        </p:nvSpPr>
        <p:spPr>
          <a:xfrm>
            <a:off x="5034470" y="2202713"/>
            <a:ext cx="6549471" cy="2741847"/>
          </a:xfrm>
        </p:spPr>
        <p:txBody>
          <a:bodyPr/>
          <a:lstStyle/>
          <a:p>
            <a:pPr>
              <a:lnSpc>
                <a:spcPct val="100000"/>
              </a:lnSpc>
            </a:pPr>
            <a:r>
              <a:rPr lang="en-GB" sz="4400" dirty="0"/>
              <a:t>2: Summary of key survey findings  </a:t>
            </a:r>
          </a:p>
        </p:txBody>
      </p:sp>
    </p:spTree>
    <p:extLst>
      <p:ext uri="{BB962C8B-B14F-4D97-AF65-F5344CB8AC3E}">
        <p14:creationId xmlns:p14="http://schemas.microsoft.com/office/powerpoint/2010/main" val="3923177319"/>
      </p:ext>
    </p:extLst>
  </p:cSld>
  <p:clrMapOvr>
    <a:masterClrMapping/>
  </p:clrMapOvr>
</p:sld>
</file>

<file path=ppt/theme/theme1.xml><?xml version="1.0" encoding="utf-8"?>
<a:theme xmlns:a="http://schemas.openxmlformats.org/drawingml/2006/main" name="OfS Evaluation_Interim Report_outline stru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S Evaluation_Interim Report_outline structure" id="{F844B151-CF8A-4705-B2B6-27057F82A3E0}" vid="{3F043DAD-DE86-4908-A6B0-77AAACF2E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ac42e1f-8393-410e-9ca5-f333132f5efe"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3e405583-359d-43b4-b273-0eaaf844b1bc" xsi:nil="true"/>
    <lcf76f155ced4ddcb4097134ff3c332f xmlns="abfad1d3-5ec7-49b6-b887-0dfc74677006">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010261F054994E932308ADBDEBD0FC" ma:contentTypeVersion="20" ma:contentTypeDescription="Create a new document." ma:contentTypeScope="" ma:versionID="a35b0ffd66f720904c424c532472ba1c">
  <xsd:schema xmlns:xsd="http://www.w3.org/2001/XMLSchema" xmlns:xs="http://www.w3.org/2001/XMLSchema" xmlns:p="http://schemas.microsoft.com/office/2006/metadata/properties" xmlns:ns2="abfad1d3-5ec7-49b6-b887-0dfc74677006" xmlns:ns3="d3baf7f9-4022-4b25-a706-e2615f1f01c2" xmlns:ns4="3e405583-359d-43b4-b273-0eaaf844b1bc" targetNamespace="http://schemas.microsoft.com/office/2006/metadata/properties" ma:root="true" ma:fieldsID="160778591ba80b389409a86e09bf4264" ns2:_="" ns3:_="" ns4:_="">
    <xsd:import namespace="abfad1d3-5ec7-49b6-b887-0dfc74677006"/>
    <xsd:import namespace="d3baf7f9-4022-4b25-a706-e2615f1f01c2"/>
    <xsd:import namespace="3e405583-359d-43b4-b273-0eaaf844b1bc"/>
    <xsd:element name="properties">
      <xsd:complexType>
        <xsd:sequence>
          <xsd:element name="documentManagement">
            <xsd:complexType>
              <xsd:all>
                <xsd:element ref="ns2:MediaServiceFastMetadata" minOccurs="0"/>
                <xsd:element ref="ns2:MediaService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4:TaxCatchAll"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ad1d3-5ec7-49b6-b887-0dfc74677006" elementFormDefault="qualified">
    <xsd:import namespace="http://schemas.microsoft.com/office/2006/documentManagement/types"/>
    <xsd:import namespace="http://schemas.microsoft.com/office/infopath/2007/PartnerControls"/>
    <xsd:element name="MediaServiceFastMetadata" ma:index="8" nillable="true" ma:displayName="MediaServiceFastMetadata" ma:hidden="true" ma:internalName="MediaServiceFastMetadata" ma:readOnly="true">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ac42e1f-8393-410e-9ca5-f333132f5e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baf7f9-4022-4b25-a706-e2615f1f01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405583-359d-43b4-b273-0eaaf844b1b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3a5795c-6e30-49f0-b254-a4e087637fa8}" ma:internalName="TaxCatchAll" ma:showField="CatchAllData" ma:web="d3baf7f9-4022-4b25-a706-e2615f1f01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0A4D3-1F66-487F-AC96-BF58D4ABFE42}">
  <ds:schemaRefs>
    <ds:schemaRef ds:uri="http://schemas.microsoft.com/sharepoint/v3/contenttype/forms"/>
  </ds:schemaRefs>
</ds:datastoreItem>
</file>

<file path=customXml/itemProps2.xml><?xml version="1.0" encoding="utf-8"?>
<ds:datastoreItem xmlns:ds="http://schemas.openxmlformats.org/officeDocument/2006/customXml" ds:itemID="{54D73AD3-6FAA-4A47-86EB-5AF147CC71E1}">
  <ds:schemaRefs>
    <ds:schemaRef ds:uri="Microsoft.SharePoint.Taxonomy.ContentTypeSync"/>
  </ds:schemaRefs>
</ds:datastoreItem>
</file>

<file path=customXml/itemProps3.xml><?xml version="1.0" encoding="utf-8"?>
<ds:datastoreItem xmlns:ds="http://schemas.openxmlformats.org/officeDocument/2006/customXml" ds:itemID="{9704E49B-62F9-4D99-8A90-E44675C1D0FF}">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18e7865b-4c48-472e-a6ec-cf14f088b6b0"/>
    <ds:schemaRef ds:uri="http://purl.org/dc/elements/1.1/"/>
    <ds:schemaRef ds:uri="http://schemas.microsoft.com/office/infopath/2007/PartnerControls"/>
    <ds:schemaRef ds:uri="64502a57-25ea-4139-bfb1-44baec6bc526"/>
    <ds:schemaRef ds:uri="http://purl.org/dc/dcmitype/"/>
    <ds:schemaRef ds:uri="http://purl.org/dc/terms/"/>
    <ds:schemaRef ds:uri="3e405583-359d-43b4-b273-0eaaf844b1bc"/>
    <ds:schemaRef ds:uri="abfad1d3-5ec7-49b6-b887-0dfc74677006"/>
  </ds:schemaRefs>
</ds:datastoreItem>
</file>

<file path=customXml/itemProps4.xml><?xml version="1.0" encoding="utf-8"?>
<ds:datastoreItem xmlns:ds="http://schemas.openxmlformats.org/officeDocument/2006/customXml" ds:itemID="{471B9E0F-310F-41CB-B1A9-81C41B417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fad1d3-5ec7-49b6-b887-0dfc74677006"/>
    <ds:schemaRef ds:uri="d3baf7f9-4022-4b25-a706-e2615f1f01c2"/>
    <ds:schemaRef ds:uri="3e405583-359d-43b4-b273-0eaaf844b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OfS Evaluation_Interim Report_outline structure</Template>
  <TotalTime>0</TotalTime>
  <Words>9103</Words>
  <Application>Microsoft Office PowerPoint</Application>
  <PresentationFormat>Widescreen</PresentationFormat>
  <Paragraphs>549</Paragraphs>
  <Slides>63</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Lato</vt:lpstr>
      <vt:lpstr>Lato Black</vt:lpstr>
      <vt:lpstr>Symbol</vt:lpstr>
      <vt:lpstr>Wingdings</vt:lpstr>
      <vt:lpstr>OfS Evaluation_Interim Report_outline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Helen Baird</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Survey Report</dc:title>
  <dc:subject>Statement of expectations evaluation</dc:subject>
  <dc:creator>SUMS Consulting</dc:creator>
  <cp:keywords>Office for Students</cp:keywords>
  <cp:lastModifiedBy>Sara Carroll</cp:lastModifiedBy>
  <cp:revision>374</cp:revision>
  <dcterms:created xsi:type="dcterms:W3CDTF">2022-06-23T08:10:58Z</dcterms:created>
  <dcterms:modified xsi:type="dcterms:W3CDTF">2022-11-07T14:41:58Z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0x010100327550E18195604BB5EFD39E3643E861</vt:lpwstr>
  </property>
  <property fmtid="{D5CDD505-2E9C-101B-9397-08002B2CF9AE}" pid="3" name="MediaServiceImageTags">
    <vt:lpwstr/>
  </property>
  <property fmtid="{D5CDD505-2E9C-101B-9397-08002B2CF9AE}" pid="4" name="RecordType">
    <vt:lpwstr/>
  </property>
</Properties>
</file>